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1"/>
  </p:notesMasterIdLst>
  <p:sldIdLst>
    <p:sldId id="256" r:id="rId2"/>
    <p:sldId id="322" r:id="rId3"/>
    <p:sldId id="302" r:id="rId4"/>
    <p:sldId id="259" r:id="rId5"/>
    <p:sldId id="260" r:id="rId6"/>
    <p:sldId id="261" r:id="rId7"/>
    <p:sldId id="323" r:id="rId8"/>
    <p:sldId id="263" r:id="rId9"/>
    <p:sldId id="264" r:id="rId10"/>
    <p:sldId id="324" r:id="rId11"/>
    <p:sldId id="265" r:id="rId12"/>
    <p:sldId id="266" r:id="rId13"/>
    <p:sldId id="325" r:id="rId14"/>
    <p:sldId id="267" r:id="rId15"/>
    <p:sldId id="326" r:id="rId16"/>
    <p:sldId id="269" r:id="rId17"/>
    <p:sldId id="270" r:id="rId18"/>
    <p:sldId id="272" r:id="rId19"/>
    <p:sldId id="299" r:id="rId20"/>
    <p:sldId id="304" r:id="rId21"/>
    <p:sldId id="319" r:id="rId22"/>
    <p:sldId id="305" r:id="rId23"/>
    <p:sldId id="303" r:id="rId24"/>
    <p:sldId id="320" r:id="rId25"/>
    <p:sldId id="298" r:id="rId26"/>
    <p:sldId id="318" r:id="rId27"/>
    <p:sldId id="300" r:id="rId28"/>
    <p:sldId id="306" r:id="rId29"/>
    <p:sldId id="307" r:id="rId30"/>
    <p:sldId id="321" r:id="rId31"/>
    <p:sldId id="308" r:id="rId32"/>
    <p:sldId id="310" r:id="rId33"/>
    <p:sldId id="311" r:id="rId34"/>
    <p:sldId id="315" r:id="rId35"/>
    <p:sldId id="316" r:id="rId36"/>
    <p:sldId id="317" r:id="rId37"/>
    <p:sldId id="274" r:id="rId38"/>
    <p:sldId id="275" r:id="rId39"/>
    <p:sldId id="288" r:id="rId40"/>
    <p:sldId id="289" r:id="rId41"/>
    <p:sldId id="290" r:id="rId42"/>
    <p:sldId id="291" r:id="rId43"/>
    <p:sldId id="292" r:id="rId44"/>
    <p:sldId id="293" r:id="rId45"/>
    <p:sldId id="294" r:id="rId46"/>
    <p:sldId id="271" r:id="rId47"/>
    <p:sldId id="301" r:id="rId48"/>
    <p:sldId id="312" r:id="rId49"/>
    <p:sldId id="313" r:id="rId50"/>
  </p:sldIdLst>
  <p:sldSz cx="9144000" cy="6858000" type="screen4x3"/>
  <p:notesSz cx="7099300" cy="102346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1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76574" cy="511174"/>
          </a:xfrm>
          <a:prstGeom prst="rect">
            <a:avLst/>
          </a:prstGeom>
          <a:noFill/>
          <a:ln>
            <a:noFill/>
          </a:ln>
        </p:spPr>
        <p:txBody>
          <a:bodyPr lIns="91425" tIns="91425" rIns="91425" bIns="91425" anchor="t" anchorCtr="0"/>
          <a:lstStyle>
            <a:lvl1pPr marL="0" marR="0" indent="0" algn="l"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4021137" y="0"/>
            <a:ext cx="3076574" cy="511174"/>
          </a:xfrm>
          <a:prstGeom prst="rect">
            <a:avLst/>
          </a:prstGeom>
          <a:noFill/>
          <a:ln>
            <a:noFill/>
          </a:ln>
        </p:spPr>
        <p:txBody>
          <a:bodyPr lIns="91425" tIns="91425" rIns="91425" bIns="91425" anchor="t" anchorCtr="0"/>
          <a:lstStyle>
            <a:lvl1pPr marL="0" marR="0" indent="0" algn="r"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709612" y="4860925"/>
            <a:ext cx="5680075" cy="4605337"/>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9721850"/>
            <a:ext cx="3076574" cy="511174"/>
          </a:xfrm>
          <a:prstGeom prst="rect">
            <a:avLst/>
          </a:prstGeom>
          <a:noFill/>
          <a:ln>
            <a:noFill/>
          </a:ln>
        </p:spPr>
        <p:txBody>
          <a:bodyPr lIns="91425" tIns="91425" rIns="91425" bIns="91425" anchor="b" anchorCtr="0"/>
          <a:lstStyle>
            <a:lvl1pPr marL="0" marR="0" indent="0" algn="l"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021137" y="9721850"/>
            <a:ext cx="3076574" cy="511174"/>
          </a:xfrm>
          <a:prstGeom prst="rect">
            <a:avLst/>
          </a:prstGeom>
          <a:noFill/>
          <a:ln>
            <a:noFill/>
          </a:ln>
        </p:spPr>
        <p:txBody>
          <a:bodyPr lIns="91425" tIns="91425" rIns="91425" bIns="91425" anchor="b" anchorCtr="0"/>
          <a:lstStyle>
            <a:lvl1pPr marL="0" marR="0" indent="0" algn="r"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8772317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42" name="Shape 4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95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70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09" name="Shape 10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014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18" name="Shape 118"/>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79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18" name="Shape 118"/>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144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24" name="Shape 12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337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576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74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46" name="Shape 14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903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0" name="Shape 160"/>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161" name="Shape 161"/>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500822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p:nvPr/>
        </p:nvSpPr>
        <p:spPr>
          <a:xfrm>
            <a:off x="4021294" y="9721106"/>
            <a:ext cx="3074718" cy="509953"/>
          </a:xfrm>
          <a:prstGeom prst="rect">
            <a:avLst/>
          </a:prstGeom>
          <a:noFill/>
          <a:ln>
            <a:noFill/>
          </a:ln>
        </p:spPr>
        <p:txBody>
          <a:bodyPr lIns="97488" tIns="50694" rIns="97488" bIns="50694" anchor="b" anchorCtr="0">
            <a:noAutofit/>
          </a:bodyPr>
          <a:lstStyle/>
          <a:p>
            <a:pPr algn="r">
              <a:buSzPct val="25000"/>
            </a:pPr>
            <a:r>
              <a:rPr lang="en-IN" dirty="0"/>
              <a:t> </a:t>
            </a:r>
          </a:p>
        </p:txBody>
      </p:sp>
      <p:sp>
        <p:nvSpPr>
          <p:cNvPr id="155" name="Shape 15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56" name="Shape 156"/>
          <p:cNvSpPr txBox="1">
            <a:spLocks noGrp="1"/>
          </p:cNvSpPr>
          <p:nvPr>
            <p:ph type="body" idx="1"/>
          </p:nvPr>
        </p:nvSpPr>
        <p:spPr>
          <a:xfrm>
            <a:off x="709932" y="4861441"/>
            <a:ext cx="5679439" cy="4605576"/>
          </a:xfrm>
          <a:prstGeom prst="rect">
            <a:avLst/>
          </a:prstGeom>
          <a:noFill/>
          <a:ln>
            <a:noFill/>
          </a:ln>
        </p:spPr>
        <p:txBody>
          <a:bodyPr lIns="97488" tIns="50694" rIns="97488" bIns="50694" anchor="ctr" anchorCtr="0">
            <a:noAutofit/>
          </a:bodyPr>
          <a:lstStyle/>
          <a:p>
            <a:endParaRPr/>
          </a:p>
        </p:txBody>
      </p:sp>
    </p:spTree>
    <p:extLst>
      <p:ext uri="{BB962C8B-B14F-4D97-AF65-F5344CB8AC3E}">
        <p14:creationId xmlns:p14="http://schemas.microsoft.com/office/powerpoint/2010/main" val="21036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09612" y="4860925"/>
            <a:ext cx="5680199" cy="4605299"/>
          </a:xfrm>
          <a:prstGeom prst="rect">
            <a:avLst/>
          </a:prstGeom>
        </p:spPr>
        <p:txBody>
          <a:bodyPr lIns="91425" tIns="91425" rIns="91425" bIns="91425" anchor="ctr" anchorCtr="0">
            <a:noAutofit/>
          </a:bodyPr>
          <a:lstStyle/>
          <a:p>
            <a:endParaRPr/>
          </a:p>
        </p:txBody>
      </p:sp>
      <p:sp>
        <p:nvSpPr>
          <p:cNvPr id="72" name="Shape 7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107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p:nvPr/>
        </p:nvSpPr>
        <p:spPr>
          <a:xfrm>
            <a:off x="4021294" y="9721106"/>
            <a:ext cx="3074718" cy="509954"/>
          </a:xfrm>
          <a:prstGeom prst="rect">
            <a:avLst/>
          </a:prstGeom>
          <a:noFill/>
          <a:ln>
            <a:noFill/>
          </a:ln>
        </p:spPr>
        <p:txBody>
          <a:bodyPr lIns="95139" tIns="49472" rIns="95139" bIns="49472" anchor="b" anchorCtr="0">
            <a:noAutofit/>
          </a:bodyPr>
          <a:lstStyle/>
          <a:p>
            <a:pPr algn="r">
              <a:buSzPct val="25000"/>
            </a:pPr>
            <a:r>
              <a:rPr lang="en-IN" dirty="0"/>
              <a:t> </a:t>
            </a:r>
          </a:p>
        </p:txBody>
      </p:sp>
      <p:sp>
        <p:nvSpPr>
          <p:cNvPr id="164" name="Shape 164"/>
          <p:cNvSpPr>
            <a:spLocks noGrp="1" noRot="1" noChangeAspect="1"/>
          </p:cNvSpPr>
          <p:nvPr>
            <p:ph type="sldImg" idx="2"/>
          </p:nvPr>
        </p:nvSpPr>
        <p:spPr>
          <a:xfrm>
            <a:off x="990600" y="768350"/>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65" name="Shape 165"/>
          <p:cNvSpPr txBox="1">
            <a:spLocks noGrp="1"/>
          </p:cNvSpPr>
          <p:nvPr>
            <p:ph type="body" idx="1"/>
          </p:nvPr>
        </p:nvSpPr>
        <p:spPr>
          <a:xfrm>
            <a:off x="709931" y="4861441"/>
            <a:ext cx="5679439" cy="4605576"/>
          </a:xfrm>
          <a:prstGeom prst="rect">
            <a:avLst/>
          </a:prstGeom>
          <a:noFill/>
          <a:ln>
            <a:noFill/>
          </a:ln>
        </p:spPr>
        <p:txBody>
          <a:bodyPr lIns="95139" tIns="49472" rIns="95139" bIns="49472" anchor="ctr" anchorCtr="0">
            <a:noAutofit/>
          </a:bodyPr>
          <a:lstStyle/>
          <a:p>
            <a:endParaRPr/>
          </a:p>
        </p:txBody>
      </p:sp>
    </p:spTree>
    <p:extLst>
      <p:ext uri="{BB962C8B-B14F-4D97-AF65-F5344CB8AC3E}">
        <p14:creationId xmlns:p14="http://schemas.microsoft.com/office/powerpoint/2010/main" val="667676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p:nvPr/>
        </p:nvSpPr>
        <p:spPr>
          <a:xfrm>
            <a:off x="4021294" y="9721106"/>
            <a:ext cx="3074718" cy="509953"/>
          </a:xfrm>
          <a:prstGeom prst="rect">
            <a:avLst/>
          </a:prstGeom>
          <a:noFill/>
          <a:ln>
            <a:noFill/>
          </a:ln>
        </p:spPr>
        <p:txBody>
          <a:bodyPr lIns="97488" tIns="50694" rIns="97488" bIns="50694" anchor="b" anchorCtr="0">
            <a:noAutofit/>
          </a:bodyPr>
          <a:lstStyle/>
          <a:p>
            <a:pPr algn="r">
              <a:buSzPct val="25000"/>
            </a:pPr>
            <a:r>
              <a:rPr lang="en-IN" dirty="0"/>
              <a:t> </a:t>
            </a:r>
          </a:p>
        </p:txBody>
      </p:sp>
      <p:sp>
        <p:nvSpPr>
          <p:cNvPr id="155" name="Shape 15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56" name="Shape 156"/>
          <p:cNvSpPr txBox="1">
            <a:spLocks noGrp="1"/>
          </p:cNvSpPr>
          <p:nvPr>
            <p:ph type="body" idx="1"/>
          </p:nvPr>
        </p:nvSpPr>
        <p:spPr>
          <a:xfrm>
            <a:off x="709932" y="4861441"/>
            <a:ext cx="5679439" cy="4605576"/>
          </a:xfrm>
          <a:prstGeom prst="rect">
            <a:avLst/>
          </a:prstGeom>
          <a:noFill/>
          <a:ln>
            <a:noFill/>
          </a:ln>
        </p:spPr>
        <p:txBody>
          <a:bodyPr lIns="97488" tIns="50694" rIns="97488" bIns="50694" anchor="ctr" anchorCtr="0">
            <a:noAutofit/>
          </a:bodyPr>
          <a:lstStyle/>
          <a:p>
            <a:endParaRPr/>
          </a:p>
        </p:txBody>
      </p:sp>
    </p:spTree>
    <p:extLst>
      <p:ext uri="{BB962C8B-B14F-4D97-AF65-F5344CB8AC3E}">
        <p14:creationId xmlns:p14="http://schemas.microsoft.com/office/powerpoint/2010/main" val="2221767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p:nvPr/>
        </p:nvSpPr>
        <p:spPr>
          <a:xfrm>
            <a:off x="4021294" y="9721106"/>
            <a:ext cx="3074718" cy="509954"/>
          </a:xfrm>
          <a:prstGeom prst="rect">
            <a:avLst/>
          </a:prstGeom>
          <a:noFill/>
          <a:ln>
            <a:noFill/>
          </a:ln>
        </p:spPr>
        <p:txBody>
          <a:bodyPr lIns="95139" tIns="49472" rIns="95139" bIns="49472" anchor="b" anchorCtr="0">
            <a:noAutofit/>
          </a:bodyPr>
          <a:lstStyle/>
          <a:p>
            <a:pPr algn="r">
              <a:buSzPct val="25000"/>
            </a:pPr>
            <a:r>
              <a:rPr lang="en-IN" dirty="0"/>
              <a:t> </a:t>
            </a:r>
          </a:p>
        </p:txBody>
      </p:sp>
      <p:sp>
        <p:nvSpPr>
          <p:cNvPr id="173" name="Shape 173"/>
          <p:cNvSpPr>
            <a:spLocks noGrp="1" noRot="1" noChangeAspect="1"/>
          </p:cNvSpPr>
          <p:nvPr>
            <p:ph type="sldImg" idx="2"/>
          </p:nvPr>
        </p:nvSpPr>
        <p:spPr>
          <a:xfrm>
            <a:off x="990600" y="768350"/>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74" name="Shape 174"/>
          <p:cNvSpPr txBox="1">
            <a:spLocks noGrp="1"/>
          </p:cNvSpPr>
          <p:nvPr>
            <p:ph type="body" idx="1"/>
          </p:nvPr>
        </p:nvSpPr>
        <p:spPr>
          <a:xfrm>
            <a:off x="709931" y="4861441"/>
            <a:ext cx="5679439" cy="4605576"/>
          </a:xfrm>
          <a:prstGeom prst="rect">
            <a:avLst/>
          </a:prstGeom>
          <a:noFill/>
          <a:ln>
            <a:noFill/>
          </a:ln>
        </p:spPr>
        <p:txBody>
          <a:bodyPr lIns="95139" tIns="49472" rIns="95139" bIns="49472" anchor="ctr" anchorCtr="0">
            <a:noAutofit/>
          </a:bodyPr>
          <a:lstStyle/>
          <a:p>
            <a:endParaRPr/>
          </a:p>
        </p:txBody>
      </p:sp>
    </p:spTree>
    <p:extLst>
      <p:ext uri="{BB962C8B-B14F-4D97-AF65-F5344CB8AC3E}">
        <p14:creationId xmlns:p14="http://schemas.microsoft.com/office/powerpoint/2010/main" val="389160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p:nvPr/>
        </p:nvSpPr>
        <p:spPr>
          <a:xfrm>
            <a:off x="4021294" y="9721106"/>
            <a:ext cx="3074718" cy="509954"/>
          </a:xfrm>
          <a:prstGeom prst="rect">
            <a:avLst/>
          </a:prstGeom>
          <a:noFill/>
          <a:ln>
            <a:noFill/>
          </a:ln>
        </p:spPr>
        <p:txBody>
          <a:bodyPr lIns="95139" tIns="49472" rIns="95139" bIns="49472" anchor="b" anchorCtr="0">
            <a:noAutofit/>
          </a:bodyPr>
          <a:lstStyle/>
          <a:p>
            <a:pPr algn="r">
              <a:buSzPct val="25000"/>
            </a:pPr>
            <a:r>
              <a:rPr lang="en-IN" dirty="0"/>
              <a:t> </a:t>
            </a:r>
          </a:p>
        </p:txBody>
      </p:sp>
      <p:sp>
        <p:nvSpPr>
          <p:cNvPr id="183" name="Shape 183"/>
          <p:cNvSpPr>
            <a:spLocks noGrp="1" noRot="1" noChangeAspect="1"/>
          </p:cNvSpPr>
          <p:nvPr>
            <p:ph type="sldImg" idx="2"/>
          </p:nvPr>
        </p:nvSpPr>
        <p:spPr>
          <a:xfrm>
            <a:off x="990600" y="768350"/>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84" name="Shape 184"/>
          <p:cNvSpPr txBox="1">
            <a:spLocks noGrp="1"/>
          </p:cNvSpPr>
          <p:nvPr>
            <p:ph type="body" idx="1"/>
          </p:nvPr>
        </p:nvSpPr>
        <p:spPr>
          <a:xfrm>
            <a:off x="709931" y="4861441"/>
            <a:ext cx="5679439" cy="4605576"/>
          </a:xfrm>
          <a:prstGeom prst="rect">
            <a:avLst/>
          </a:prstGeom>
          <a:noFill/>
          <a:ln>
            <a:noFill/>
          </a:ln>
        </p:spPr>
        <p:txBody>
          <a:bodyPr lIns="95139" tIns="49472" rIns="95139" bIns="49472" anchor="ctr" anchorCtr="0">
            <a:noAutofit/>
          </a:bodyPr>
          <a:lstStyle/>
          <a:p>
            <a:endParaRPr/>
          </a:p>
        </p:txBody>
      </p:sp>
    </p:spTree>
    <p:extLst>
      <p:ext uri="{BB962C8B-B14F-4D97-AF65-F5344CB8AC3E}">
        <p14:creationId xmlns:p14="http://schemas.microsoft.com/office/powerpoint/2010/main" val="3089208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p:nvPr/>
        </p:nvSpPr>
        <p:spPr>
          <a:xfrm>
            <a:off x="4021294" y="9721106"/>
            <a:ext cx="3074718" cy="509953"/>
          </a:xfrm>
          <a:prstGeom prst="rect">
            <a:avLst/>
          </a:prstGeom>
          <a:noFill/>
          <a:ln>
            <a:noFill/>
          </a:ln>
        </p:spPr>
        <p:txBody>
          <a:bodyPr lIns="97488" tIns="50694" rIns="97488" bIns="50694" anchor="b" anchorCtr="0">
            <a:noAutofit/>
          </a:bodyPr>
          <a:lstStyle/>
          <a:p>
            <a:pPr algn="r">
              <a:buSzPct val="25000"/>
            </a:pPr>
            <a:r>
              <a:rPr lang="en-IN" dirty="0"/>
              <a:t> </a:t>
            </a:r>
          </a:p>
        </p:txBody>
      </p:sp>
      <p:sp>
        <p:nvSpPr>
          <p:cNvPr id="155" name="Shape 15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56" name="Shape 156"/>
          <p:cNvSpPr txBox="1">
            <a:spLocks noGrp="1"/>
          </p:cNvSpPr>
          <p:nvPr>
            <p:ph type="body" idx="1"/>
          </p:nvPr>
        </p:nvSpPr>
        <p:spPr>
          <a:xfrm>
            <a:off x="709932" y="4861441"/>
            <a:ext cx="5679439" cy="4605576"/>
          </a:xfrm>
          <a:prstGeom prst="rect">
            <a:avLst/>
          </a:prstGeom>
          <a:noFill/>
          <a:ln>
            <a:noFill/>
          </a:ln>
        </p:spPr>
        <p:txBody>
          <a:bodyPr lIns="97488" tIns="50694" rIns="97488" bIns="50694" anchor="ctr" anchorCtr="0">
            <a:noAutofit/>
          </a:bodyPr>
          <a:lstStyle/>
          <a:p>
            <a:endParaRPr/>
          </a:p>
        </p:txBody>
      </p:sp>
    </p:spTree>
    <p:extLst>
      <p:ext uri="{BB962C8B-B14F-4D97-AF65-F5344CB8AC3E}">
        <p14:creationId xmlns:p14="http://schemas.microsoft.com/office/powerpoint/2010/main" val="1204416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67" name="Shape 16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9636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67" name="Shape 16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045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91" name="Shape 19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869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25" name="Shape 12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81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32" name="Shape 13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39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90600" y="768350"/>
            <a:ext cx="5118100" cy="38385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709931" y="4861441"/>
            <a:ext cx="5679439" cy="4605576"/>
          </a:xfrm>
          <a:prstGeom prst="rect">
            <a:avLst/>
          </a:prstGeom>
          <a:noFill/>
          <a:ln>
            <a:noFill/>
          </a:ln>
        </p:spPr>
        <p:txBody>
          <a:bodyPr lIns="96645" tIns="96645" rIns="96645" bIns="96645" anchor="t" anchorCtr="0">
            <a:noAutofit/>
          </a:bodyPr>
          <a:lstStyle/>
          <a:p>
            <a:endParaRPr/>
          </a:p>
        </p:txBody>
      </p:sp>
    </p:spTree>
    <p:extLst>
      <p:ext uri="{BB962C8B-B14F-4D97-AF65-F5344CB8AC3E}">
        <p14:creationId xmlns:p14="http://schemas.microsoft.com/office/powerpoint/2010/main" val="3722056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p:nvPr/>
        </p:nvSpPr>
        <p:spPr>
          <a:xfrm>
            <a:off x="4021294" y="9721106"/>
            <a:ext cx="3074718" cy="509953"/>
          </a:xfrm>
          <a:prstGeom prst="rect">
            <a:avLst/>
          </a:prstGeom>
          <a:noFill/>
          <a:ln>
            <a:noFill/>
          </a:ln>
        </p:spPr>
        <p:txBody>
          <a:bodyPr lIns="97488" tIns="50694" rIns="97488" bIns="50694" anchor="b" anchorCtr="0">
            <a:noAutofit/>
          </a:bodyPr>
          <a:lstStyle/>
          <a:p>
            <a:pPr algn="r">
              <a:buSzPct val="25000"/>
            </a:pPr>
            <a:r>
              <a:rPr lang="en-IN" dirty="0"/>
              <a:t> </a:t>
            </a:r>
          </a:p>
        </p:txBody>
      </p:sp>
      <p:sp>
        <p:nvSpPr>
          <p:cNvPr id="155" name="Shape 15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56" name="Shape 156"/>
          <p:cNvSpPr txBox="1">
            <a:spLocks noGrp="1"/>
          </p:cNvSpPr>
          <p:nvPr>
            <p:ph type="body" idx="1"/>
          </p:nvPr>
        </p:nvSpPr>
        <p:spPr>
          <a:xfrm>
            <a:off x="709932" y="4861441"/>
            <a:ext cx="5679439" cy="4605576"/>
          </a:xfrm>
          <a:prstGeom prst="rect">
            <a:avLst/>
          </a:prstGeom>
          <a:noFill/>
          <a:ln>
            <a:noFill/>
          </a:ln>
        </p:spPr>
        <p:txBody>
          <a:bodyPr lIns="97488" tIns="50694" rIns="97488" bIns="50694" anchor="ctr" anchorCtr="0">
            <a:noAutofit/>
          </a:bodyPr>
          <a:lstStyle/>
          <a:p>
            <a:endParaRPr/>
          </a:p>
        </p:txBody>
      </p:sp>
    </p:spTree>
    <p:extLst>
      <p:ext uri="{BB962C8B-B14F-4D97-AF65-F5344CB8AC3E}">
        <p14:creationId xmlns:p14="http://schemas.microsoft.com/office/powerpoint/2010/main" val="2387525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91" name="Shape 19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423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15" name="Shape 11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97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21" name="Shape 12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580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75" name="Shape 17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295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81" name="Shape 18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184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98" name="Shape 29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732077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6" name="Shape 306"/>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07" name="Shape 307"/>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3499826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5" name="Shape 315"/>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16" name="Shape 316"/>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3791308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25" name="Shape 325"/>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200130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64" name="Shape 6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780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4" name="Shape 334"/>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35" name="Shape 335"/>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2858481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7" name="Shape 347"/>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48" name="Shape 34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3688602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6" name="Shape 356"/>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pPr marL="0" marR="0" lvl="0" indent="0" algn="l" rtl="0">
              <a:buSzPct val="25000"/>
              <a:buFont typeface="Arial"/>
              <a:buNone/>
            </a:pPr>
            <a:r>
              <a:rPr lang="en-US" sz="1800" b="0" i="0" u="none" strike="noStrike" cap="none" baseline="0" dirty="0" smtClean="0"/>
              <a:t>Arrive at the most solid idea</a:t>
            </a:r>
            <a:endParaRPr lang="en-US" sz="1800" b="0" i="0" u="none" strike="noStrike" cap="none" baseline="0" dirty="0"/>
          </a:p>
        </p:txBody>
      </p:sp>
      <p:sp>
        <p:nvSpPr>
          <p:cNvPr id="357" name="Shape 357"/>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4220393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53" name="Shape 15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37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09612" y="4860925"/>
            <a:ext cx="5680199" cy="4605299"/>
          </a:xfrm>
          <a:prstGeom prst="rect">
            <a:avLst/>
          </a:prstGeom>
        </p:spPr>
        <p:txBody>
          <a:bodyPr lIns="91425" tIns="91425" rIns="91425" bIns="91425" anchor="ctr" anchorCtr="0">
            <a:noAutofit/>
          </a:bodyPr>
          <a:lstStyle/>
          <a:p>
            <a:endParaRPr/>
          </a:p>
        </p:txBody>
      </p:sp>
      <p:sp>
        <p:nvSpPr>
          <p:cNvPr id="72" name="Shape 7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06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 name="Shape 81"/>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82" name="Shape 82"/>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310067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 name="Shape 81"/>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82" name="Shape 82"/>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extLst>
      <p:ext uri="{BB962C8B-B14F-4D97-AF65-F5344CB8AC3E}">
        <p14:creationId xmlns:p14="http://schemas.microsoft.com/office/powerpoint/2010/main" val="66934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94" name="Shape 9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21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03" name="Shape 10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647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0" y="260350"/>
            <a:ext cx="9144000" cy="2881312"/>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000" b="0" i="0" u="none" strike="noStrike" cap="none" baseline="0">
                <a:solidFill>
                  <a:schemeClr val="dk2"/>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subTitle" idx="1"/>
          </p:nvPr>
        </p:nvSpPr>
        <p:spPr>
          <a:xfrm>
            <a:off x="1403350" y="5445125"/>
            <a:ext cx="6400799" cy="1223961"/>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8" name="Shape 18"/>
          <p:cNvSpPr txBox="1">
            <a:spLocks noGrp="1"/>
          </p:cNvSpPr>
          <p:nvPr>
            <p:ph type="title" idx="2"/>
          </p:nvPr>
        </p:nvSpPr>
        <p:spPr>
          <a:xfrm>
            <a:off x="457200" y="274637"/>
            <a:ext cx="82296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19" name="Shape 19"/>
          <p:cNvSpPr txBox="1">
            <a:spLocks noGrp="1"/>
          </p:cNvSpPr>
          <p:nvPr>
            <p:ph type="body" idx="3"/>
          </p:nvPr>
        </p:nvSpPr>
        <p:spPr>
          <a:xfrm>
            <a:off x="457200" y="1600200"/>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20" name="Shape 2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539750" y="1700211"/>
            <a:ext cx="8208962" cy="3024187"/>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5" name="Shape 2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26" name="Shape 2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7" name="Shape 2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lt1"/>
        </a:solid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816100"/>
            <a:ext cx="8435975" cy="2333625"/>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98989"/>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2pPr>
            <a:lvl3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3pPr>
            <a:lvl4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4pPr>
            <a:lvl5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5pPr>
            <a:lvl6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6pPr>
            <a:lvl7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7pPr>
            <a:lvl8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8pPr>
            <a:lvl9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3" name="Shape 13"/>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et.iitb.ac.in/resour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0" y="260350"/>
            <a:ext cx="9144000" cy="2260200"/>
          </a:xfrm>
          <a:prstGeom prst="rect">
            <a:avLst/>
          </a:prstGeom>
          <a:noFill/>
          <a:ln>
            <a:noFill/>
          </a:ln>
        </p:spPr>
        <p:txBody>
          <a:bodyPr lIns="91425" tIns="45700" rIns="91425" bIns="45700" anchor="t" anchorCtr="0">
            <a:noAutofit/>
          </a:bodyPr>
          <a:lstStyle/>
          <a:p>
            <a:pPr marL="0" marR="0" lvl="0" indent="0" algn="ctr" rtl="0">
              <a:lnSpc>
                <a:spcPct val="115000"/>
              </a:lnSpc>
              <a:spcBef>
                <a:spcPts val="0"/>
              </a:spcBef>
              <a:spcAft>
                <a:spcPts val="0"/>
              </a:spcAft>
              <a:buClr>
                <a:schemeClr val="dk2"/>
              </a:buClr>
              <a:buSzPct val="25000"/>
              <a:buFont typeface="Arial"/>
              <a:buNone/>
            </a:pPr>
            <a:r>
              <a:rPr lang="en-US" b="1" dirty="0"/>
              <a:t>Tutorial: </a:t>
            </a:r>
            <a:r>
              <a:rPr lang="en-US" b="1" dirty="0" smtClean="0"/>
              <a:t>How to get your paper accepted for T4E 2015</a:t>
            </a:r>
            <a:endParaRPr lang="en-US" b="1" dirty="0"/>
          </a:p>
        </p:txBody>
      </p:sp>
      <p:pic>
        <p:nvPicPr>
          <p:cNvPr id="37" name="Shape 37"/>
          <p:cNvPicPr preferRelativeResize="0"/>
          <p:nvPr/>
        </p:nvPicPr>
        <p:blipFill>
          <a:blip r:embed="rId3"/>
          <a:stretch>
            <a:fillRect/>
          </a:stretch>
        </p:blipFill>
        <p:spPr>
          <a:xfrm>
            <a:off x="7795844" y="2520550"/>
            <a:ext cx="914401" cy="914401"/>
          </a:xfrm>
          <a:prstGeom prst="rect">
            <a:avLst/>
          </a:prstGeom>
        </p:spPr>
      </p:pic>
      <p:sp>
        <p:nvSpPr>
          <p:cNvPr id="38" name="Shape 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graphicFrame>
        <p:nvGraphicFramePr>
          <p:cNvPr id="6" name="Table 5"/>
          <p:cNvGraphicFramePr>
            <a:graphicFrameLocks noGrp="1"/>
          </p:cNvGraphicFramePr>
          <p:nvPr>
            <p:extLst>
              <p:ext uri="{D42A27DB-BD31-4B8C-83A1-F6EECF244321}">
                <p14:modId xmlns:p14="http://schemas.microsoft.com/office/powerpoint/2010/main" val="726631641"/>
              </p:ext>
            </p:extLst>
          </p:nvPr>
        </p:nvGraphicFramePr>
        <p:xfrm>
          <a:off x="1524000" y="2571275"/>
          <a:ext cx="7186244" cy="1554480"/>
        </p:xfrm>
        <a:graphic>
          <a:graphicData uri="http://schemas.openxmlformats.org/drawingml/2006/table">
            <a:tbl>
              <a:tblPr firstRow="1" bandRow="1">
                <a:tableStyleId>{2D5ABB26-0587-4C30-8999-92F81FD0307C}</a:tableStyleId>
              </a:tblPr>
              <a:tblGrid>
                <a:gridCol w="3593122"/>
                <a:gridCol w="3593122"/>
              </a:tblGrid>
              <a:tr h="370840">
                <a:tc>
                  <a:txBody>
                    <a:bodyPr/>
                    <a:lstStyle/>
                    <a:p>
                      <a:r>
                        <a:rPr lang="en-US" sz="2800" dirty="0" smtClean="0">
                          <a:solidFill>
                            <a:schemeClr val="accent2"/>
                          </a:solidFill>
                        </a:rPr>
                        <a:t>Sahana Murthy</a:t>
                      </a:r>
                      <a:endParaRPr lang="en-US" sz="2800" dirty="0">
                        <a:solidFill>
                          <a:schemeClr val="accent2"/>
                        </a:solidFill>
                      </a:endParaRPr>
                    </a:p>
                  </a:txBody>
                  <a:tcPr/>
                </a:tc>
                <a:tc>
                  <a:txBody>
                    <a:bodyPr/>
                    <a:lstStyle/>
                    <a:p>
                      <a:r>
                        <a:rPr lang="en-US" sz="2800" dirty="0" smtClean="0">
                          <a:solidFill>
                            <a:schemeClr val="accent2"/>
                          </a:solidFill>
                        </a:rPr>
                        <a:t>IIT Bombay</a:t>
                      </a:r>
                    </a:p>
                  </a:txBody>
                  <a:tcPr/>
                </a:tc>
              </a:tr>
              <a:tr h="370840">
                <a:tc>
                  <a:txBody>
                    <a:bodyPr/>
                    <a:lstStyle/>
                    <a:p>
                      <a:r>
                        <a:rPr lang="en-US" sz="2800" dirty="0" smtClean="0">
                          <a:solidFill>
                            <a:schemeClr val="accent2"/>
                          </a:solidFill>
                        </a:rPr>
                        <a:t>Sridhar </a:t>
                      </a:r>
                      <a:r>
                        <a:rPr lang="en-US" sz="2800" dirty="0" err="1" smtClean="0">
                          <a:solidFill>
                            <a:schemeClr val="accent2"/>
                          </a:solidFill>
                        </a:rPr>
                        <a:t>Iyer</a:t>
                      </a:r>
                      <a:endParaRPr lang="en-US" sz="2800" dirty="0">
                        <a:solidFill>
                          <a:schemeClr val="accent2"/>
                        </a:solidFill>
                      </a:endParaRPr>
                    </a:p>
                  </a:txBody>
                  <a:tcPr/>
                </a:tc>
                <a:tc>
                  <a:txBody>
                    <a:bodyPr/>
                    <a:lstStyle/>
                    <a:p>
                      <a:r>
                        <a:rPr lang="en-US" sz="2800" dirty="0" smtClean="0">
                          <a:solidFill>
                            <a:schemeClr val="accent2"/>
                          </a:solidFill>
                        </a:rPr>
                        <a:t>IIT Bombay</a:t>
                      </a:r>
                      <a:endParaRPr lang="en-US" sz="2800" dirty="0">
                        <a:solidFill>
                          <a:schemeClr val="accent2"/>
                        </a:solidFill>
                      </a:endParaRPr>
                    </a:p>
                  </a:txBody>
                  <a:tcPr/>
                </a:tc>
              </a:tr>
              <a:tr h="370840">
                <a:tc>
                  <a:txBody>
                    <a:bodyPr/>
                    <a:lstStyle/>
                    <a:p>
                      <a:r>
                        <a:rPr lang="en-US" sz="2800" dirty="0" err="1" smtClean="0">
                          <a:solidFill>
                            <a:schemeClr val="accent2"/>
                          </a:solidFill>
                        </a:rPr>
                        <a:t>Kinshuk</a:t>
                      </a:r>
                      <a:endParaRPr lang="en-US" sz="2800" dirty="0">
                        <a:solidFill>
                          <a:schemeClr val="accent2"/>
                        </a:solidFill>
                      </a:endParaRPr>
                    </a:p>
                  </a:txBody>
                  <a:tcPr/>
                </a:tc>
                <a:tc>
                  <a:txBody>
                    <a:bodyPr/>
                    <a:lstStyle/>
                    <a:p>
                      <a:r>
                        <a:rPr lang="en-US" sz="2800" dirty="0" smtClean="0">
                          <a:solidFill>
                            <a:schemeClr val="accent2"/>
                          </a:solidFill>
                        </a:rPr>
                        <a:t>Athabasca University</a:t>
                      </a:r>
                      <a:endParaRPr lang="en-US" sz="2800" dirty="0">
                        <a:solidFill>
                          <a:schemeClr val="accent2"/>
                        </a:solidFill>
                      </a:endParaRPr>
                    </a:p>
                  </a:txBody>
                  <a:tcPr/>
                </a:tc>
              </a:tr>
            </a:tbl>
          </a:graphicData>
        </a:graphic>
      </p:graphicFrame>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5030846"/>
            <a:ext cx="1984917" cy="723782"/>
          </a:xfrm>
          <a:prstGeom prst="rect">
            <a:avLst/>
          </a:prstGeom>
        </p:spPr>
      </p:pic>
      <p:sp>
        <p:nvSpPr>
          <p:cNvPr id="15" name="Rectangle 4"/>
          <p:cNvSpPr txBox="1">
            <a:spLocks noChangeArrowheads="1"/>
          </p:cNvSpPr>
          <p:nvPr/>
        </p:nvSpPr>
        <p:spPr>
          <a:xfrm>
            <a:off x="2209800" y="5894832"/>
            <a:ext cx="4953000" cy="5826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pPr>
            <a:r>
              <a:rPr lang="en-US" altLang="en-US" dirty="0" smtClean="0"/>
              <a:t>Amrita University</a:t>
            </a:r>
          </a:p>
          <a:p>
            <a:pPr>
              <a:lnSpc>
                <a:spcPct val="80000"/>
              </a:lnSpc>
            </a:pPr>
            <a:r>
              <a:rPr lang="en-US" altLang="en-US" dirty="0" smtClean="0"/>
              <a:t>December 21, 2014</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28600" y="115886"/>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2. Is this a research paper?</a:t>
            </a:r>
          </a:p>
        </p:txBody>
      </p:sp>
      <p:sp>
        <p:nvSpPr>
          <p:cNvPr id="97" name="Shape 97"/>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98" name="Shape 98"/>
          <p:cNvSpPr txBox="1"/>
          <p:nvPr/>
        </p:nvSpPr>
        <p:spPr>
          <a:xfrm>
            <a:off x="180975" y="998537"/>
            <a:ext cx="8712199" cy="3943350"/>
          </a:xfrm>
          <a:prstGeom prst="rect">
            <a:avLst/>
          </a:prstGeom>
          <a:noFill/>
          <a:ln>
            <a:noFill/>
          </a:ln>
        </p:spPr>
        <p:txBody>
          <a:bodyPr lIns="91425" tIns="137150" rIns="91425" bIns="45700"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In my course I explain the importance of the topic prior to teaching. I also explain its practical applications and its usefulness and linkage to the industry. I discuss recent advancements in that topic and current scenario locally and globally. My idea is working because I can read the happiness on students’ faces.  </a:t>
            </a:r>
          </a:p>
          <a:p>
            <a:endParaRPr/>
          </a:p>
          <a:p>
            <a:endParaRPr/>
          </a:p>
        </p:txBody>
      </p:sp>
      <p:sp>
        <p:nvSpPr>
          <p:cNvPr id="99" name="Shape 99"/>
          <p:cNvSpPr txBox="1"/>
          <p:nvPr/>
        </p:nvSpPr>
        <p:spPr>
          <a:xfrm>
            <a:off x="0" y="5791200"/>
            <a:ext cx="1752600" cy="5333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100" name="Shape 10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extLst>
      <p:ext uri="{BB962C8B-B14F-4D97-AF65-F5344CB8AC3E}">
        <p14:creationId xmlns:p14="http://schemas.microsoft.com/office/powerpoint/2010/main" val="15006304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07950" y="908050"/>
            <a:ext cx="9036050" cy="5113337"/>
          </a:xfrm>
          <a:prstGeom prst="rect">
            <a:avLst/>
          </a:prstGeom>
          <a:noFill/>
          <a:ln>
            <a:noFill/>
          </a:ln>
        </p:spPr>
        <p:txBody>
          <a:bodyPr lIns="18000" tIns="137150" rIns="18000"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A report of the strategy you implemented</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is NOT a research paper</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even though it may contain a good idea.</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To be considered as an acceptable research paper:</a:t>
            </a:r>
          </a:p>
          <a:p>
            <a:pPr marL="0" marR="0" lvl="0" indent="0" algn="ctr" rtl="0">
              <a:lnSpc>
                <a:spcPct val="125000"/>
              </a:lnSpc>
              <a:spcBef>
                <a:spcPts val="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 you need details that show why your strategy is unique</a:t>
            </a:r>
          </a:p>
          <a:p>
            <a:pPr marL="0" marR="0" lvl="0" indent="0" algn="ctr" rtl="0">
              <a:lnSpc>
                <a:spcPct val="125000"/>
              </a:lnSpc>
              <a:spcBef>
                <a:spcPts val="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 you need to establish evidence that the idea works </a:t>
            </a:r>
            <a:r>
              <a:rPr lang="en-US" sz="2800" b="0" i="1" u="none" strike="noStrike" cap="none" baseline="0" dirty="0">
                <a:solidFill>
                  <a:schemeClr val="dk1"/>
                </a:solidFill>
                <a:latin typeface="Arial"/>
                <a:ea typeface="Arial"/>
                <a:cs typeface="Arial"/>
                <a:sym typeface="Arial"/>
              </a:rPr>
              <a:t>beyond saying that “My students are happy / learning”</a:t>
            </a:r>
            <a:r>
              <a:rPr lang="en-US" sz="2800" b="0" i="0" u="none" strike="noStrike" cap="none" baseline="0" dirty="0">
                <a:solidFill>
                  <a:schemeClr val="dk1"/>
                </a:solidFill>
                <a:latin typeface="Arial"/>
                <a:ea typeface="Arial"/>
                <a:cs typeface="Arial"/>
                <a:sym typeface="Arial"/>
              </a:rPr>
              <a:t> </a:t>
            </a:r>
          </a:p>
        </p:txBody>
      </p:sp>
      <p:sp>
        <p:nvSpPr>
          <p:cNvPr id="106" name="Shape 10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28600" y="115886"/>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3. Is this a research paper?</a:t>
            </a:r>
          </a:p>
        </p:txBody>
      </p:sp>
      <p:sp>
        <p:nvSpPr>
          <p:cNvPr id="112" name="Shape 112"/>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113" name="Shape 113"/>
          <p:cNvSpPr txBox="1"/>
          <p:nvPr/>
        </p:nvSpPr>
        <p:spPr>
          <a:xfrm>
            <a:off x="180975" y="998537"/>
            <a:ext cx="9144000" cy="4014786"/>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The purpose of this study is to use Moodle, an LMS, in an engineering course and study the motivation behind its use by participants. Traditional instructional activities such as presenting information, managing course material, and evaluating student work through Moodle quizzes, all were done using Moodle. Instructors were asked the benefits and barriers to using Moodle. </a:t>
            </a:r>
          </a:p>
        </p:txBody>
      </p:sp>
      <p:sp>
        <p:nvSpPr>
          <p:cNvPr id="115" name="Shape 11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28600" y="115886"/>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3. Is this a research paper?</a:t>
            </a:r>
          </a:p>
        </p:txBody>
      </p:sp>
      <p:sp>
        <p:nvSpPr>
          <p:cNvPr id="112" name="Shape 112"/>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113" name="Shape 113"/>
          <p:cNvSpPr txBox="1"/>
          <p:nvPr/>
        </p:nvSpPr>
        <p:spPr>
          <a:xfrm>
            <a:off x="180975" y="998537"/>
            <a:ext cx="9144000" cy="4014786"/>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The purpose of this study is to use Moodle, an LMS, in an engineering course and study the motivation behind its use by participants. Traditional instructional activities such as presenting information, managing course material, and evaluating student work through Moodle quizzes, all were done using Moodle. Instructors were asked the benefits and barriers to using Moodle. </a:t>
            </a:r>
          </a:p>
        </p:txBody>
      </p:sp>
      <p:sp>
        <p:nvSpPr>
          <p:cNvPr id="114" name="Shape 114"/>
          <p:cNvSpPr txBox="1"/>
          <p:nvPr/>
        </p:nvSpPr>
        <p:spPr>
          <a:xfrm>
            <a:off x="0" y="5791200"/>
            <a:ext cx="1682699" cy="5270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115" name="Shape 11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extLst>
      <p:ext uri="{BB962C8B-B14F-4D97-AF65-F5344CB8AC3E}">
        <p14:creationId xmlns:p14="http://schemas.microsoft.com/office/powerpoint/2010/main" val="17875194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323850" y="620712"/>
            <a:ext cx="8569325" cy="5545137"/>
          </a:xfrm>
          <a:prstGeom prst="rect">
            <a:avLst/>
          </a:prstGeom>
          <a:noFill/>
          <a:ln>
            <a:noFill/>
          </a:ln>
        </p:spPr>
        <p:txBody>
          <a:bodyPr lIns="91425" tIns="137150" rIns="91425"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Use of an ET tool in a routine manner is NOT a research paper.</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To be considered as an acceptable research paper, you need to implement an innovative method of using the tool to achieve a teaching-learning goal.</a:t>
            </a:r>
          </a:p>
          <a:p>
            <a:endParaRPr/>
          </a:p>
        </p:txBody>
      </p:sp>
      <p:sp>
        <p:nvSpPr>
          <p:cNvPr id="121" name="Shape 12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4. Is this a research paper?</a:t>
            </a:r>
          </a:p>
        </p:txBody>
      </p:sp>
      <p:sp>
        <p:nvSpPr>
          <p:cNvPr id="134" name="Shape 134"/>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Not yet</a:t>
            </a:r>
          </a:p>
        </p:txBody>
      </p:sp>
      <p:sp>
        <p:nvSpPr>
          <p:cNvPr id="135" name="Shape 135"/>
          <p:cNvSpPr txBox="1"/>
          <p:nvPr/>
        </p:nvSpPr>
        <p:spPr>
          <a:xfrm>
            <a:off x="152400" y="1143000"/>
            <a:ext cx="8991600" cy="3006724"/>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 will prepare interactive multimedia content and animated videos. Using Moodle LMS, the student can access the content in order to make interactive session. The student will be more interested and interactive. Animated videos will be persisted in their mind. The concept will be easily understandable. </a:t>
            </a:r>
          </a:p>
        </p:txBody>
      </p:sp>
      <p:sp>
        <p:nvSpPr>
          <p:cNvPr id="137" name="Shape 13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extLst>
      <p:ext uri="{BB962C8B-B14F-4D97-AF65-F5344CB8AC3E}">
        <p14:creationId xmlns:p14="http://schemas.microsoft.com/office/powerpoint/2010/main" val="7593236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4. Is this a research paper?</a:t>
            </a:r>
          </a:p>
        </p:txBody>
      </p:sp>
      <p:sp>
        <p:nvSpPr>
          <p:cNvPr id="134" name="Shape 134"/>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Not yet</a:t>
            </a:r>
          </a:p>
        </p:txBody>
      </p:sp>
      <p:sp>
        <p:nvSpPr>
          <p:cNvPr id="135" name="Shape 135"/>
          <p:cNvSpPr txBox="1"/>
          <p:nvPr/>
        </p:nvSpPr>
        <p:spPr>
          <a:xfrm>
            <a:off x="152400" y="1143000"/>
            <a:ext cx="8991600" cy="3006724"/>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 will prepare interactive multimedia content and animated videos. Using Moodle LMS, the student can access the content in order to make interactive session. The student will be more interested and interactive. Animated videos will be persisted in their mind. The concept will be easily understandable. </a:t>
            </a:r>
          </a:p>
        </p:txBody>
      </p:sp>
      <p:sp>
        <p:nvSpPr>
          <p:cNvPr id="136" name="Shape 136"/>
          <p:cNvSpPr txBox="1"/>
          <p:nvPr/>
        </p:nvSpPr>
        <p:spPr>
          <a:xfrm>
            <a:off x="76200" y="5791200"/>
            <a:ext cx="2259000" cy="5270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137" name="Shape 13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68312" y="1341437"/>
            <a:ext cx="8424862" cy="4073524"/>
          </a:xfrm>
          <a:prstGeom prst="rect">
            <a:avLst/>
          </a:prstGeom>
          <a:noFill/>
          <a:ln>
            <a:noFill/>
          </a:ln>
        </p:spPr>
        <p:txBody>
          <a:bodyPr lIns="91425" tIns="137150" rIns="91425"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Mere development of instructional material is NOT a research paper </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even if the material is based on an innovative idea. </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To be considered as an acceptable research paper, you need to show that the material has resulted in improvement in student learning or engagement.</a:t>
            </a:r>
          </a:p>
        </p:txBody>
      </p:sp>
      <p:sp>
        <p:nvSpPr>
          <p:cNvPr id="143" name="Shape 14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What is not a research paper? </a:t>
            </a:r>
          </a:p>
        </p:txBody>
      </p:sp>
      <p:sp>
        <p:nvSpPr>
          <p:cNvPr id="156" name="Shape 156"/>
          <p:cNvSpPr txBox="1">
            <a:spLocks noGrp="1"/>
          </p:cNvSpPr>
          <p:nvPr>
            <p:ph type="body" idx="1"/>
          </p:nvPr>
        </p:nvSpPr>
        <p:spPr>
          <a:xfrm>
            <a:off x="179386" y="1341437"/>
            <a:ext cx="8858249" cy="5183186"/>
          </a:xfrm>
          <a:prstGeom prst="rect">
            <a:avLst/>
          </a:prstGeom>
          <a:noFill/>
          <a:ln>
            <a:noFill/>
          </a:ln>
        </p:spPr>
        <p:txBody>
          <a:bodyPr lIns="91425" tIns="137150" rIns="18000" bIns="45700"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US" sz="2400" b="0" i="0" u="none" strike="noStrike" cap="none" baseline="0" dirty="0">
                <a:solidFill>
                  <a:schemeClr val="dk1"/>
                </a:solidFill>
                <a:latin typeface="+mn-lt"/>
                <a:ea typeface="Arial"/>
                <a:cs typeface="Arial"/>
                <a:sym typeface="Arial"/>
              </a:rPr>
              <a:t>This is so </a:t>
            </a:r>
            <a:r>
              <a:rPr lang="en-US" sz="2400" b="1" i="0" u="none" strike="noStrike" cap="none" baseline="0" dirty="0">
                <a:solidFill>
                  <a:schemeClr val="dk1"/>
                </a:solidFill>
                <a:latin typeface="+mn-lt"/>
                <a:ea typeface="Arial"/>
                <a:cs typeface="Arial"/>
                <a:sym typeface="Arial"/>
              </a:rPr>
              <a:t>important</a:t>
            </a:r>
            <a:r>
              <a:rPr lang="en-US" sz="2400" b="0" i="0" u="none" strike="noStrike" cap="none" baseline="0" dirty="0">
                <a:solidFill>
                  <a:schemeClr val="dk1"/>
                </a:solidFill>
                <a:latin typeface="+mn-lt"/>
                <a:ea typeface="Arial"/>
                <a:cs typeface="Arial"/>
                <a:sym typeface="Arial"/>
              </a:rPr>
              <a:t> that it is worth repeating the following:</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Compilation of obvious solutions is NOT a research paper. </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A report of the strategy you implemented is NOT a research paper.</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Use of an ET tool in a routine manner is NOT a </a:t>
            </a:r>
            <a:r>
              <a:rPr lang="en-US" sz="2000" b="0" i="0" u="none" strike="noStrike" cap="none" baseline="0" dirty="0" smtClean="0">
                <a:solidFill>
                  <a:schemeClr val="dk1"/>
                </a:solidFill>
                <a:latin typeface="+mn-lt"/>
                <a:ea typeface="Arial"/>
                <a:cs typeface="Arial"/>
                <a:sym typeface="Arial"/>
              </a:rPr>
              <a:t>research </a:t>
            </a:r>
            <a:r>
              <a:rPr lang="en-US" sz="2000" b="0" i="0" u="none" strike="noStrike" cap="none" baseline="0" dirty="0">
                <a:solidFill>
                  <a:schemeClr val="dk1"/>
                </a:solidFill>
                <a:latin typeface="+mn-lt"/>
                <a:ea typeface="Arial"/>
                <a:cs typeface="Arial"/>
                <a:sym typeface="Arial"/>
              </a:rPr>
              <a:t>paper.</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Mere development of instructional material is NOT a </a:t>
            </a:r>
            <a:r>
              <a:rPr lang="en-US" sz="2000" b="0" i="0" u="none" strike="noStrike" cap="none" baseline="0" dirty="0" smtClean="0">
                <a:solidFill>
                  <a:schemeClr val="dk1"/>
                </a:solidFill>
                <a:latin typeface="+mn-lt"/>
                <a:ea typeface="Arial"/>
                <a:cs typeface="Arial"/>
                <a:sym typeface="Arial"/>
              </a:rPr>
              <a:t>research </a:t>
            </a:r>
            <a:r>
              <a:rPr lang="en-US" sz="2000" b="0" i="0" u="none" strike="noStrike" cap="none" baseline="0" dirty="0">
                <a:solidFill>
                  <a:schemeClr val="dk1"/>
                </a:solidFill>
                <a:latin typeface="+mn-lt"/>
                <a:ea typeface="Arial"/>
                <a:cs typeface="Arial"/>
                <a:sym typeface="Arial"/>
              </a:rPr>
              <a:t>paper. </a:t>
            </a:r>
          </a:p>
        </p:txBody>
      </p:sp>
      <p:sp>
        <p:nvSpPr>
          <p:cNvPr id="157" name="Shape 15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type="title" idx="4294967295"/>
          </p:nvPr>
        </p:nvSpPr>
        <p:spPr>
          <a:xfrm>
            <a:off x="457200" y="44450"/>
            <a:ext cx="8229600" cy="706438"/>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4000" b="1" i="0" u="none" strike="noStrike" cap="none" baseline="0" dirty="0" smtClean="0">
                <a:solidFill>
                  <a:srgbClr val="000000"/>
                </a:solidFill>
                <a:latin typeface="Arial"/>
                <a:ea typeface="Arial"/>
                <a:cs typeface="Arial"/>
                <a:sym typeface="Arial"/>
              </a:rPr>
              <a:t>So what is in a research paper?</a:t>
            </a:r>
            <a:endParaRPr lang="en-IN" sz="4000" b="1" i="0" u="none" strike="noStrike" cap="none" baseline="0" dirty="0">
              <a:solidFill>
                <a:srgbClr val="000000"/>
              </a:solidFill>
              <a:latin typeface="Arial"/>
              <a:ea typeface="Arial"/>
              <a:cs typeface="Arial"/>
              <a:sym typeface="Arial"/>
            </a:endParaRPr>
          </a:p>
        </p:txBody>
      </p:sp>
      <p:sp>
        <p:nvSpPr>
          <p:cNvPr id="151" name="Shape 151"/>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graphicFrame>
        <p:nvGraphicFramePr>
          <p:cNvPr id="152" name="Shape 152"/>
          <p:cNvGraphicFramePr/>
          <p:nvPr/>
        </p:nvGraphicFramePr>
        <p:xfrm>
          <a:off x="107950" y="765175"/>
          <a:ext cx="8785225" cy="6047616"/>
        </p:xfrm>
        <a:graphic>
          <a:graphicData uri="http://schemas.openxmlformats.org/drawingml/2006/table">
            <a:tbl>
              <a:tblPr>
                <a:noFill/>
              </a:tblPr>
              <a:tblGrid>
                <a:gridCol w="2808300"/>
                <a:gridCol w="5976925"/>
              </a:tblGrid>
              <a:tr h="825500">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Referees look for</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Your paper must have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77787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Novelty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Analysis of prior work to show that your idea is unique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839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Positioning</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Analysis to show that your work is required, how your work advances the state of the art</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4845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Soundness of procedure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Steps to show that you have implemented solution carefully</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0210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Evidence to support claim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Data to show that your solution works as claimed</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1652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Overall coherence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Consistency between parts of your paper – treatment should address problem, results should give answer to problem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28600" y="274637"/>
            <a:ext cx="8915400" cy="9221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1" i="0" u="none" strike="noStrike" cap="none" baseline="0" dirty="0" smtClean="0">
                <a:solidFill>
                  <a:schemeClr val="dk2"/>
                </a:solidFill>
                <a:latin typeface="Arial"/>
                <a:ea typeface="Arial"/>
                <a:cs typeface="Arial"/>
                <a:sym typeface="Arial"/>
              </a:rPr>
              <a:t>Why are we conducting this tutorial</a:t>
            </a:r>
            <a:endParaRPr lang="en-US" sz="3600" b="1" i="0" u="none" strike="noStrike" cap="none" baseline="0" dirty="0">
              <a:solidFill>
                <a:schemeClr val="dk2"/>
              </a:solidFill>
              <a:latin typeface="Arial"/>
              <a:ea typeface="Arial"/>
              <a:cs typeface="Arial"/>
              <a:sym typeface="Arial"/>
            </a:endParaRPr>
          </a:p>
        </p:txBody>
      </p:sp>
      <p:sp>
        <p:nvSpPr>
          <p:cNvPr id="68" name="Shape 68"/>
          <p:cNvSpPr txBox="1">
            <a:spLocks noGrp="1"/>
          </p:cNvSpPr>
          <p:nvPr>
            <p:ph type="body" idx="1"/>
          </p:nvPr>
        </p:nvSpPr>
        <p:spPr>
          <a:xfrm>
            <a:off x="250824" y="990600"/>
            <a:ext cx="8664575" cy="5867400"/>
          </a:xfrm>
          <a:prstGeom prst="rect">
            <a:avLst/>
          </a:prstGeom>
          <a:noFill/>
          <a:ln>
            <a:noFill/>
          </a:ln>
        </p:spPr>
        <p:txBody>
          <a:bodyPr lIns="91425" tIns="45700" rIns="91425" bIns="45700" anchor="t" anchorCtr="0">
            <a:noAutofit/>
          </a:bodyPr>
          <a:lstStyle/>
          <a:p>
            <a:pPr marL="234950" indent="-234950">
              <a:lnSpc>
                <a:spcPct val="120000"/>
              </a:lnSpc>
              <a:spcBef>
                <a:spcPts val="560"/>
              </a:spcBef>
              <a:buSzPct val="100000"/>
            </a:pPr>
            <a:r>
              <a:rPr lang="en-US" dirty="0" smtClean="0"/>
              <a:t>Perspective of T4E PC chairs from past 3 </a:t>
            </a:r>
            <a:r>
              <a:rPr lang="en-US" dirty="0" err="1" smtClean="0"/>
              <a:t>yrs</a:t>
            </a:r>
            <a:endParaRPr lang="en-US" dirty="0" smtClean="0"/>
          </a:p>
          <a:p>
            <a:pPr marL="234950" indent="-234950">
              <a:lnSpc>
                <a:spcPct val="120000"/>
              </a:lnSpc>
              <a:spcBef>
                <a:spcPts val="1200"/>
              </a:spcBef>
              <a:buSzPct val="100000"/>
            </a:pPr>
            <a:r>
              <a:rPr lang="en-US" dirty="0" smtClean="0"/>
              <a:t>Perspective of referees: </a:t>
            </a:r>
          </a:p>
          <a:p>
            <a:pPr marL="977900" lvl="1" indent="-234950">
              <a:lnSpc>
                <a:spcPct val="120000"/>
              </a:lnSpc>
              <a:buSzPct val="100000"/>
            </a:pPr>
            <a:r>
              <a:rPr lang="en-US" b="0" i="0" u="none" strike="noStrike" cap="none" baseline="0" dirty="0" smtClean="0">
                <a:solidFill>
                  <a:schemeClr val="dk1"/>
                </a:solidFill>
                <a:sym typeface="Arial"/>
              </a:rPr>
              <a:t>Why</a:t>
            </a:r>
            <a:r>
              <a:rPr lang="en-US" b="0" i="0" u="none" strike="noStrike" cap="none" dirty="0" smtClean="0">
                <a:solidFill>
                  <a:schemeClr val="dk1"/>
                </a:solidFill>
                <a:sym typeface="Arial"/>
              </a:rPr>
              <a:t> they reject a paper</a:t>
            </a:r>
          </a:p>
          <a:p>
            <a:pPr marL="977900" lvl="1" indent="-234950">
              <a:lnSpc>
                <a:spcPct val="120000"/>
              </a:lnSpc>
              <a:buSzPct val="100000"/>
            </a:pPr>
            <a:r>
              <a:rPr lang="en-US" dirty="0" smtClean="0">
                <a:solidFill>
                  <a:schemeClr val="dk1"/>
                </a:solidFill>
              </a:rPr>
              <a:t>Why they ‘downgrade’ a paper (full to poster)</a:t>
            </a:r>
            <a:endParaRPr lang="en-US" b="0" i="0" u="none" strike="noStrike" cap="none" dirty="0" smtClean="0">
              <a:solidFill>
                <a:schemeClr val="dk1"/>
              </a:solidFill>
              <a:sym typeface="Arial"/>
            </a:endParaRPr>
          </a:p>
          <a:p>
            <a:pPr marL="977900" lvl="1" indent="-234950">
              <a:lnSpc>
                <a:spcPct val="120000"/>
              </a:lnSpc>
              <a:buSzPct val="100000"/>
            </a:pPr>
            <a:r>
              <a:rPr lang="en-US" baseline="0" dirty="0" smtClean="0">
                <a:solidFill>
                  <a:schemeClr val="dk1"/>
                </a:solidFill>
              </a:rPr>
              <a:t>When</a:t>
            </a:r>
            <a:r>
              <a:rPr lang="en-US" dirty="0" smtClean="0">
                <a:solidFill>
                  <a:schemeClr val="dk1"/>
                </a:solidFill>
              </a:rPr>
              <a:t> they accept it</a:t>
            </a:r>
          </a:p>
          <a:p>
            <a:pPr indent="0">
              <a:lnSpc>
                <a:spcPct val="120000"/>
              </a:lnSpc>
              <a:spcBef>
                <a:spcPts val="2400"/>
              </a:spcBef>
              <a:buSzPct val="100000"/>
              <a:buNone/>
            </a:pPr>
            <a:r>
              <a:rPr lang="en-US" u="sng" dirty="0" smtClean="0"/>
              <a:t>Our goals</a:t>
            </a:r>
            <a:endParaRPr lang="en-US" u="sng" dirty="0"/>
          </a:p>
          <a:p>
            <a:pPr marL="234950" indent="-234950">
              <a:lnSpc>
                <a:spcPct val="120000"/>
              </a:lnSpc>
              <a:buSzPct val="100000"/>
            </a:pPr>
            <a:r>
              <a:rPr lang="en-US" dirty="0" smtClean="0"/>
              <a:t>Get novices into the ET research field </a:t>
            </a:r>
          </a:p>
          <a:p>
            <a:pPr marL="234950" indent="-234950">
              <a:lnSpc>
                <a:spcPct val="120000"/>
              </a:lnSpc>
              <a:buSzPct val="100000"/>
            </a:pPr>
            <a:r>
              <a:rPr lang="en-US" dirty="0" smtClean="0"/>
              <a:t>Improve quality of T4E papers</a:t>
            </a:r>
            <a:r>
              <a:rPr lang="en-US" b="0" i="0" u="none" strike="noStrike" cap="none" dirty="0" smtClean="0">
                <a:solidFill>
                  <a:schemeClr val="dk1"/>
                </a:solidFill>
                <a:latin typeface="Arial"/>
                <a:ea typeface="Arial"/>
                <a:cs typeface="Arial"/>
                <a:sym typeface="Arial"/>
              </a:rPr>
              <a:t> </a:t>
            </a:r>
            <a:endParaRPr lang="en-US" b="0" i="0" u="none" strike="noStrike" cap="none" baseline="0" dirty="0">
              <a:solidFill>
                <a:schemeClr val="dk1"/>
              </a:solidFill>
              <a:latin typeface="Arial"/>
              <a:ea typeface="Arial"/>
              <a:cs typeface="Arial"/>
              <a:sym typeface="Arial"/>
            </a:endParaRPr>
          </a:p>
        </p:txBody>
      </p:sp>
      <p:sp>
        <p:nvSpPr>
          <p:cNvPr id="69" name="Shape 69"/>
          <p:cNvSpPr txBox="1">
            <a:spLocks noGrp="1"/>
          </p:cNvSpPr>
          <p:nvPr>
            <p:ph type="sldNum" idx="12"/>
          </p:nvPr>
        </p:nvSpPr>
        <p:spPr>
          <a:xfrm>
            <a:off x="6553200" y="6245225"/>
            <a:ext cx="2133599" cy="4761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extLst>
      <p:ext uri="{BB962C8B-B14F-4D97-AF65-F5344CB8AC3E}">
        <p14:creationId xmlns:p14="http://schemas.microsoft.com/office/powerpoint/2010/main" val="182103411"/>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159" name="Shape 159"/>
          <p:cNvSpPr txBox="1">
            <a:spLocks noGrp="1"/>
          </p:cNvSpPr>
          <p:nvPr>
            <p:ph type="title" idx="4294967295"/>
          </p:nvPr>
        </p:nvSpPr>
        <p:spPr>
          <a:xfrm>
            <a:off x="107950" y="115888"/>
            <a:ext cx="8915400" cy="706436"/>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4000" b="1" i="0" u="none" strike="noStrike" cap="none" baseline="0" dirty="0">
                <a:solidFill>
                  <a:srgbClr val="000000"/>
                </a:solidFill>
                <a:latin typeface="Arial"/>
                <a:ea typeface="Arial"/>
                <a:cs typeface="Arial"/>
                <a:sym typeface="Arial"/>
              </a:rPr>
              <a:t>What exactly is meant by ‘Novelty’?</a:t>
            </a:r>
          </a:p>
        </p:txBody>
      </p:sp>
      <p:sp>
        <p:nvSpPr>
          <p:cNvPr id="160" name="Shape 160"/>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sp>
        <p:nvSpPr>
          <p:cNvPr id="161" name="Shape 161"/>
          <p:cNvSpPr txBox="1">
            <a:spLocks noGrp="1"/>
          </p:cNvSpPr>
          <p:nvPr>
            <p:ph type="body" idx="4294967295"/>
          </p:nvPr>
        </p:nvSpPr>
        <p:spPr>
          <a:xfrm>
            <a:off x="26988" y="836612"/>
            <a:ext cx="9040812" cy="5630861"/>
          </a:xfrm>
          <a:prstGeom prst="rect">
            <a:avLst/>
          </a:prstGeom>
          <a:noFill/>
          <a:ln>
            <a:noFill/>
          </a:ln>
        </p:spPr>
        <p:txBody>
          <a:bodyPr lIns="90000" tIns="46800" rIns="90000" bIns="46800" anchor="t" anchorCtr="0">
            <a:noAutofit/>
          </a:bodyPr>
          <a:lstStyle/>
          <a:p>
            <a:pPr marL="265113" lvl="0" indent="-265113">
              <a:lnSpc>
                <a:spcPct val="110000"/>
              </a:lnSpc>
              <a:buSzPct val="25000"/>
            </a:pPr>
            <a:r>
              <a:rPr lang="en-US" sz="2800" dirty="0" smtClean="0"/>
              <a:t>Dictionary: “The quality of being new, unique, original, innovative, or unusual”.</a:t>
            </a: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SzPct val="25000"/>
              <a:buNone/>
            </a:pP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SzPct val="25000"/>
              <a:buNone/>
            </a:pPr>
            <a:r>
              <a:rPr lang="en-IN" sz="2800" dirty="0" smtClean="0"/>
              <a:t>What has to be novel?	</a:t>
            </a:r>
            <a:r>
              <a:rPr lang="en-IN" sz="2800" dirty="0" smtClean="0">
                <a:sym typeface="Wingdings" pitchFamily="2" charset="2"/>
              </a:rPr>
              <a:t> At least </a:t>
            </a:r>
            <a:r>
              <a:rPr lang="en-IN" sz="2800" b="1" dirty="0" smtClean="0">
                <a:sym typeface="Wingdings" pitchFamily="2" charset="2"/>
              </a:rPr>
              <a:t>one</a:t>
            </a:r>
            <a:r>
              <a:rPr lang="en-IN" sz="2800" dirty="0" smtClean="0">
                <a:sym typeface="Wingdings" pitchFamily="2" charset="2"/>
              </a:rPr>
              <a:t> of the below</a:t>
            </a:r>
            <a:r>
              <a:rPr lang="en-IN" sz="2800" dirty="0" smtClean="0"/>
              <a:t>:</a:t>
            </a:r>
            <a:endParaRPr lang="en-IN" sz="2800" b="0" i="0" u="none" strike="noStrike" cap="none" baseline="0" dirty="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Clr>
                <a:srgbClr val="000000"/>
              </a:buClr>
              <a:buSzPct val="101190"/>
              <a:buFont typeface="Arial"/>
              <a:buChar char="•"/>
            </a:pPr>
            <a:r>
              <a:rPr lang="en-IN" sz="2800" b="0" i="0" u="none" strike="noStrike" cap="none" baseline="0" dirty="0" smtClean="0">
                <a:solidFill>
                  <a:srgbClr val="000000"/>
                </a:solidFill>
                <a:latin typeface="Arial"/>
                <a:ea typeface="Arial"/>
                <a:cs typeface="Arial"/>
                <a:sym typeface="Arial"/>
              </a:rPr>
              <a:t>Your Problem</a:t>
            </a:r>
            <a:r>
              <a:rPr lang="en-IN" sz="2800" b="0" i="0" u="none" strike="noStrike" cap="none" dirty="0" smtClean="0">
                <a:solidFill>
                  <a:srgbClr val="000000"/>
                </a:solidFill>
                <a:latin typeface="Arial"/>
                <a:ea typeface="Arial"/>
                <a:cs typeface="Arial"/>
                <a:sym typeface="Arial"/>
              </a:rPr>
              <a:t> – Research Question(s).</a:t>
            </a:r>
          </a:p>
          <a:p>
            <a:pPr marL="265113" marR="0" lvl="0" indent="-265113" algn="l" rtl="0">
              <a:lnSpc>
                <a:spcPct val="110000"/>
              </a:lnSpc>
              <a:spcBef>
                <a:spcPts val="0"/>
              </a:spcBef>
              <a:spcAft>
                <a:spcPts val="0"/>
              </a:spcAft>
              <a:buClr>
                <a:srgbClr val="000000"/>
              </a:buClr>
              <a:buSzPct val="101190"/>
              <a:buFont typeface="Arial"/>
              <a:buChar char="•"/>
            </a:pPr>
            <a:r>
              <a:rPr lang="en-IN" sz="2800" b="0" i="0" u="none" strike="noStrike" cap="none" dirty="0" smtClean="0">
                <a:solidFill>
                  <a:srgbClr val="000000"/>
                </a:solidFill>
                <a:latin typeface="Arial"/>
                <a:ea typeface="Arial"/>
                <a:cs typeface="Arial"/>
                <a:sym typeface="Arial"/>
              </a:rPr>
              <a:t>Your Solution – Strategy to solve a known problem.</a:t>
            </a:r>
          </a:p>
          <a:p>
            <a:pPr marL="265113" marR="0" lvl="0" indent="-265113" algn="l" rtl="0">
              <a:lnSpc>
                <a:spcPct val="110000"/>
              </a:lnSpc>
              <a:spcBef>
                <a:spcPts val="0"/>
              </a:spcBef>
              <a:spcAft>
                <a:spcPts val="0"/>
              </a:spcAft>
              <a:buClr>
                <a:srgbClr val="000000"/>
              </a:buClr>
              <a:buSzPct val="101190"/>
              <a:buFont typeface="Arial"/>
              <a:buChar char="•"/>
            </a:pPr>
            <a:r>
              <a:rPr lang="en-IN" sz="2800" baseline="0" dirty="0" smtClean="0"/>
              <a:t>Your Domain – Adapt a known solution</a:t>
            </a:r>
            <a:r>
              <a:rPr lang="en-IN" sz="2800" dirty="0" smtClean="0"/>
              <a:t> to your context</a:t>
            </a:r>
          </a:p>
          <a:p>
            <a:pPr marL="265113" marR="0" lvl="0" indent="-265113" algn="l" rtl="0">
              <a:lnSpc>
                <a:spcPct val="110000"/>
              </a:lnSpc>
              <a:spcBef>
                <a:spcPts val="0"/>
              </a:spcBef>
              <a:spcAft>
                <a:spcPts val="0"/>
              </a:spcAft>
              <a:buClr>
                <a:srgbClr val="000000"/>
              </a:buClr>
              <a:buSzPct val="101190"/>
            </a:pP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Clr>
                <a:srgbClr val="000000"/>
              </a:buClr>
              <a:buSzPct val="101190"/>
              <a:buNone/>
            </a:pPr>
            <a:endParaRPr lang="en-IN" sz="2800" b="0" i="0" u="none" strike="noStrike" cap="none" baseline="0" dirty="0" smtClean="0">
              <a:solidFill>
                <a:srgbClr val="0070C0"/>
              </a:solidFill>
              <a:latin typeface="Arial"/>
              <a:ea typeface="Arial"/>
              <a:cs typeface="Arial"/>
              <a:sym typeface="Arial"/>
            </a:endParaRPr>
          </a:p>
          <a:p>
            <a:pPr marL="265113" marR="0" lvl="0" indent="-265113" algn="l" rtl="0">
              <a:lnSpc>
                <a:spcPct val="110000"/>
              </a:lnSpc>
              <a:spcBef>
                <a:spcPts val="0"/>
              </a:spcBef>
              <a:spcAft>
                <a:spcPts val="0"/>
              </a:spcAft>
              <a:buClr>
                <a:srgbClr val="000000"/>
              </a:buClr>
              <a:buSzPct val="101190"/>
              <a:buFont typeface="Arial"/>
              <a:buChar char="•"/>
            </a:pPr>
            <a:r>
              <a:rPr lang="en-IN" sz="2800" b="0" i="0" u="none" strike="noStrike" cap="none" baseline="0" dirty="0" smtClean="0">
                <a:solidFill>
                  <a:srgbClr val="000000"/>
                </a:solidFill>
                <a:latin typeface="Arial"/>
                <a:ea typeface="Arial"/>
                <a:cs typeface="Arial"/>
                <a:sym typeface="Arial"/>
              </a:rPr>
              <a:t>Can </a:t>
            </a:r>
            <a:r>
              <a:rPr lang="en-IN" sz="2800" b="0" i="0" u="none" strike="noStrike" cap="none" baseline="0" dirty="0">
                <a:solidFill>
                  <a:srgbClr val="000000"/>
                </a:solidFill>
                <a:latin typeface="Arial"/>
                <a:ea typeface="Arial"/>
                <a:cs typeface="Arial"/>
                <a:sym typeface="Arial"/>
              </a:rPr>
              <a:t>a non-innovative strategy be developed into a strong research </a:t>
            </a:r>
            <a:r>
              <a:rPr lang="en-IN" sz="2800" b="0" i="0" u="none" strike="noStrike" cap="none" baseline="0" dirty="0" smtClean="0">
                <a:solidFill>
                  <a:srgbClr val="000000"/>
                </a:solidFill>
                <a:latin typeface="Arial"/>
                <a:ea typeface="Arial"/>
                <a:cs typeface="Arial"/>
                <a:sym typeface="Arial"/>
              </a:rPr>
              <a:t>paper?</a:t>
            </a:r>
            <a:endParaRPr lang="en-IN" sz="2800" b="0" i="0" u="none" strike="noStrike" cap="none" baseline="0" dirty="0">
              <a:solidFill>
                <a:srgbClr val="000000"/>
              </a:solidFill>
              <a:latin typeface="Arial"/>
              <a:ea typeface="Arial"/>
              <a:cs typeface="Arial"/>
              <a:sym typeface="Arial"/>
            </a:endParaRPr>
          </a:p>
          <a:p>
            <a:pPr marL="665163" lvl="1" indent="-265113">
              <a:lnSpc>
                <a:spcPct val="110000"/>
              </a:lnSpc>
              <a:buClr>
                <a:srgbClr val="000000"/>
              </a:buClr>
              <a:buSzPct val="101190"/>
              <a:buFont typeface="Arial"/>
              <a:buChar char="•"/>
            </a:pPr>
            <a:r>
              <a:rPr lang="en-IN" sz="2800" dirty="0" smtClean="0"/>
              <a:t>Yes, </a:t>
            </a:r>
            <a:r>
              <a:rPr lang="en-IN" sz="2800" b="1" dirty="0" smtClean="0"/>
              <a:t>provided</a:t>
            </a:r>
            <a:r>
              <a:rPr lang="en-IN" sz="2800" dirty="0" smtClean="0"/>
              <a:t> it is positioned well (See next slide).</a:t>
            </a:r>
            <a:endParaRPr lang="en-IN" sz="2800" b="0" i="0" u="none" strike="noStrike" cap="none" baseline="0" dirty="0" smtClean="0">
              <a:solidFill>
                <a:srgbClr val="000000"/>
              </a:solidFill>
              <a:latin typeface="Arial"/>
              <a:ea typeface="Arial"/>
              <a:cs typeface="Arial"/>
              <a:sym typeface="Arial"/>
            </a:endParaRPr>
          </a:p>
        </p:txBody>
      </p:sp>
      <p:cxnSp>
        <p:nvCxnSpPr>
          <p:cNvPr id="7" name="Straight Arrow Connector 6"/>
          <p:cNvCxnSpPr/>
          <p:nvPr/>
        </p:nvCxnSpPr>
        <p:spPr>
          <a:xfrm rot="5400000">
            <a:off x="7924006" y="3580606"/>
            <a:ext cx="1676400" cy="1588"/>
          </a:xfrm>
          <a:prstGeom prst="straightConnector1">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72200" y="4267200"/>
            <a:ext cx="3124200" cy="584775"/>
          </a:xfrm>
          <a:prstGeom prst="rect">
            <a:avLst/>
          </a:prstGeom>
          <a:noFill/>
        </p:spPr>
        <p:txBody>
          <a:bodyPr wrap="square" rtlCol="0">
            <a:spAutoFit/>
          </a:bodyPr>
          <a:lstStyle/>
          <a:p>
            <a:r>
              <a:rPr lang="en-US" sz="3200" dirty="0" smtClean="0">
                <a:solidFill>
                  <a:srgbClr val="FF0000"/>
                </a:solidFill>
              </a:rPr>
              <a:t>Strong to Weak</a:t>
            </a:r>
            <a:endParaRPr lang="en-US" sz="3200" dirty="0">
              <a:solidFill>
                <a:srgbClr val="FF0000"/>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type="title" idx="4294967295"/>
          </p:nvPr>
        </p:nvSpPr>
        <p:spPr>
          <a:xfrm>
            <a:off x="457200" y="44450"/>
            <a:ext cx="8229600" cy="706438"/>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4000" b="1" i="0" u="none" strike="noStrike" cap="none" baseline="0" dirty="0" smtClean="0">
                <a:solidFill>
                  <a:srgbClr val="000000"/>
                </a:solidFill>
                <a:latin typeface="Arial"/>
                <a:ea typeface="Arial"/>
                <a:cs typeface="Arial"/>
                <a:sym typeface="Arial"/>
              </a:rPr>
              <a:t>So what is in a research paper?</a:t>
            </a:r>
            <a:endParaRPr lang="en-IN" sz="4000" b="1" i="0" u="none" strike="noStrike" cap="none" baseline="0" dirty="0">
              <a:solidFill>
                <a:srgbClr val="000000"/>
              </a:solidFill>
              <a:latin typeface="Arial"/>
              <a:ea typeface="Arial"/>
              <a:cs typeface="Arial"/>
              <a:sym typeface="Arial"/>
            </a:endParaRPr>
          </a:p>
        </p:txBody>
      </p:sp>
      <p:sp>
        <p:nvSpPr>
          <p:cNvPr id="151" name="Shape 151"/>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graphicFrame>
        <p:nvGraphicFramePr>
          <p:cNvPr id="152" name="Shape 152"/>
          <p:cNvGraphicFramePr/>
          <p:nvPr>
            <p:extLst>
              <p:ext uri="{D42A27DB-BD31-4B8C-83A1-F6EECF244321}">
                <p14:modId xmlns:p14="http://schemas.microsoft.com/office/powerpoint/2010/main" val="1856976357"/>
              </p:ext>
            </p:extLst>
          </p:nvPr>
        </p:nvGraphicFramePr>
        <p:xfrm>
          <a:off x="107950" y="765175"/>
          <a:ext cx="8785225" cy="6047616"/>
        </p:xfrm>
        <a:graphic>
          <a:graphicData uri="http://schemas.openxmlformats.org/drawingml/2006/table">
            <a:tbl>
              <a:tblPr>
                <a:noFill/>
              </a:tblPr>
              <a:tblGrid>
                <a:gridCol w="2808300"/>
                <a:gridCol w="5976925"/>
              </a:tblGrid>
              <a:tr h="825500">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Referees look for</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Your paper must have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77787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Novelty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Analysis of prior work to show that your idea is unique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839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FF"/>
                          </a:solidFill>
                          <a:latin typeface="Arial"/>
                          <a:ea typeface="Arial"/>
                          <a:cs typeface="Arial"/>
                          <a:sym typeface="Arial"/>
                        </a:rPr>
                        <a:t>Positioning</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FF"/>
                          </a:solidFill>
                          <a:latin typeface="Arial"/>
                          <a:ea typeface="Arial"/>
                          <a:cs typeface="Arial"/>
                          <a:sym typeface="Arial"/>
                        </a:rPr>
                        <a:t>Analysis to show that your work is required, how your work advances the state of the art</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4845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Soundness of procedure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Steps to show that you have implemented solution carefully</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0210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Evidence to support claim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Data to show that your solution works as claimed</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1652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Overall coherence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Consistency between parts of your paper – treatment should address problem, results should give answer to problem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88786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168" name="Shape 168"/>
          <p:cNvSpPr txBox="1">
            <a:spLocks noGrp="1"/>
          </p:cNvSpPr>
          <p:nvPr>
            <p:ph type="title" idx="4294967295"/>
          </p:nvPr>
        </p:nvSpPr>
        <p:spPr>
          <a:xfrm>
            <a:off x="0" y="115888"/>
            <a:ext cx="9144000" cy="706436"/>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3600" b="1" i="0" u="none" strike="noStrike" cap="none" baseline="0" dirty="0" smtClean="0">
                <a:solidFill>
                  <a:srgbClr val="000000"/>
                </a:solidFill>
                <a:latin typeface="Arial"/>
                <a:ea typeface="Arial"/>
                <a:cs typeface="Arial"/>
                <a:sym typeface="Arial"/>
              </a:rPr>
              <a:t>What exactly is meant</a:t>
            </a:r>
            <a:r>
              <a:rPr lang="en-IN" sz="3600" b="1" i="0" u="none" strike="noStrike" cap="none" dirty="0" smtClean="0">
                <a:solidFill>
                  <a:srgbClr val="000000"/>
                </a:solidFill>
                <a:latin typeface="Arial"/>
                <a:ea typeface="Arial"/>
                <a:cs typeface="Arial"/>
                <a:sym typeface="Arial"/>
              </a:rPr>
              <a:t> by ‘Positioning</a:t>
            </a:r>
            <a:r>
              <a:rPr lang="en-IN" sz="3600" b="1" dirty="0" smtClean="0"/>
              <a:t>’</a:t>
            </a:r>
            <a:r>
              <a:rPr lang="en-IN" sz="3600" b="1" i="0" u="none" strike="noStrike" cap="none" dirty="0" smtClean="0">
                <a:solidFill>
                  <a:srgbClr val="000000"/>
                </a:solidFill>
                <a:latin typeface="Arial"/>
                <a:ea typeface="Arial"/>
                <a:cs typeface="Arial"/>
                <a:sym typeface="Arial"/>
              </a:rPr>
              <a:t>?</a:t>
            </a:r>
            <a:endParaRPr lang="en-IN" sz="3600" b="1" i="0" u="none" strike="noStrike" cap="none" baseline="0" dirty="0">
              <a:solidFill>
                <a:srgbClr val="000000"/>
              </a:solidFill>
              <a:latin typeface="Arial"/>
              <a:ea typeface="Arial"/>
              <a:cs typeface="Arial"/>
              <a:sym typeface="Arial"/>
            </a:endParaRPr>
          </a:p>
        </p:txBody>
      </p:sp>
      <p:sp>
        <p:nvSpPr>
          <p:cNvPr id="169" name="Shape 169"/>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sp>
        <p:nvSpPr>
          <p:cNvPr id="170" name="Shape 170"/>
          <p:cNvSpPr txBox="1">
            <a:spLocks noGrp="1"/>
          </p:cNvSpPr>
          <p:nvPr>
            <p:ph type="body" idx="4294967295"/>
          </p:nvPr>
        </p:nvSpPr>
        <p:spPr>
          <a:xfrm>
            <a:off x="152400" y="922339"/>
            <a:ext cx="8964611" cy="5630861"/>
          </a:xfrm>
          <a:prstGeom prst="rect">
            <a:avLst/>
          </a:prstGeom>
          <a:noFill/>
          <a:ln>
            <a:noFill/>
          </a:ln>
        </p:spPr>
        <p:txBody>
          <a:bodyPr lIns="90000" tIns="46800" rIns="90000" bIns="46800" anchor="t" anchorCtr="0">
            <a:noAutofit/>
          </a:bodyPr>
          <a:lstStyle/>
          <a:p>
            <a:pPr marL="265113" marR="0" lvl="0" indent="-265113" algn="l" rtl="0">
              <a:lnSpc>
                <a:spcPct val="110000"/>
              </a:lnSpc>
              <a:spcBef>
                <a:spcPts val="0"/>
              </a:spcBef>
              <a:spcAft>
                <a:spcPts val="0"/>
              </a:spcAft>
              <a:buSzPct val="25000"/>
              <a:buNone/>
            </a:pPr>
            <a:r>
              <a:rPr lang="en-IN" sz="2800" b="0" i="0" u="none" strike="noStrike" cap="none" baseline="0" dirty="0" smtClean="0">
                <a:solidFill>
                  <a:srgbClr val="000000"/>
                </a:solidFill>
                <a:latin typeface="Arial"/>
                <a:ea typeface="Arial"/>
                <a:cs typeface="Arial"/>
                <a:sym typeface="Arial"/>
              </a:rPr>
              <a:t>Dictionary: “situation/relation</a:t>
            </a:r>
            <a:r>
              <a:rPr lang="en-IN" sz="2800" b="0" i="0" u="none" strike="noStrike" cap="none" dirty="0" smtClean="0">
                <a:solidFill>
                  <a:srgbClr val="000000"/>
                </a:solidFill>
                <a:latin typeface="Arial"/>
                <a:ea typeface="Arial"/>
                <a:cs typeface="Arial"/>
                <a:sym typeface="Arial"/>
              </a:rPr>
              <a:t> with respect to others”.</a:t>
            </a: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SzPct val="25000"/>
              <a:buNone/>
            </a:pPr>
            <a:endParaRPr lang="en-IN" sz="2800" dirty="0" smtClean="0"/>
          </a:p>
          <a:p>
            <a:pPr marL="265113" marR="0" lvl="0" indent="-265113" algn="l" rtl="0">
              <a:lnSpc>
                <a:spcPct val="110000"/>
              </a:lnSpc>
              <a:spcBef>
                <a:spcPts val="0"/>
              </a:spcBef>
              <a:spcAft>
                <a:spcPts val="0"/>
              </a:spcAft>
              <a:buSzPct val="25000"/>
              <a:buNone/>
            </a:pPr>
            <a:r>
              <a:rPr lang="en-IN" sz="2800" dirty="0" smtClean="0"/>
              <a:t>How to do positioning? </a:t>
            </a:r>
            <a:r>
              <a:rPr lang="en-IN" sz="2800" dirty="0" smtClean="0">
                <a:sym typeface="Wingdings" pitchFamily="2" charset="2"/>
              </a:rPr>
              <a:t> Do </a:t>
            </a:r>
            <a:r>
              <a:rPr lang="en-IN" sz="2800" b="1" dirty="0" smtClean="0">
                <a:sym typeface="Wingdings" pitchFamily="2" charset="2"/>
              </a:rPr>
              <a:t>both</a:t>
            </a:r>
            <a:r>
              <a:rPr lang="en-IN" sz="2800" dirty="0" smtClean="0">
                <a:sym typeface="Wingdings" pitchFamily="2" charset="2"/>
              </a:rPr>
              <a:t> of the below:</a:t>
            </a:r>
            <a:endParaRPr lang="en-IN" sz="2800" dirty="0" smtClean="0"/>
          </a:p>
          <a:p>
            <a:pPr marL="265113" marR="0" lvl="0" indent="-265113" algn="l" rtl="0">
              <a:lnSpc>
                <a:spcPct val="110000"/>
              </a:lnSpc>
              <a:spcBef>
                <a:spcPts val="0"/>
              </a:spcBef>
              <a:spcAft>
                <a:spcPts val="0"/>
              </a:spcAft>
              <a:buSzPct val="25000"/>
              <a:buNone/>
            </a:pPr>
            <a:r>
              <a:rPr lang="en-IN" sz="2800" b="0" i="0" u="none" strike="noStrike" cap="none" baseline="0" dirty="0" smtClean="0">
                <a:solidFill>
                  <a:srgbClr val="000000"/>
                </a:solidFill>
                <a:latin typeface="Arial"/>
                <a:ea typeface="Arial"/>
                <a:cs typeface="Arial"/>
                <a:sym typeface="Arial"/>
              </a:rPr>
              <a:t>1) Have you shown analysis</a:t>
            </a:r>
            <a:r>
              <a:rPr lang="en-IN" sz="2800" b="0" i="0" u="none" strike="noStrike" cap="none" dirty="0" smtClean="0">
                <a:solidFill>
                  <a:srgbClr val="000000"/>
                </a:solidFill>
                <a:latin typeface="Arial"/>
                <a:ea typeface="Arial"/>
                <a:cs typeface="Arial"/>
                <a:sym typeface="Arial"/>
              </a:rPr>
              <a:t> of </a:t>
            </a:r>
            <a:r>
              <a:rPr lang="en-IN" sz="2800" b="0" i="1" u="none" strike="noStrike" cap="none" baseline="0" dirty="0" smtClean="0">
                <a:solidFill>
                  <a:srgbClr val="000000"/>
                </a:solidFill>
                <a:latin typeface="Arial"/>
                <a:ea typeface="Arial"/>
                <a:cs typeface="Arial"/>
                <a:sym typeface="Arial"/>
              </a:rPr>
              <a:t>related</a:t>
            </a:r>
            <a:r>
              <a:rPr lang="en-IN" sz="2800" b="0" i="0" u="none" strike="noStrike" cap="none" baseline="0" dirty="0" smtClean="0">
                <a:solidFill>
                  <a:srgbClr val="000000"/>
                </a:solidFill>
                <a:latin typeface="Arial"/>
                <a:ea typeface="Arial"/>
                <a:cs typeface="Arial"/>
                <a:sym typeface="Arial"/>
              </a:rPr>
              <a:t> prior work to bring out the gaps?</a:t>
            </a:r>
          </a:p>
          <a:p>
            <a:pPr marL="787400" marR="0" lvl="1" indent="-355600" algn="l" rtl="0">
              <a:lnSpc>
                <a:spcPct val="110000"/>
              </a:lnSpc>
              <a:spcBef>
                <a:spcPts val="0"/>
              </a:spcBef>
              <a:spcAft>
                <a:spcPts val="0"/>
              </a:spcAft>
              <a:buClr>
                <a:srgbClr val="000000"/>
              </a:buClr>
              <a:buSzPct val="100694"/>
              <a:buFont typeface="Arial"/>
              <a:buChar char="•"/>
            </a:pPr>
            <a:r>
              <a:rPr lang="en-IN" sz="2400" b="0" i="0" u="none" strike="noStrike" cap="none" baseline="0" dirty="0" smtClean="0">
                <a:solidFill>
                  <a:srgbClr val="000000"/>
                </a:solidFill>
                <a:latin typeface="Arial"/>
                <a:ea typeface="Arial"/>
                <a:cs typeface="Arial"/>
                <a:sym typeface="Arial"/>
              </a:rPr>
              <a:t>papers that have addressed a problem similar to yours</a:t>
            </a:r>
          </a:p>
          <a:p>
            <a:pPr marL="787400" marR="0" lvl="1" indent="-355600" algn="l" rtl="0">
              <a:lnSpc>
                <a:spcPct val="110000"/>
              </a:lnSpc>
              <a:spcBef>
                <a:spcPts val="0"/>
              </a:spcBef>
              <a:spcAft>
                <a:spcPts val="0"/>
              </a:spcAft>
              <a:buClr>
                <a:srgbClr val="000000"/>
              </a:buClr>
              <a:buSzPct val="100694"/>
              <a:buFont typeface="Arial"/>
              <a:buChar char="•"/>
            </a:pPr>
            <a:r>
              <a:rPr lang="en-IN" sz="2400" b="0" i="0" u="none" strike="noStrike" cap="none" baseline="0" dirty="0" smtClean="0">
                <a:solidFill>
                  <a:srgbClr val="000000"/>
                </a:solidFill>
                <a:latin typeface="Arial"/>
                <a:ea typeface="Arial"/>
                <a:cs typeface="Arial"/>
                <a:sym typeface="Arial"/>
              </a:rPr>
              <a:t>papers </a:t>
            </a:r>
            <a:r>
              <a:rPr lang="en-IN" sz="2400" b="0" i="0" u="none" strike="noStrike" cap="none" baseline="0" dirty="0">
                <a:solidFill>
                  <a:srgbClr val="000000"/>
                </a:solidFill>
                <a:latin typeface="Arial"/>
                <a:ea typeface="Arial"/>
                <a:cs typeface="Arial"/>
                <a:sym typeface="Arial"/>
              </a:rPr>
              <a:t>that have a solution approach similar to </a:t>
            </a:r>
            <a:r>
              <a:rPr lang="en-IN" sz="2400" b="0" i="0" u="none" strike="noStrike" cap="none" baseline="0" dirty="0" smtClean="0">
                <a:solidFill>
                  <a:srgbClr val="000000"/>
                </a:solidFill>
                <a:latin typeface="Arial"/>
                <a:ea typeface="Arial"/>
                <a:cs typeface="Arial"/>
                <a:sym typeface="Arial"/>
              </a:rPr>
              <a:t>yours</a:t>
            </a: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1680"/>
              </a:spcBef>
              <a:spcAft>
                <a:spcPts val="0"/>
              </a:spcAft>
              <a:buSzPct val="25000"/>
              <a:buNone/>
            </a:pPr>
            <a:r>
              <a:rPr lang="en-IN" sz="2800" b="0" i="0" u="none" strike="noStrike" cap="none" baseline="0" dirty="0" smtClean="0">
                <a:solidFill>
                  <a:srgbClr val="000000"/>
                </a:solidFill>
                <a:latin typeface="Arial"/>
                <a:ea typeface="Arial"/>
                <a:cs typeface="Arial"/>
                <a:sym typeface="Arial"/>
              </a:rPr>
              <a:t>2</a:t>
            </a:r>
            <a:r>
              <a:rPr lang="en-IN" sz="2800" b="0" i="0" u="none" strike="noStrike" cap="none" baseline="0" dirty="0">
                <a:solidFill>
                  <a:srgbClr val="000000"/>
                </a:solidFill>
                <a:latin typeface="Arial"/>
                <a:ea typeface="Arial"/>
                <a:cs typeface="Arial"/>
                <a:sym typeface="Arial"/>
              </a:rPr>
              <a:t>) Does your solution address any of the gaps </a:t>
            </a:r>
            <a:r>
              <a:rPr lang="en-IN" sz="2800" b="0" i="0" u="none" strike="noStrike" cap="none" baseline="0" dirty="0" smtClean="0">
                <a:solidFill>
                  <a:srgbClr val="000000"/>
                </a:solidFill>
                <a:latin typeface="Arial"/>
                <a:ea typeface="Arial"/>
                <a:cs typeface="Arial"/>
                <a:sym typeface="Arial"/>
              </a:rPr>
              <a:t>above?</a:t>
            </a:r>
          </a:p>
          <a:p>
            <a:pPr marL="265113" marR="0" lvl="0" indent="-265113" algn="l" rtl="0">
              <a:lnSpc>
                <a:spcPct val="110000"/>
              </a:lnSpc>
              <a:spcBef>
                <a:spcPts val="1680"/>
              </a:spcBef>
              <a:spcAft>
                <a:spcPts val="0"/>
              </a:spcAft>
              <a:buSzPct val="25000"/>
              <a:buNone/>
            </a:pPr>
            <a:r>
              <a:rPr lang="en-IN" sz="2800" dirty="0" smtClean="0">
                <a:solidFill>
                  <a:srgbClr val="FF0000"/>
                </a:solidFill>
              </a:rPr>
              <a:t>	As the novelty of your problem or solution decreases, the accuracy of your positioning must increase!</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177" name="Shape 177"/>
          <p:cNvSpPr txBox="1">
            <a:spLocks noGrp="1"/>
          </p:cNvSpPr>
          <p:nvPr>
            <p:ph type="title" idx="4294967295"/>
          </p:nvPr>
        </p:nvSpPr>
        <p:spPr>
          <a:xfrm>
            <a:off x="0" y="0"/>
            <a:ext cx="9448800" cy="838199"/>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3600" b="1" i="0" u="none" strike="noStrike" cap="none" baseline="0">
                <a:solidFill>
                  <a:srgbClr val="000000"/>
                </a:solidFill>
                <a:latin typeface="Arial"/>
                <a:ea typeface="Arial"/>
                <a:cs typeface="Arial"/>
                <a:sym typeface="Arial"/>
              </a:rPr>
              <a:t>Explain the relation to other work clearly</a:t>
            </a:r>
          </a:p>
        </p:txBody>
      </p:sp>
      <p:sp>
        <p:nvSpPr>
          <p:cNvPr id="178" name="Shape 178"/>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graphicFrame>
        <p:nvGraphicFramePr>
          <p:cNvPr id="179" name="Shape 179"/>
          <p:cNvGraphicFramePr/>
          <p:nvPr/>
        </p:nvGraphicFramePr>
        <p:xfrm>
          <a:off x="412750" y="857250"/>
          <a:ext cx="8426450" cy="5492522"/>
        </p:xfrm>
        <a:graphic>
          <a:graphicData uri="http://schemas.openxmlformats.org/drawingml/2006/table">
            <a:tbl>
              <a:tblPr>
                <a:noFill/>
              </a:tblPr>
              <a:tblGrid>
                <a:gridCol w="1035050"/>
                <a:gridCol w="7391400"/>
              </a:tblGrid>
              <a:tr h="85725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rgbClr val="000000"/>
                          </a:solidFill>
                          <a:latin typeface="Arial"/>
                          <a:ea typeface="Arial"/>
                          <a:cs typeface="Arial"/>
                          <a:sym typeface="Arial"/>
                        </a:rPr>
                        <a:t>Awful</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The galumphing problem has attracted much attention [3,8,10,18,26,32,37]</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63977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Bad</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Smith [36] and Jones [27] worked on galumphing.</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91282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rgbClr val="000000"/>
                          </a:solidFill>
                          <a:latin typeface="Arial"/>
                          <a:ea typeface="Arial"/>
                          <a:cs typeface="Arial"/>
                          <a:sym typeface="Arial"/>
                        </a:rPr>
                        <a:t>Poor</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Smith [36] addressed galumphing by blitzing, whereas Jones [27] took a flitzing approach</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1762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Good</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Smith's blitzing approach to galumphing[36] achieved 60% coverage [39]. Jones [27] achieved 80% by flitzing, but only for pointer-free cases [16].</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72402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Better</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(Good Above) + We modified the blitzing approach to use the kernel representation of flitzing and achieved 90% coverage while relaxing the restriction so that only cyclic data structures are prohibited.</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
        <p:nvSpPr>
          <p:cNvPr id="180" name="Shape 180"/>
          <p:cNvSpPr txBox="1"/>
          <p:nvPr/>
        </p:nvSpPr>
        <p:spPr>
          <a:xfrm>
            <a:off x="26988" y="6400800"/>
            <a:ext cx="8964612" cy="36988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IN" sz="1800" b="0" i="0" u="none" strike="noStrike" cap="none" baseline="0">
                <a:solidFill>
                  <a:srgbClr val="C00000"/>
                </a:solidFill>
                <a:latin typeface="Arial"/>
                <a:ea typeface="Arial"/>
                <a:cs typeface="Arial"/>
                <a:sym typeface="Arial"/>
              </a:rPr>
              <a:t>Source: Mary Shaw, Writing good Software Engineering Research Papers, ICSE 2003</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type="title" idx="4294967295"/>
          </p:nvPr>
        </p:nvSpPr>
        <p:spPr>
          <a:xfrm>
            <a:off x="457200" y="44450"/>
            <a:ext cx="8229600" cy="706438"/>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4000" b="1" i="0" u="none" strike="noStrike" cap="none" baseline="0" dirty="0" smtClean="0">
                <a:solidFill>
                  <a:srgbClr val="000000"/>
                </a:solidFill>
                <a:latin typeface="Arial"/>
                <a:ea typeface="Arial"/>
                <a:cs typeface="Arial"/>
                <a:sym typeface="Arial"/>
              </a:rPr>
              <a:t>So what is in a research paper?</a:t>
            </a:r>
            <a:endParaRPr lang="en-IN" sz="4000" b="1" i="0" u="none" strike="noStrike" cap="none" baseline="0" dirty="0">
              <a:solidFill>
                <a:srgbClr val="000000"/>
              </a:solidFill>
              <a:latin typeface="Arial"/>
              <a:ea typeface="Arial"/>
              <a:cs typeface="Arial"/>
              <a:sym typeface="Arial"/>
            </a:endParaRPr>
          </a:p>
        </p:txBody>
      </p:sp>
      <p:sp>
        <p:nvSpPr>
          <p:cNvPr id="151" name="Shape 151"/>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graphicFrame>
        <p:nvGraphicFramePr>
          <p:cNvPr id="152" name="Shape 152"/>
          <p:cNvGraphicFramePr/>
          <p:nvPr>
            <p:extLst>
              <p:ext uri="{D42A27DB-BD31-4B8C-83A1-F6EECF244321}">
                <p14:modId xmlns:p14="http://schemas.microsoft.com/office/powerpoint/2010/main" val="3557178512"/>
              </p:ext>
            </p:extLst>
          </p:nvPr>
        </p:nvGraphicFramePr>
        <p:xfrm>
          <a:off x="107950" y="765175"/>
          <a:ext cx="8785225" cy="6047616"/>
        </p:xfrm>
        <a:graphic>
          <a:graphicData uri="http://schemas.openxmlformats.org/drawingml/2006/table">
            <a:tbl>
              <a:tblPr>
                <a:noFill/>
              </a:tblPr>
              <a:tblGrid>
                <a:gridCol w="2808300"/>
                <a:gridCol w="5976925"/>
              </a:tblGrid>
              <a:tr h="825500">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Referees look for</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Your paper must have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77787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Novelty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Analysis of prior work to show that your idea is unique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839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Positioning</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Analysis to show that your work is required, how your work advances the state of the art</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4845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FF"/>
                          </a:solidFill>
                          <a:latin typeface="Arial"/>
                          <a:ea typeface="Arial"/>
                          <a:cs typeface="Arial"/>
                          <a:sym typeface="Arial"/>
                        </a:rPr>
                        <a:t>Soundness of procedure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FF"/>
                          </a:solidFill>
                          <a:latin typeface="Arial"/>
                          <a:ea typeface="Arial"/>
                          <a:cs typeface="Arial"/>
                          <a:sym typeface="Arial"/>
                        </a:rPr>
                        <a:t>Steps to show that you have implemented solution carefully</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0210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Evidence to support claim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Data to show that your solution works as claimed</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1652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Overall coherence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Consistency between parts of your paper – treatment should address problem, results should give answer to problem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7372362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a:t> </a:t>
            </a:r>
          </a:p>
        </p:txBody>
      </p:sp>
      <p:sp>
        <p:nvSpPr>
          <p:cNvPr id="160" name="Shape 160"/>
          <p:cNvSpPr txBox="1">
            <a:spLocks noGrp="1"/>
          </p:cNvSpPr>
          <p:nvPr>
            <p:ph type="title" idx="4294967295"/>
          </p:nvPr>
        </p:nvSpPr>
        <p:spPr>
          <a:xfrm>
            <a:off x="0" y="0"/>
            <a:ext cx="91440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1" i="0" u="none" strike="noStrike" cap="none" baseline="0" dirty="0">
                <a:solidFill>
                  <a:schemeClr val="dk1"/>
                </a:solidFill>
                <a:latin typeface="Arial"/>
                <a:ea typeface="Arial"/>
                <a:cs typeface="Arial"/>
                <a:sym typeface="Arial"/>
              </a:rPr>
              <a:t>What </a:t>
            </a:r>
            <a:r>
              <a:rPr lang="en-US" sz="4000" b="1" i="0" u="none" strike="noStrike" cap="none" baseline="0" dirty="0" smtClean="0">
                <a:solidFill>
                  <a:schemeClr val="dk1"/>
                </a:solidFill>
                <a:latin typeface="Arial"/>
                <a:ea typeface="Arial"/>
                <a:cs typeface="Arial"/>
                <a:sym typeface="Arial"/>
              </a:rPr>
              <a:t>is ‘Soundness of procedure’?</a:t>
            </a:r>
            <a:endParaRPr lang="en-US" sz="4000" b="1" i="0" u="none" strike="noStrike" cap="none" baseline="0" dirty="0">
              <a:solidFill>
                <a:schemeClr val="dk1"/>
              </a:solidFill>
              <a:latin typeface="Arial"/>
              <a:ea typeface="Arial"/>
              <a:cs typeface="Arial"/>
              <a:sym typeface="Arial"/>
            </a:endParaRPr>
          </a:p>
        </p:txBody>
      </p:sp>
      <p:sp>
        <p:nvSpPr>
          <p:cNvPr id="161" name="Shape 161"/>
          <p:cNvSpPr/>
          <p:nvPr/>
        </p:nvSpPr>
        <p:spPr>
          <a:xfrm>
            <a:off x="152400" y="838200"/>
            <a:ext cx="8915400" cy="5943599"/>
          </a:xfrm>
          <a:prstGeom prst="rect">
            <a:avLst/>
          </a:prstGeom>
          <a:noFill/>
          <a:ln>
            <a:noFill/>
          </a:ln>
        </p:spPr>
        <p:txBody>
          <a:bodyPr lIns="91425" tIns="45700" rIns="91425" bIns="45700" anchor="t" anchorCtr="0">
            <a:noAutofit/>
          </a:bodyPr>
          <a:lstStyle/>
          <a:p>
            <a:pPr marL="609600" marR="0" lvl="0" indent="-609600" algn="l" rtl="0">
              <a:spcBef>
                <a:spcPts val="420"/>
              </a:spcBef>
              <a:spcAft>
                <a:spcPts val="0"/>
              </a:spcAft>
              <a:buClr>
                <a:schemeClr val="dk1"/>
              </a:buClr>
              <a:buSzPct val="25000"/>
              <a:buFont typeface="Arial"/>
              <a:buNone/>
            </a:pPr>
            <a:r>
              <a:rPr lang="en-US" sz="2800" b="0" i="1" u="none" strike="noStrike" cap="none" baseline="0" dirty="0">
                <a:solidFill>
                  <a:schemeClr val="dk1"/>
                </a:solidFill>
                <a:latin typeface="Arial"/>
                <a:ea typeface="Arial"/>
                <a:cs typeface="Arial"/>
                <a:sym typeface="Arial"/>
              </a:rPr>
              <a:t>Method: </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1 – 	Implement strategy in class</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2 – 	Conduct a test to check how well students 		have done after learning with my strategy</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3 – 	If students do well on test, claim that 			my strategy works</a:t>
            </a:r>
          </a:p>
          <a:p>
            <a:pPr marL="609600" marR="0" lvl="0" indent="-609600" algn="ctr" rtl="0">
              <a:spcBef>
                <a:spcPts val="2400"/>
              </a:spcBef>
              <a:spcAft>
                <a:spcPts val="0"/>
              </a:spcAft>
              <a:buClr>
                <a:schemeClr val="dk1"/>
              </a:buClr>
              <a:buSzPct val="25000"/>
              <a:buFont typeface="Arial"/>
              <a:buNone/>
            </a:pPr>
            <a:r>
              <a:rPr lang="en-US" sz="3200" b="1" i="1" u="none" strike="noStrike" cap="none" baseline="0" dirty="0">
                <a:solidFill>
                  <a:schemeClr val="dk1"/>
                </a:solidFill>
                <a:latin typeface="Arial"/>
                <a:ea typeface="Arial"/>
                <a:cs typeface="Arial"/>
                <a:sym typeface="Arial"/>
              </a:rPr>
              <a:t>Will this method establish that my </a:t>
            </a:r>
          </a:p>
          <a:p>
            <a:pPr marL="609600" marR="0" lvl="0" indent="-609600" algn="ctr" rtl="0">
              <a:spcBef>
                <a:spcPts val="480"/>
              </a:spcBef>
              <a:spcAft>
                <a:spcPts val="0"/>
              </a:spcAft>
              <a:buClr>
                <a:schemeClr val="dk1"/>
              </a:buClr>
              <a:buSzPct val="25000"/>
              <a:buFont typeface="Arial"/>
              <a:buNone/>
            </a:pPr>
            <a:r>
              <a:rPr lang="en-US" sz="3200" b="1" i="1" u="none" strike="noStrike" cap="none" baseline="0" dirty="0">
                <a:solidFill>
                  <a:schemeClr val="dk1"/>
                </a:solidFill>
                <a:latin typeface="Arial"/>
                <a:ea typeface="Arial"/>
                <a:cs typeface="Arial"/>
                <a:sym typeface="Arial"/>
              </a:rPr>
              <a:t>strategy works?</a:t>
            </a:r>
          </a:p>
          <a:p>
            <a:pPr marL="609600" marR="0" lvl="0" indent="-609600" algn="l" rtl="0">
              <a:spcBef>
                <a:spcPts val="480"/>
              </a:spcBef>
              <a:spcAft>
                <a:spcPts val="0"/>
              </a:spcAft>
              <a:buClr>
                <a:schemeClr val="dk1"/>
              </a:buClr>
              <a:buSzPct val="100000"/>
              <a:buFont typeface="Arial"/>
              <a:buAutoNum type="arabicPeriod"/>
            </a:pPr>
            <a:r>
              <a:rPr lang="en-US" sz="3200" b="0" i="0" u="none" strike="noStrike" cap="none" baseline="0" dirty="0">
                <a:solidFill>
                  <a:schemeClr val="dk1"/>
                </a:solidFill>
                <a:latin typeface="Arial"/>
                <a:ea typeface="Arial"/>
                <a:cs typeface="Arial"/>
                <a:sym typeface="Arial"/>
              </a:rPr>
              <a:t>Yes</a:t>
            </a:r>
          </a:p>
          <a:p>
            <a:pPr marL="609600" marR="0" lvl="0" indent="-609600" algn="l" rtl="0">
              <a:spcBef>
                <a:spcPts val="480"/>
              </a:spcBef>
              <a:spcAft>
                <a:spcPts val="0"/>
              </a:spcAft>
              <a:buClr>
                <a:schemeClr val="dk1"/>
              </a:buClr>
              <a:buSzPct val="100000"/>
              <a:buFont typeface="Arial"/>
              <a:buAutoNum type="arabicPeriod"/>
            </a:pPr>
            <a:r>
              <a:rPr lang="en-US" sz="3200" b="0" i="0" u="none" strike="noStrike" cap="none" baseline="0" dirty="0">
                <a:solidFill>
                  <a:schemeClr val="dk1"/>
                </a:solidFill>
                <a:latin typeface="Arial"/>
                <a:ea typeface="Arial"/>
                <a:cs typeface="Arial"/>
                <a:sym typeface="Arial"/>
              </a:rPr>
              <a:t>No </a:t>
            </a:r>
          </a:p>
        </p:txBody>
      </p:sp>
      <p:sp>
        <p:nvSpPr>
          <p:cNvPr id="162" name="Shape 162"/>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a:t> </a:t>
            </a:r>
          </a:p>
        </p:txBody>
      </p:sp>
      <p:sp>
        <p:nvSpPr>
          <p:cNvPr id="160" name="Shape 160"/>
          <p:cNvSpPr txBox="1">
            <a:spLocks noGrp="1"/>
          </p:cNvSpPr>
          <p:nvPr>
            <p:ph type="title" idx="4294967295"/>
          </p:nvPr>
        </p:nvSpPr>
        <p:spPr>
          <a:xfrm>
            <a:off x="0" y="0"/>
            <a:ext cx="91440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1" i="0" u="none" strike="noStrike" cap="none" baseline="0" dirty="0">
                <a:solidFill>
                  <a:schemeClr val="dk1"/>
                </a:solidFill>
                <a:latin typeface="Arial"/>
                <a:ea typeface="Arial"/>
                <a:cs typeface="Arial"/>
                <a:sym typeface="Arial"/>
              </a:rPr>
              <a:t>What </a:t>
            </a:r>
            <a:r>
              <a:rPr lang="en-US" sz="4000" b="1" i="0" u="none" strike="noStrike" cap="none" baseline="0" dirty="0" smtClean="0">
                <a:solidFill>
                  <a:schemeClr val="dk1"/>
                </a:solidFill>
                <a:latin typeface="Arial"/>
                <a:ea typeface="Arial"/>
                <a:cs typeface="Arial"/>
                <a:sym typeface="Arial"/>
              </a:rPr>
              <a:t>is ‘Soundness of procedure’?</a:t>
            </a:r>
            <a:endParaRPr lang="en-US" sz="4000" b="1" i="0" u="none" strike="noStrike" cap="none" baseline="0" dirty="0">
              <a:solidFill>
                <a:schemeClr val="dk1"/>
              </a:solidFill>
              <a:latin typeface="Arial"/>
              <a:ea typeface="Arial"/>
              <a:cs typeface="Arial"/>
              <a:sym typeface="Arial"/>
            </a:endParaRPr>
          </a:p>
        </p:txBody>
      </p:sp>
      <p:sp>
        <p:nvSpPr>
          <p:cNvPr id="161" name="Shape 161"/>
          <p:cNvSpPr/>
          <p:nvPr/>
        </p:nvSpPr>
        <p:spPr>
          <a:xfrm>
            <a:off x="152400" y="838200"/>
            <a:ext cx="8915400" cy="5943599"/>
          </a:xfrm>
          <a:prstGeom prst="rect">
            <a:avLst/>
          </a:prstGeom>
          <a:noFill/>
          <a:ln>
            <a:noFill/>
          </a:ln>
        </p:spPr>
        <p:txBody>
          <a:bodyPr lIns="91425" tIns="45700" rIns="91425" bIns="45700" anchor="t" anchorCtr="0">
            <a:noAutofit/>
          </a:bodyPr>
          <a:lstStyle/>
          <a:p>
            <a:pPr marL="609600" marR="0" lvl="0" indent="-609600" algn="l" rtl="0">
              <a:spcBef>
                <a:spcPts val="420"/>
              </a:spcBef>
              <a:spcAft>
                <a:spcPts val="0"/>
              </a:spcAft>
              <a:buClr>
                <a:schemeClr val="dk1"/>
              </a:buClr>
              <a:buSzPct val="25000"/>
              <a:buFont typeface="Arial"/>
              <a:buNone/>
            </a:pPr>
            <a:r>
              <a:rPr lang="en-US" sz="2800" b="0" i="1" u="none" strike="noStrike" cap="none" baseline="0" dirty="0">
                <a:solidFill>
                  <a:schemeClr val="dk1"/>
                </a:solidFill>
                <a:latin typeface="Arial"/>
                <a:ea typeface="Arial"/>
                <a:cs typeface="Arial"/>
                <a:sym typeface="Arial"/>
              </a:rPr>
              <a:t>Method: </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1 – 	Implement strategy in class</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2 – 	Conduct a test to check how well students 		have done after learning with my strategy</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3 – 	If students do well on test, claim that 			my strategy works</a:t>
            </a:r>
          </a:p>
          <a:p>
            <a:pPr marL="609600" marR="0" lvl="0" indent="-609600" algn="ctr" rtl="0">
              <a:spcBef>
                <a:spcPts val="2400"/>
              </a:spcBef>
              <a:spcAft>
                <a:spcPts val="0"/>
              </a:spcAft>
              <a:buClr>
                <a:schemeClr val="dk1"/>
              </a:buClr>
              <a:buSzPct val="25000"/>
              <a:buFont typeface="Arial"/>
              <a:buNone/>
            </a:pPr>
            <a:r>
              <a:rPr lang="en-US" sz="3200" b="1" i="1" u="none" strike="noStrike" cap="none" baseline="0" dirty="0">
                <a:solidFill>
                  <a:schemeClr val="dk1"/>
                </a:solidFill>
                <a:latin typeface="Arial"/>
                <a:ea typeface="Arial"/>
                <a:cs typeface="Arial"/>
                <a:sym typeface="Arial"/>
              </a:rPr>
              <a:t>Will this method establish that my </a:t>
            </a:r>
          </a:p>
          <a:p>
            <a:pPr marL="609600" marR="0" lvl="0" indent="-609600" algn="ctr" rtl="0">
              <a:spcBef>
                <a:spcPts val="480"/>
              </a:spcBef>
              <a:spcAft>
                <a:spcPts val="0"/>
              </a:spcAft>
              <a:buClr>
                <a:schemeClr val="dk1"/>
              </a:buClr>
              <a:buSzPct val="25000"/>
              <a:buFont typeface="Arial"/>
              <a:buNone/>
            </a:pPr>
            <a:r>
              <a:rPr lang="en-US" sz="3200" b="1" i="1" u="none" strike="noStrike" cap="none" baseline="0" dirty="0">
                <a:solidFill>
                  <a:schemeClr val="dk1"/>
                </a:solidFill>
                <a:latin typeface="Arial"/>
                <a:ea typeface="Arial"/>
                <a:cs typeface="Arial"/>
                <a:sym typeface="Arial"/>
              </a:rPr>
              <a:t>strategy works?</a:t>
            </a:r>
          </a:p>
          <a:p>
            <a:pPr marL="609600" marR="0" lvl="0" indent="-609600" algn="l" rtl="0">
              <a:spcBef>
                <a:spcPts val="480"/>
              </a:spcBef>
              <a:spcAft>
                <a:spcPts val="0"/>
              </a:spcAft>
              <a:buClr>
                <a:schemeClr val="dk1"/>
              </a:buClr>
              <a:buSzPct val="100000"/>
              <a:buFont typeface="Arial"/>
              <a:buAutoNum type="arabicPeriod"/>
            </a:pPr>
            <a:r>
              <a:rPr lang="en-US" sz="3200" b="0" i="0" u="none" strike="noStrike" cap="none" baseline="0" dirty="0">
                <a:solidFill>
                  <a:schemeClr val="dk1"/>
                </a:solidFill>
                <a:latin typeface="Arial"/>
                <a:ea typeface="Arial"/>
                <a:cs typeface="Arial"/>
                <a:sym typeface="Arial"/>
              </a:rPr>
              <a:t>Yes</a:t>
            </a:r>
          </a:p>
          <a:p>
            <a:pPr marL="609600" marR="0" lvl="0" indent="-609600" algn="l" rtl="0">
              <a:spcBef>
                <a:spcPts val="480"/>
              </a:spcBef>
              <a:spcAft>
                <a:spcPts val="0"/>
              </a:spcAft>
              <a:buClr>
                <a:schemeClr val="dk1"/>
              </a:buClr>
              <a:buSzPct val="100000"/>
              <a:buFont typeface="Arial"/>
              <a:buAutoNum type="arabicPeriod"/>
            </a:pPr>
            <a:r>
              <a:rPr lang="en-US" sz="3200" b="0" i="0" u="none" strike="noStrike" cap="none" baseline="0" dirty="0">
                <a:solidFill>
                  <a:schemeClr val="dk1"/>
                </a:solidFill>
                <a:latin typeface="Arial"/>
                <a:ea typeface="Arial"/>
                <a:cs typeface="Arial"/>
                <a:sym typeface="Arial"/>
              </a:rPr>
              <a:t>No </a:t>
            </a:r>
          </a:p>
        </p:txBody>
      </p:sp>
      <p:sp>
        <p:nvSpPr>
          <p:cNvPr id="162" name="Shape 162"/>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sp>
        <p:nvSpPr>
          <p:cNvPr id="163" name="Shape 163"/>
          <p:cNvSpPr/>
          <p:nvPr/>
        </p:nvSpPr>
        <p:spPr>
          <a:xfrm>
            <a:off x="3505200" y="5105400"/>
            <a:ext cx="5410200" cy="1676399"/>
          </a:xfrm>
          <a:prstGeom prst="wedgeRoundRectCallout">
            <a:avLst>
              <a:gd name="adj1" fmla="val -78491"/>
              <a:gd name="adj2" fmla="val -13352"/>
              <a:gd name="adj3" fmla="val 16667"/>
            </a:avLst>
          </a:prstGeom>
          <a:solidFill>
            <a:srgbClr val="CCFFFF"/>
          </a:solidFill>
          <a:ln w="9525" cap="flat">
            <a:solidFill>
              <a:schemeClr val="dk1"/>
            </a:solidFill>
            <a:prstDash val="solid"/>
            <a:miter/>
            <a:headEnd type="none" w="med" len="med"/>
            <a:tailEnd type="none" w="med" len="med"/>
          </a:ln>
        </p:spPr>
        <p:txBody>
          <a:bodyPr lIns="27425" tIns="45700" rIns="27425" bIns="27425" anchor="t" anchorCtr="0">
            <a:noAutofit/>
          </a:bodyPr>
          <a:lstStyle/>
          <a:p>
            <a:pPr marL="0" marR="0" lvl="0" indent="0" algn="ctr" rtl="0">
              <a:lnSpc>
                <a:spcPct val="110000"/>
              </a:lnSpc>
              <a:spcBef>
                <a:spcPts val="0"/>
              </a:spcBef>
              <a:spcAft>
                <a:spcPts val="0"/>
              </a:spcAft>
              <a:buSzPct val="25000"/>
              <a:buNone/>
            </a:pPr>
            <a:r>
              <a:rPr lang="en-US" sz="2400" b="1" i="0" u="none" strike="noStrike" cap="none" baseline="0">
                <a:solidFill>
                  <a:schemeClr val="dk1"/>
                </a:solidFill>
                <a:latin typeface="Arial"/>
                <a:ea typeface="Arial"/>
                <a:cs typeface="Arial"/>
                <a:sym typeface="Arial"/>
              </a:rPr>
              <a:t>Referee decision – </a:t>
            </a:r>
          </a:p>
          <a:p>
            <a:pPr marL="0" marR="0" lvl="0" indent="0" algn="ctr" rtl="0">
              <a:lnSpc>
                <a:spcPct val="110000"/>
              </a:lnSpc>
              <a:spcBef>
                <a:spcPts val="0"/>
              </a:spcBef>
              <a:spcAft>
                <a:spcPts val="0"/>
              </a:spcAft>
              <a:buSzPct val="25000"/>
              <a:buNone/>
            </a:pPr>
            <a:r>
              <a:rPr lang="en-US" sz="2400" b="1" i="0" u="none" strike="noStrike" cap="none" baseline="0">
                <a:solidFill>
                  <a:schemeClr val="accent2"/>
                </a:solidFill>
                <a:latin typeface="Arial"/>
                <a:ea typeface="Arial"/>
                <a:cs typeface="Arial"/>
                <a:sym typeface="Arial"/>
              </a:rPr>
              <a:t>Paper Rejected.</a:t>
            </a:r>
          </a:p>
          <a:p>
            <a:pPr marL="0" marR="0" lvl="0" indent="0" algn="ctr" rtl="0">
              <a:lnSpc>
                <a:spcPct val="110000"/>
              </a:lnSpc>
              <a:spcBef>
                <a:spcPts val="0"/>
              </a:spcBef>
              <a:spcAft>
                <a:spcPts val="0"/>
              </a:spcAft>
              <a:buSzPct val="25000"/>
              <a:buNone/>
            </a:pPr>
            <a:r>
              <a:rPr lang="en-US" sz="2400" b="1" i="0" u="none" strike="noStrike" cap="none" baseline="0">
                <a:solidFill>
                  <a:schemeClr val="accent2"/>
                </a:solidFill>
                <a:latin typeface="Arial"/>
                <a:ea typeface="Arial"/>
                <a:cs typeface="Arial"/>
                <a:sym typeface="Arial"/>
              </a:rPr>
              <a:t>Method not sound enough to establish claim.</a:t>
            </a:r>
          </a:p>
        </p:txBody>
      </p:sp>
      <p:sp>
        <p:nvSpPr>
          <p:cNvPr id="164" name="Shape 164"/>
          <p:cNvSpPr/>
          <p:nvPr/>
        </p:nvSpPr>
        <p:spPr>
          <a:xfrm>
            <a:off x="152400" y="5638800"/>
            <a:ext cx="1600199" cy="685799"/>
          </a:xfrm>
          <a:prstGeom prst="rect">
            <a:avLst/>
          </a:prstGeom>
          <a:noFill/>
          <a:ln w="9525" cap="flat">
            <a:solidFill>
              <a:schemeClr val="accent2"/>
            </a:solidFill>
            <a:prstDash val="solid"/>
            <a:miter/>
            <a:headEnd type="none" w="med" len="med"/>
            <a:tailEnd type="none" w="med" len="med"/>
          </a:ln>
        </p:spPr>
        <p:txBody>
          <a:bodyPr lIns="91425" tIns="45700" rIns="91425" bIns="45700" anchor="ctr" anchorCtr="0">
            <a:noAutofit/>
          </a:bodyPr>
          <a:lstStyle/>
          <a:p>
            <a:endParaRPr/>
          </a:p>
        </p:txBody>
      </p:sp>
    </p:spTree>
    <p:extLst>
      <p:ext uri="{BB962C8B-B14F-4D97-AF65-F5344CB8AC3E}">
        <p14:creationId xmlns:p14="http://schemas.microsoft.com/office/powerpoint/2010/main" val="80882906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a:t> </a:t>
            </a:r>
          </a:p>
        </p:txBody>
      </p:sp>
      <p:sp>
        <p:nvSpPr>
          <p:cNvPr id="186" name="Shape 186"/>
          <p:cNvSpPr txBox="1">
            <a:spLocks noGrp="1"/>
          </p:cNvSpPr>
          <p:nvPr>
            <p:ph type="title" idx="4294967295"/>
          </p:nvPr>
        </p:nvSpPr>
        <p:spPr>
          <a:xfrm>
            <a:off x="228600" y="228600"/>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1" i="0" u="none" strike="noStrike" cap="none" baseline="0">
                <a:solidFill>
                  <a:schemeClr val="dk1"/>
                </a:solidFill>
                <a:latin typeface="Arial"/>
                <a:ea typeface="Arial"/>
                <a:cs typeface="Arial"/>
                <a:sym typeface="Arial"/>
              </a:rPr>
              <a:t>Why is </a:t>
            </a:r>
            <a:r>
              <a:rPr lang="en-US" sz="4000" b="1" i="1" u="none" strike="noStrike" cap="none" baseline="0">
                <a:solidFill>
                  <a:schemeClr val="dk1"/>
                </a:solidFill>
                <a:latin typeface="Arial"/>
                <a:ea typeface="Arial"/>
                <a:cs typeface="Arial"/>
                <a:sym typeface="Arial"/>
              </a:rPr>
              <a:t>single-group post-test</a:t>
            </a:r>
            <a:r>
              <a:rPr lang="en-US" sz="4000" b="1" i="0" u="none" strike="noStrike" cap="none" baseline="0">
                <a:solidFill>
                  <a:schemeClr val="dk1"/>
                </a:solidFill>
                <a:latin typeface="Arial"/>
                <a:ea typeface="Arial"/>
                <a:cs typeface="Arial"/>
                <a:sym typeface="Arial"/>
              </a:rPr>
              <a:t> only research design not sound?</a:t>
            </a:r>
          </a:p>
        </p:txBody>
      </p:sp>
      <p:sp>
        <p:nvSpPr>
          <p:cNvPr id="187" name="Shape 187"/>
          <p:cNvSpPr/>
          <p:nvPr/>
        </p:nvSpPr>
        <p:spPr>
          <a:xfrm>
            <a:off x="228600" y="1600200"/>
            <a:ext cx="8915400" cy="5105399"/>
          </a:xfrm>
          <a:prstGeom prst="rect">
            <a:avLst/>
          </a:prstGeom>
          <a:noFill/>
          <a:ln>
            <a:noFill/>
          </a:ln>
        </p:spPr>
        <p:txBody>
          <a:bodyPr lIns="91425" tIns="45700" rIns="91425" bIns="45700" anchor="t" anchorCtr="0">
            <a:noAutofit/>
          </a:bodyPr>
          <a:lstStyle/>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 outcome could have occurred due to a reason other than the treatment</a:t>
            </a:r>
          </a:p>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There is no comparison to a group that did not receive the treatment</a:t>
            </a:r>
          </a:p>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 outcome could have existed even before the treatment occurred </a:t>
            </a:r>
          </a:p>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There is no control of other possible influences on the outcome</a:t>
            </a:r>
          </a:p>
          <a:p>
            <a:endParaRPr/>
          </a:p>
        </p:txBody>
      </p:sp>
      <p:sp>
        <p:nvSpPr>
          <p:cNvPr id="188" name="Shape 188"/>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idx="4294967295"/>
          </p:nvPr>
        </p:nvSpPr>
        <p:spPr>
          <a:xfrm>
            <a:off x="0" y="228600"/>
            <a:ext cx="91440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Problems with single group post only research design, and potential solutions</a:t>
            </a:r>
          </a:p>
        </p:txBody>
      </p:sp>
      <p:sp>
        <p:nvSpPr>
          <p:cNvPr id="121" name="Shape 121"/>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graphicFrame>
        <p:nvGraphicFramePr>
          <p:cNvPr id="122" name="Shape 122"/>
          <p:cNvGraphicFramePr/>
          <p:nvPr/>
        </p:nvGraphicFramePr>
        <p:xfrm>
          <a:off x="76200" y="1693863"/>
          <a:ext cx="9067800" cy="2466680"/>
        </p:xfrm>
        <a:graphic>
          <a:graphicData uri="http://schemas.openxmlformats.org/drawingml/2006/table">
            <a:tbl>
              <a:tblPr>
                <a:noFill/>
              </a:tblPr>
              <a:tblGrid>
                <a:gridCol w="3986225"/>
                <a:gridCol w="5081575"/>
              </a:tblGrid>
              <a:tr h="668350">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Problem</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Potential solution</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55725">
                <a:tc>
                  <a:txBody>
                    <a:bodyPr/>
                    <a:lstStyle/>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There is no comparison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to a group that did not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receive the treatment.</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Compare a group that got ‘my strategy’ with a group that did not    </a:t>
                      </a:r>
                    </a:p>
                    <a:p>
                      <a:pPr marL="0" marR="0" lvl="0" indent="0" algn="l" rtl="0">
                        <a:lnSpc>
                          <a:spcPct val="100000"/>
                        </a:lnSpc>
                        <a:spcBef>
                          <a:spcPts val="0"/>
                        </a:spcBef>
                        <a:spcAft>
                          <a:spcPts val="0"/>
                        </a:spcAft>
                        <a:buClr>
                          <a:schemeClr val="dk1"/>
                        </a:buClr>
                        <a:buSzPct val="25000"/>
                        <a:buFont typeface="Arial"/>
                        <a:buNone/>
                      </a:pPr>
                      <a:r>
                        <a:rPr lang="en-US" sz="2800" b="0" i="1" u="none" strike="noStrike" cap="none" baseline="0">
                          <a:solidFill>
                            <a:schemeClr val="dk2"/>
                          </a:solidFill>
                          <a:latin typeface="Arial"/>
                          <a:ea typeface="Arial"/>
                          <a:cs typeface="Arial"/>
                          <a:sym typeface="Arial"/>
                        </a:rPr>
                        <a:t>(Two group post test design)</a:t>
                      </a:r>
                      <a:r>
                        <a:rPr lang="en-US" sz="2800" b="0" i="0" u="none" strike="noStrike" cap="none" baseline="0">
                          <a:solidFill>
                            <a:schemeClr val="dk1"/>
                          </a:solidFill>
                          <a:latin typeface="Arial"/>
                          <a:ea typeface="Arial"/>
                          <a:cs typeface="Arial"/>
                          <a:sym typeface="Arial"/>
                        </a:rPr>
                        <a:t> </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idx="4294967295"/>
          </p:nvPr>
        </p:nvSpPr>
        <p:spPr>
          <a:xfrm>
            <a:off x="0" y="228600"/>
            <a:ext cx="91440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Problems with single group post only research design, and potential solutions</a:t>
            </a:r>
          </a:p>
        </p:txBody>
      </p:sp>
      <p:sp>
        <p:nvSpPr>
          <p:cNvPr id="128" name="Shape 128"/>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graphicFrame>
        <p:nvGraphicFramePr>
          <p:cNvPr id="129" name="Shape 129"/>
          <p:cNvGraphicFramePr/>
          <p:nvPr/>
        </p:nvGraphicFramePr>
        <p:xfrm>
          <a:off x="76200" y="1693863"/>
          <a:ext cx="9067800" cy="5118450"/>
        </p:xfrm>
        <a:graphic>
          <a:graphicData uri="http://schemas.openxmlformats.org/drawingml/2006/table">
            <a:tbl>
              <a:tblPr>
                <a:noFill/>
              </a:tblPr>
              <a:tblGrid>
                <a:gridCol w="3986225"/>
                <a:gridCol w="5081575"/>
              </a:tblGrid>
              <a:tr h="668350">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Problem</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Potential solution</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55725">
                <a:tc>
                  <a:txBody>
                    <a:bodyPr/>
                    <a:lstStyle/>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There is no comparison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to a group that did not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receive the treatment.</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Compare a group that got ‘my strategy’ with a group that did not    </a:t>
                      </a:r>
                    </a:p>
                    <a:p>
                      <a:pPr marL="0" marR="0" lvl="0" indent="0" algn="l" rtl="0">
                        <a:lnSpc>
                          <a:spcPct val="100000"/>
                        </a:lnSpc>
                        <a:spcBef>
                          <a:spcPts val="0"/>
                        </a:spcBef>
                        <a:spcAft>
                          <a:spcPts val="0"/>
                        </a:spcAft>
                        <a:buClr>
                          <a:schemeClr val="dk1"/>
                        </a:buClr>
                        <a:buSzPct val="25000"/>
                        <a:buFont typeface="Arial"/>
                        <a:buNone/>
                      </a:pPr>
                      <a:r>
                        <a:rPr lang="en-US" sz="2800" b="0" i="1" u="none" strike="noStrike" cap="none" baseline="0">
                          <a:solidFill>
                            <a:schemeClr val="dk2"/>
                          </a:solidFill>
                          <a:latin typeface="Arial"/>
                          <a:ea typeface="Arial"/>
                          <a:cs typeface="Arial"/>
                          <a:sym typeface="Arial"/>
                        </a:rPr>
                        <a:t>(Two group post test design)</a:t>
                      </a:r>
                      <a:r>
                        <a:rPr lang="en-US" sz="2800" b="0" i="0" u="none" strike="noStrike" cap="none" baseline="0">
                          <a:solidFill>
                            <a:schemeClr val="dk1"/>
                          </a:solidFill>
                          <a:latin typeface="Arial"/>
                          <a:ea typeface="Arial"/>
                          <a:cs typeface="Arial"/>
                          <a:sym typeface="Arial"/>
                        </a:rPr>
                        <a:t> </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54150">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The outcome could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have existed even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before the treatment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occurred.</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Compare performance of group before and after the treatment: check how much result changed after the treatment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a:t>
                      </a:r>
                      <a:r>
                        <a:rPr lang="en-US" sz="2800" b="0" i="1" u="none" strike="noStrike" cap="none" baseline="0">
                          <a:solidFill>
                            <a:schemeClr val="dk2"/>
                          </a:solidFill>
                          <a:latin typeface="Arial"/>
                          <a:ea typeface="Arial"/>
                          <a:cs typeface="Arial"/>
                          <a:sym typeface="Arial"/>
                        </a:rPr>
                        <a:t>Single group pre-post design)</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87" name="Shape 87"/>
          <p:cNvSpPr txBox="1">
            <a:spLocks noGrp="1"/>
          </p:cNvSpPr>
          <p:nvPr>
            <p:ph type="title" idx="4294967295"/>
          </p:nvPr>
        </p:nvSpPr>
        <p:spPr>
          <a:xfrm>
            <a:off x="107950" y="274637"/>
            <a:ext cx="8820149" cy="561975"/>
          </a:xfrm>
          <a:prstGeom prst="rect">
            <a:avLst/>
          </a:prstGeom>
          <a:noFill/>
          <a:ln>
            <a:noFill/>
          </a:ln>
        </p:spPr>
        <p:txBody>
          <a:bodyPr lIns="91425" tIns="91425" rIns="91425" bIns="91425" anchor="b" anchorCtr="0">
            <a:noAutofit/>
          </a:bodyPr>
          <a:lstStyle/>
          <a:p>
            <a:pPr marL="0" marR="0" lvl="0" indent="228600" algn="ctr" rtl="0">
              <a:spcBef>
                <a:spcPts val="0"/>
              </a:spcBef>
              <a:spcAft>
                <a:spcPts val="0"/>
              </a:spcAft>
              <a:buSzPct val="25000"/>
              <a:buNone/>
            </a:pPr>
            <a:r>
              <a:rPr lang="en-IN" sz="4000" b="1" i="0" u="none" strike="noStrike" cap="none" baseline="0">
                <a:solidFill>
                  <a:srgbClr val="000000"/>
                </a:solidFill>
                <a:latin typeface="Arial"/>
                <a:ea typeface="Arial"/>
                <a:cs typeface="Arial"/>
                <a:sym typeface="Arial"/>
              </a:rPr>
              <a:t>What is Educational Technology?</a:t>
            </a:r>
          </a:p>
        </p:txBody>
      </p:sp>
      <p:sp>
        <p:nvSpPr>
          <p:cNvPr id="88" name="Shape 88"/>
          <p:cNvSpPr txBox="1">
            <a:spLocks noGrp="1"/>
          </p:cNvSpPr>
          <p:nvPr>
            <p:ph type="body" idx="4294967295"/>
          </p:nvPr>
        </p:nvSpPr>
        <p:spPr>
          <a:xfrm>
            <a:off x="36513" y="2085975"/>
            <a:ext cx="4535487" cy="4772024"/>
          </a:xfrm>
          <a:prstGeom prst="rect">
            <a:avLst/>
          </a:prstGeom>
          <a:noFill/>
          <a:ln>
            <a:noFill/>
          </a:ln>
        </p:spPr>
        <p:txBody>
          <a:bodyPr lIns="91425" tIns="91425" rIns="91425" bIns="91425" anchor="t" anchorCtr="0">
            <a:noAutofit/>
          </a:bodyPr>
          <a:lstStyle/>
          <a:p>
            <a:pPr marL="342900" marR="0" lvl="0" indent="-342900" algn="ctr" rtl="0">
              <a:lnSpc>
                <a:spcPct val="115000"/>
              </a:lnSpc>
              <a:spcBef>
                <a:spcPts val="0"/>
              </a:spcBef>
              <a:spcAft>
                <a:spcPts val="0"/>
              </a:spcAft>
              <a:buSzPct val="25000"/>
              <a:buNone/>
            </a:pPr>
            <a:r>
              <a:rPr lang="en-IN" sz="3200" b="1" i="0" u="none" strike="noStrike" cap="none" baseline="0" dirty="0">
                <a:solidFill>
                  <a:srgbClr val="000000"/>
                </a:solidFill>
                <a:latin typeface="Arial"/>
                <a:ea typeface="Arial"/>
                <a:cs typeface="Arial"/>
                <a:sym typeface="Arial"/>
              </a:rPr>
              <a:t>Tech For Education</a:t>
            </a:r>
          </a:p>
          <a:p>
            <a:endParaRPr/>
          </a:p>
          <a:p>
            <a:pPr marL="342900" marR="0" lvl="0" indent="-342900"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Creation and use of technologies for teaching-learning.</a:t>
            </a:r>
          </a:p>
          <a:p>
            <a:pPr marL="342900" marR="0" lvl="0" indent="-342900"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Creation and use of technology tools to facilitate teaching-learning.</a:t>
            </a:r>
          </a:p>
        </p:txBody>
      </p:sp>
      <p:sp>
        <p:nvSpPr>
          <p:cNvPr id="89" name="Shape 89"/>
          <p:cNvSpPr txBox="1">
            <a:spLocks noGrp="1"/>
          </p:cNvSpPr>
          <p:nvPr>
            <p:ph type="body" idx="4294967295"/>
          </p:nvPr>
        </p:nvSpPr>
        <p:spPr>
          <a:xfrm>
            <a:off x="4859337" y="2073275"/>
            <a:ext cx="4141787" cy="4164012"/>
          </a:xfrm>
          <a:prstGeom prst="rect">
            <a:avLst/>
          </a:prstGeom>
          <a:noFill/>
          <a:ln>
            <a:noFill/>
          </a:ln>
        </p:spPr>
        <p:txBody>
          <a:bodyPr lIns="91425" tIns="91425" rIns="91425" bIns="91425" anchor="t" anchorCtr="0">
            <a:noAutofit/>
          </a:bodyPr>
          <a:lstStyle/>
          <a:p>
            <a:pPr marL="360363" marR="0" lvl="0" indent="-360363" algn="ctr" rtl="0">
              <a:lnSpc>
                <a:spcPct val="115000"/>
              </a:lnSpc>
              <a:spcBef>
                <a:spcPts val="0"/>
              </a:spcBef>
              <a:spcAft>
                <a:spcPts val="0"/>
              </a:spcAft>
              <a:buSzPct val="25000"/>
              <a:buNone/>
            </a:pPr>
            <a:r>
              <a:rPr lang="en-IN" sz="3200" b="1" i="0" u="none" strike="noStrike" cap="none" baseline="0" dirty="0">
                <a:solidFill>
                  <a:srgbClr val="000000"/>
                </a:solidFill>
                <a:latin typeface="Arial"/>
                <a:ea typeface="Arial"/>
                <a:cs typeface="Arial"/>
                <a:sym typeface="Arial"/>
              </a:rPr>
              <a:t>Tech Of Education</a:t>
            </a:r>
          </a:p>
          <a:p>
            <a:endParaRPr/>
          </a:p>
          <a:p>
            <a:pPr marL="360363" marR="0" lvl="0" indent="-360363"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Creation and use of strategies for teaching-learning.</a:t>
            </a:r>
          </a:p>
          <a:p>
            <a:pPr marL="360363" marR="0" lvl="0" indent="-360363"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Focus on what to do with the technology, rather than the technology itself.</a:t>
            </a:r>
          </a:p>
        </p:txBody>
      </p:sp>
      <p:cxnSp>
        <p:nvCxnSpPr>
          <p:cNvPr id="90" name="Shape 90"/>
          <p:cNvCxnSpPr>
            <a:stCxn id="87" idx="2"/>
            <a:endCxn id="88" idx="0"/>
          </p:cNvCxnSpPr>
          <p:nvPr/>
        </p:nvCxnSpPr>
        <p:spPr>
          <a:xfrm flipH="1">
            <a:off x="2304256" y="836612"/>
            <a:ext cx="2213768" cy="1249362"/>
          </a:xfrm>
          <a:prstGeom prst="straightConnector1">
            <a:avLst/>
          </a:prstGeom>
          <a:noFill/>
          <a:ln w="19050" cap="flat">
            <a:solidFill>
              <a:schemeClr val="dk2"/>
            </a:solidFill>
            <a:prstDash val="solid"/>
            <a:round/>
            <a:headEnd type="none" w="med" len="med"/>
            <a:tailEnd type="triangle" w="lg" len="lg"/>
          </a:ln>
        </p:spPr>
      </p:cxnSp>
      <p:cxnSp>
        <p:nvCxnSpPr>
          <p:cNvPr id="91" name="Shape 91"/>
          <p:cNvCxnSpPr>
            <a:stCxn id="87" idx="2"/>
            <a:endCxn id="89" idx="0"/>
          </p:cNvCxnSpPr>
          <p:nvPr/>
        </p:nvCxnSpPr>
        <p:spPr>
          <a:xfrm>
            <a:off x="4518024" y="836612"/>
            <a:ext cx="2412206" cy="1236662"/>
          </a:xfrm>
          <a:prstGeom prst="straightConnector1">
            <a:avLst/>
          </a:prstGeom>
          <a:noFill/>
          <a:ln w="19050" cap="flat">
            <a:solidFill>
              <a:schemeClr val="dk2"/>
            </a:solidFill>
            <a:prstDash val="solid"/>
            <a:round/>
            <a:headEnd type="none" w="med" len="med"/>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type="title" idx="4294967295"/>
          </p:nvPr>
        </p:nvSpPr>
        <p:spPr>
          <a:xfrm>
            <a:off x="457200" y="44450"/>
            <a:ext cx="8229600" cy="706438"/>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4000" b="1" i="0" u="none" strike="noStrike" cap="none" baseline="0" dirty="0" smtClean="0">
                <a:solidFill>
                  <a:srgbClr val="000000"/>
                </a:solidFill>
                <a:latin typeface="Arial"/>
                <a:ea typeface="Arial"/>
                <a:cs typeface="Arial"/>
                <a:sym typeface="Arial"/>
              </a:rPr>
              <a:t>So what is in a research paper?</a:t>
            </a:r>
            <a:endParaRPr lang="en-IN" sz="4000" b="1" i="0" u="none" strike="noStrike" cap="none" baseline="0" dirty="0">
              <a:solidFill>
                <a:srgbClr val="000000"/>
              </a:solidFill>
              <a:latin typeface="Arial"/>
              <a:ea typeface="Arial"/>
              <a:cs typeface="Arial"/>
              <a:sym typeface="Arial"/>
            </a:endParaRPr>
          </a:p>
        </p:txBody>
      </p:sp>
      <p:sp>
        <p:nvSpPr>
          <p:cNvPr id="151" name="Shape 151"/>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graphicFrame>
        <p:nvGraphicFramePr>
          <p:cNvPr id="152" name="Shape 152"/>
          <p:cNvGraphicFramePr/>
          <p:nvPr>
            <p:extLst>
              <p:ext uri="{D42A27DB-BD31-4B8C-83A1-F6EECF244321}">
                <p14:modId xmlns:p14="http://schemas.microsoft.com/office/powerpoint/2010/main" val="3750146887"/>
              </p:ext>
            </p:extLst>
          </p:nvPr>
        </p:nvGraphicFramePr>
        <p:xfrm>
          <a:off x="107950" y="765175"/>
          <a:ext cx="8785225" cy="6047616"/>
        </p:xfrm>
        <a:graphic>
          <a:graphicData uri="http://schemas.openxmlformats.org/drawingml/2006/table">
            <a:tbl>
              <a:tblPr>
                <a:noFill/>
              </a:tblPr>
              <a:tblGrid>
                <a:gridCol w="2808300"/>
                <a:gridCol w="5976925"/>
              </a:tblGrid>
              <a:tr h="825500">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Referees look for</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Your paper must have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77787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Novelty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Analysis of prior work to show that your idea is unique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839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Positioning</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Analysis to show that your work is required, how your work advances the state of the art</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4845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Soundness of procedure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Steps to show that you have implemented solution carefully</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0210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FF"/>
                          </a:solidFill>
                          <a:latin typeface="Arial"/>
                          <a:ea typeface="Arial"/>
                          <a:cs typeface="Arial"/>
                          <a:sym typeface="Arial"/>
                        </a:rPr>
                        <a:t>Evidence to support claim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FF"/>
                          </a:solidFill>
                          <a:latin typeface="Arial"/>
                          <a:ea typeface="Arial"/>
                          <a:cs typeface="Arial"/>
                          <a:sym typeface="Arial"/>
                        </a:rPr>
                        <a:t>Data to show that your solution works as claimed</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1652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Overall coherence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Consistency between parts of your paper – treatment should address problem, results should give answer to problem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3866177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a:t> </a:t>
            </a:r>
          </a:p>
        </p:txBody>
      </p:sp>
      <p:sp>
        <p:nvSpPr>
          <p:cNvPr id="186" name="Shape 186"/>
          <p:cNvSpPr txBox="1">
            <a:spLocks noGrp="1"/>
          </p:cNvSpPr>
          <p:nvPr>
            <p:ph type="title" idx="4294967295"/>
          </p:nvPr>
        </p:nvSpPr>
        <p:spPr>
          <a:xfrm>
            <a:off x="0" y="0"/>
            <a:ext cx="91440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1" i="0" u="none" strike="noStrike" cap="none" baseline="0" dirty="0" smtClean="0">
                <a:solidFill>
                  <a:schemeClr val="dk1"/>
                </a:solidFill>
                <a:latin typeface="Arial"/>
                <a:ea typeface="Arial"/>
                <a:cs typeface="Arial"/>
                <a:sym typeface="Arial"/>
              </a:rPr>
              <a:t>What is ‘Evidence to support claim’?</a:t>
            </a:r>
            <a:endParaRPr lang="en-US" sz="4000" b="1" i="0" u="none" strike="noStrike" cap="none" baseline="0" dirty="0">
              <a:solidFill>
                <a:schemeClr val="dk1"/>
              </a:solidFill>
              <a:latin typeface="Arial"/>
              <a:ea typeface="Arial"/>
              <a:cs typeface="Arial"/>
              <a:sym typeface="Arial"/>
            </a:endParaRPr>
          </a:p>
        </p:txBody>
      </p:sp>
      <p:sp>
        <p:nvSpPr>
          <p:cNvPr id="187" name="Shape 187"/>
          <p:cNvSpPr/>
          <p:nvPr/>
        </p:nvSpPr>
        <p:spPr>
          <a:xfrm>
            <a:off x="228600" y="1371600"/>
            <a:ext cx="8915400" cy="5333999"/>
          </a:xfrm>
          <a:prstGeom prst="rect">
            <a:avLst/>
          </a:prstGeom>
          <a:noFill/>
          <a:ln>
            <a:noFill/>
          </a:ln>
        </p:spPr>
        <p:txBody>
          <a:bodyPr lIns="91425" tIns="45700" rIns="91425" bIns="45700" anchor="t" anchorCtr="0">
            <a:noAutofit/>
          </a:bodyPr>
          <a:lstStyle/>
          <a:p>
            <a:pPr marL="342900" marR="0" lvl="0" indent="-342900" algn="l" rtl="0">
              <a:lnSpc>
                <a:spcPct val="110000"/>
              </a:lnSpc>
              <a:spcBef>
                <a:spcPts val="840"/>
              </a:spcBef>
              <a:spcAft>
                <a:spcPts val="0"/>
              </a:spcAft>
              <a:buClr>
                <a:schemeClr val="dk1"/>
              </a:buClr>
              <a:buSzPct val="101190"/>
            </a:pPr>
            <a:r>
              <a:rPr lang="en-US" sz="2800" b="0" i="0" u="none" strike="noStrike" cap="none" baseline="0" dirty="0" smtClean="0">
                <a:solidFill>
                  <a:schemeClr val="dk1"/>
                </a:solidFill>
                <a:latin typeface="Arial"/>
                <a:ea typeface="Arial"/>
                <a:cs typeface="Arial"/>
                <a:sym typeface="Arial"/>
              </a:rPr>
              <a:t>The data that you gather should be</a:t>
            </a:r>
            <a:r>
              <a:rPr lang="en-US" sz="2800" b="0" i="0" u="none" strike="noStrike" cap="none" dirty="0" smtClean="0">
                <a:solidFill>
                  <a:schemeClr val="dk1"/>
                </a:solidFill>
                <a:latin typeface="Arial"/>
                <a:ea typeface="Arial"/>
                <a:cs typeface="Arial"/>
                <a:sym typeface="Arial"/>
              </a:rPr>
              <a:t> in sync with the goal of your study.</a:t>
            </a:r>
          </a:p>
          <a:p>
            <a:pPr marL="342900" marR="0" lvl="0" indent="-342900" algn="l" rtl="0">
              <a:lnSpc>
                <a:spcPct val="110000"/>
              </a:lnSpc>
              <a:spcBef>
                <a:spcPts val="840"/>
              </a:spcBef>
              <a:spcAft>
                <a:spcPts val="0"/>
              </a:spcAft>
              <a:buClr>
                <a:schemeClr val="dk1"/>
              </a:buClr>
              <a:buSzPct val="101190"/>
            </a:pPr>
            <a:endParaRPr lang="en-US" sz="2800" b="0" i="0" u="none" strike="noStrike" cap="none" dirty="0" smtClean="0">
              <a:solidFill>
                <a:schemeClr val="dk1"/>
              </a:solidFill>
              <a:latin typeface="Arial"/>
              <a:ea typeface="Arial"/>
              <a:cs typeface="Arial"/>
              <a:sym typeface="Arial"/>
            </a:endParaRPr>
          </a:p>
          <a:p>
            <a:pPr marL="179388" lvl="2" indent="-179388">
              <a:spcBef>
                <a:spcPts val="640"/>
              </a:spcBef>
              <a:buClr>
                <a:schemeClr val="dk1"/>
              </a:buClr>
              <a:buSzPct val="98958"/>
              <a:buFont typeface="Arial"/>
              <a:buChar char="•"/>
            </a:pPr>
            <a:r>
              <a:rPr lang="en-US" sz="2800" dirty="0" smtClean="0">
                <a:solidFill>
                  <a:schemeClr val="dk1"/>
                </a:solidFill>
              </a:rPr>
              <a:t>Learning Effectiveness – student performance</a:t>
            </a:r>
          </a:p>
          <a:p>
            <a:endParaRPr lang="en-US" sz="2800" dirty="0" smtClean="0"/>
          </a:p>
          <a:p>
            <a:pPr marL="179388" lvl="0" indent="-179388">
              <a:spcBef>
                <a:spcPts val="640"/>
              </a:spcBef>
              <a:buClr>
                <a:schemeClr val="dk1"/>
              </a:buClr>
              <a:buSzPct val="98958"/>
              <a:buFont typeface="Arial"/>
              <a:buChar char="•"/>
            </a:pPr>
            <a:r>
              <a:rPr lang="en-US" sz="2800" dirty="0" smtClean="0">
                <a:solidFill>
                  <a:schemeClr val="dk1"/>
                </a:solidFill>
              </a:rPr>
              <a:t>Engagement – student interest, satisfaction</a:t>
            </a:r>
          </a:p>
          <a:p>
            <a:pPr marL="342900" marR="0" lvl="0" indent="-342900" algn="l" rtl="0">
              <a:lnSpc>
                <a:spcPct val="110000"/>
              </a:lnSpc>
              <a:spcBef>
                <a:spcPts val="840"/>
              </a:spcBef>
              <a:spcAft>
                <a:spcPts val="0"/>
              </a:spcAft>
              <a:buClr>
                <a:schemeClr val="dk1"/>
              </a:buClr>
              <a:buSzPct val="101190"/>
              <a:buFont typeface="Arial"/>
              <a:buChar char="•"/>
            </a:pPr>
            <a:endParaRPr lang="en-US" sz="2800" b="0" i="0" u="none" strike="noStrike" cap="none" dirty="0" smtClean="0">
              <a:solidFill>
                <a:schemeClr val="dk1"/>
              </a:solidFill>
              <a:latin typeface="Arial"/>
              <a:ea typeface="Arial"/>
              <a:cs typeface="Arial"/>
              <a:sym typeface="Arial"/>
            </a:endParaRPr>
          </a:p>
          <a:p>
            <a:pPr marL="342900" marR="0" lvl="0" indent="-342900" algn="l" rtl="0">
              <a:lnSpc>
                <a:spcPct val="110000"/>
              </a:lnSpc>
              <a:spcBef>
                <a:spcPts val="840"/>
              </a:spcBef>
              <a:spcAft>
                <a:spcPts val="0"/>
              </a:spcAft>
              <a:buClr>
                <a:schemeClr val="dk1"/>
              </a:buClr>
              <a:buSzPct val="101190"/>
            </a:pPr>
            <a:r>
              <a:rPr lang="en-US" sz="2800" baseline="0" dirty="0" smtClean="0">
                <a:solidFill>
                  <a:schemeClr val="dk1"/>
                </a:solidFill>
              </a:rPr>
              <a:t>The analysis that you perform on the data should be</a:t>
            </a:r>
            <a:r>
              <a:rPr lang="en-US" sz="2800" dirty="0" smtClean="0">
                <a:solidFill>
                  <a:schemeClr val="dk1"/>
                </a:solidFill>
              </a:rPr>
              <a:t> the evidence that forms the basis of your claims.</a:t>
            </a:r>
            <a:endParaRPr lang="en-US" sz="2800" b="0" i="0" u="none" strike="noStrike" cap="none" baseline="0" dirty="0" smtClean="0">
              <a:solidFill>
                <a:schemeClr val="dk1"/>
              </a:solidFill>
              <a:latin typeface="Arial"/>
              <a:ea typeface="Arial"/>
              <a:cs typeface="Arial"/>
              <a:sym typeface="Arial"/>
            </a:endParaRPr>
          </a:p>
          <a:p>
            <a:endParaRPr/>
          </a:p>
        </p:txBody>
      </p:sp>
      <p:sp>
        <p:nvSpPr>
          <p:cNvPr id="188" name="Shape 188"/>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idx="4294967295"/>
          </p:nvPr>
        </p:nvSpPr>
        <p:spPr>
          <a:xfrm>
            <a:off x="0" y="228600"/>
            <a:ext cx="8991600" cy="609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How to measure learning effectiveness?</a:t>
            </a:r>
          </a:p>
        </p:txBody>
      </p:sp>
      <p:sp>
        <p:nvSpPr>
          <p:cNvPr id="112" name="Shape 112"/>
          <p:cNvSpPr txBox="1">
            <a:spLocks noGrp="1"/>
          </p:cNvSpPr>
          <p:nvPr>
            <p:ph type="body" idx="4294967295"/>
          </p:nvPr>
        </p:nvSpPr>
        <p:spPr>
          <a:xfrm>
            <a:off x="152400" y="990600"/>
            <a:ext cx="8839199" cy="5638800"/>
          </a:xfrm>
          <a:prstGeom prst="rect">
            <a:avLst/>
          </a:prstGeom>
          <a:noFill/>
          <a:ln>
            <a:noFill/>
          </a:ln>
        </p:spPr>
        <p:txBody>
          <a:bodyPr lIns="91425" tIns="45700" rIns="91425" bIns="45700" anchor="t" anchorCtr="0">
            <a:noAutofit/>
          </a:bodyPr>
          <a:lstStyle/>
          <a:p>
            <a:pPr marL="342900" marR="0" lvl="0" indent="-342900" algn="l" rtl="0">
              <a:spcBef>
                <a:spcPts val="640"/>
              </a:spcBef>
              <a:spcAft>
                <a:spcPts val="0"/>
              </a:spcAft>
              <a:buClr>
                <a:schemeClr val="dk1"/>
              </a:buClr>
              <a:buSzPct val="98958"/>
              <a:buFont typeface="Arial"/>
              <a:buChar char="•"/>
            </a:pPr>
            <a:r>
              <a:rPr lang="en-US" sz="3200" b="0" i="0" u="none" strike="noStrike" cap="none" baseline="0" dirty="0">
                <a:solidFill>
                  <a:schemeClr val="dk1"/>
                </a:solidFill>
                <a:latin typeface="Arial"/>
                <a:ea typeface="Arial"/>
                <a:cs typeface="Arial"/>
                <a:sym typeface="Arial"/>
              </a:rPr>
              <a:t>What to measure?</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performance on test related to concept in study</a:t>
            </a:r>
          </a:p>
          <a:p>
            <a:pPr marL="342900" marR="0" lvl="0" indent="-342900" algn="l" rtl="0">
              <a:spcBef>
                <a:spcPts val="1920"/>
              </a:spcBef>
              <a:spcAft>
                <a:spcPts val="0"/>
              </a:spcAft>
              <a:buClr>
                <a:schemeClr val="dk1"/>
              </a:buClr>
              <a:buSzPct val="98958"/>
              <a:buFont typeface="Arial"/>
              <a:buChar char="•"/>
            </a:pPr>
            <a:r>
              <a:rPr lang="en-US" sz="3200" b="0" i="0" u="none" strike="noStrike" cap="none" baseline="0" dirty="0">
                <a:solidFill>
                  <a:schemeClr val="dk1"/>
                </a:solidFill>
                <a:latin typeface="Arial"/>
                <a:ea typeface="Arial"/>
                <a:cs typeface="Arial"/>
                <a:sym typeface="Arial"/>
              </a:rPr>
              <a:t>How to measure? </a:t>
            </a:r>
            <a:r>
              <a:rPr lang="en-US" sz="3200" b="0" i="0" u="none" strike="noStrike" cap="none" baseline="0" dirty="0">
                <a:solidFill>
                  <a:schemeClr val="tx1"/>
                </a:solidFill>
                <a:latin typeface="Arial"/>
                <a:ea typeface="Arial"/>
                <a:cs typeface="Arial"/>
                <a:sym typeface="Arial"/>
              </a:rPr>
              <a:t>Need </a:t>
            </a:r>
            <a:r>
              <a:rPr lang="en-US" sz="3200" b="0" i="1" u="none" strike="noStrike" cap="none" baseline="0" dirty="0">
                <a:solidFill>
                  <a:schemeClr val="tx1"/>
                </a:solidFill>
                <a:latin typeface="Arial"/>
                <a:ea typeface="Arial"/>
                <a:cs typeface="Arial"/>
                <a:sym typeface="Arial"/>
              </a:rPr>
              <a:t>instrument / tool.</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Use standardized test: </a:t>
            </a:r>
          </a:p>
          <a:p>
            <a:pPr marL="742950" marR="0" lvl="1" indent="-285750" algn="l" rtl="0">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	</a:t>
            </a:r>
            <a:r>
              <a:rPr lang="en-US" sz="2400" b="0" i="0" u="none" strike="noStrike" cap="none" baseline="0" dirty="0">
                <a:solidFill>
                  <a:schemeClr val="dk1"/>
                </a:solidFill>
                <a:latin typeface="Arial"/>
                <a:ea typeface="Arial"/>
                <a:cs typeface="Arial"/>
                <a:sym typeface="Arial"/>
              </a:rPr>
              <a:t>concept-inventory, test for specific ability, rubrics</a:t>
            </a:r>
            <a:r>
              <a:rPr lang="en-US" sz="2800" b="0" i="0" u="none" strike="noStrike" cap="none" baseline="0" dirty="0">
                <a:solidFill>
                  <a:schemeClr val="dk1"/>
                </a:solidFill>
                <a:latin typeface="Arial"/>
                <a:ea typeface="Arial"/>
                <a:cs typeface="Arial"/>
                <a:sym typeface="Arial"/>
              </a:rPr>
              <a:t>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Create instrument: </a:t>
            </a:r>
          </a:p>
          <a:p>
            <a:pPr marL="742950" marR="0" lvl="1" indent="-285750" algn="l" rtl="0">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	</a:t>
            </a:r>
            <a:r>
              <a:rPr lang="en-US" sz="2400" b="0" i="0" u="none" strike="noStrike" cap="none" baseline="0" dirty="0">
                <a:solidFill>
                  <a:schemeClr val="dk1"/>
                </a:solidFill>
                <a:latin typeface="Arial"/>
                <a:ea typeface="Arial"/>
                <a:cs typeface="Arial"/>
                <a:sym typeface="Arial"/>
              </a:rPr>
              <a:t>conceptual questions, problems specific to research objective (for ex.,  write a program)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Measure what is relevant: </a:t>
            </a:r>
          </a:p>
          <a:p>
            <a:pPr marL="742950" marR="0" lvl="1" indent="-285750" algn="l" rtl="0">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	</a:t>
            </a:r>
            <a:r>
              <a:rPr lang="en-US" sz="2400" b="0" i="0" u="none" strike="noStrike" cap="none" baseline="0" dirty="0">
                <a:solidFill>
                  <a:schemeClr val="dk1"/>
                </a:solidFill>
                <a:latin typeface="Arial"/>
                <a:ea typeface="Arial"/>
                <a:cs typeface="Arial"/>
                <a:sym typeface="Arial"/>
              </a:rPr>
              <a:t>For ex., analyze number of errors in the program</a:t>
            </a:r>
          </a:p>
          <a:p>
            <a:pPr marL="742950" marR="0" lvl="1" indent="-285750" algn="l" rtl="0">
              <a:spcBef>
                <a:spcPts val="140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marks in regular quiz or final exam (weak) </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idx="4294967295"/>
          </p:nvPr>
        </p:nvSpPr>
        <p:spPr>
          <a:xfrm>
            <a:off x="228600" y="152400"/>
            <a:ext cx="8686800" cy="7159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How to measure student engagement?</a:t>
            </a:r>
          </a:p>
        </p:txBody>
      </p:sp>
      <p:sp>
        <p:nvSpPr>
          <p:cNvPr id="118" name="Shape 118"/>
          <p:cNvSpPr txBox="1">
            <a:spLocks noGrp="1"/>
          </p:cNvSpPr>
          <p:nvPr>
            <p:ph type="body" idx="4294967295"/>
          </p:nvPr>
        </p:nvSpPr>
        <p:spPr>
          <a:xfrm>
            <a:off x="228600" y="990600"/>
            <a:ext cx="8763000" cy="5486399"/>
          </a:xfrm>
          <a:prstGeom prst="rect">
            <a:avLst/>
          </a:prstGeom>
          <a:noFill/>
          <a:ln>
            <a:noFill/>
          </a:ln>
        </p:spPr>
        <p:txBody>
          <a:bodyPr lIns="91425" tIns="45700" rIns="91425" bIns="45700" anchor="t" anchorCtr="0">
            <a:noAutofit/>
          </a:bodyPr>
          <a:lstStyle/>
          <a:p>
            <a:pPr marL="342900" marR="0" lvl="0" indent="-342900" algn="l" rtl="0">
              <a:spcBef>
                <a:spcPts val="640"/>
              </a:spcBef>
              <a:spcAft>
                <a:spcPts val="0"/>
              </a:spcAft>
              <a:buClr>
                <a:schemeClr val="dk1"/>
              </a:buClr>
              <a:buSzPct val="98958"/>
              <a:buFont typeface="Arial"/>
              <a:buChar char="•"/>
            </a:pPr>
            <a:r>
              <a:rPr lang="en-US" sz="3200" b="0" i="0" u="none" strike="noStrike" cap="none" baseline="0">
                <a:solidFill>
                  <a:schemeClr val="dk1"/>
                </a:solidFill>
                <a:latin typeface="Arial"/>
                <a:ea typeface="Arial"/>
                <a:cs typeface="Arial"/>
                <a:sym typeface="Arial"/>
              </a:rPr>
              <a:t>What to measure?</a:t>
            </a:r>
          </a:p>
          <a:p>
            <a:pPr marL="742950" marR="0" lvl="1" indent="-285750" algn="l" rtl="0">
              <a:spcBef>
                <a:spcPts val="56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 student perception of their own learning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satisfaction</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interest in course topics / course format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attendance</a:t>
            </a:r>
          </a:p>
          <a:p>
            <a:pPr marL="342900" marR="0" lvl="0" indent="-342900" algn="l" rtl="0">
              <a:spcBef>
                <a:spcPts val="1600"/>
              </a:spcBef>
              <a:spcAft>
                <a:spcPts val="0"/>
              </a:spcAft>
              <a:buClr>
                <a:schemeClr val="dk1"/>
              </a:buClr>
              <a:buSzPct val="98958"/>
              <a:buFont typeface="Arial"/>
              <a:buChar char="•"/>
            </a:pPr>
            <a:r>
              <a:rPr lang="en-US" sz="3200" b="0" i="0" u="none" strike="noStrike" cap="none" baseline="0">
                <a:solidFill>
                  <a:schemeClr val="dk1"/>
                </a:solidFill>
                <a:latin typeface="Arial"/>
                <a:ea typeface="Arial"/>
                <a:cs typeface="Arial"/>
                <a:sym typeface="Arial"/>
              </a:rPr>
              <a:t>How to measure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Questionnaire to measure perception of learning / satisfaction / interest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Carefully structured interviews (not simply a conversation)  </a:t>
            </a: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a:xfrm>
            <a:off x="228600" y="152400"/>
            <a:ext cx="8686800" cy="715963"/>
          </a:xfrm>
        </p:spPr>
        <p:txBody>
          <a:bodyPr/>
          <a:lstStyle/>
          <a:p>
            <a:pPr eaLnBrk="1" hangingPunct="1"/>
            <a:r>
              <a:rPr lang="en-US" sz="3600" b="1" dirty="0" smtClean="0">
                <a:latin typeface="Arial" charset="0"/>
                <a:cs typeface="Arial" charset="0"/>
              </a:rPr>
              <a:t>How to create questionnaire for student engagement?</a:t>
            </a:r>
            <a:endParaRPr lang="en-IN" sz="3600" b="1" dirty="0" smtClean="0">
              <a:latin typeface="Arial" charset="0"/>
              <a:cs typeface="Arial" charset="0"/>
            </a:endParaRPr>
          </a:p>
        </p:txBody>
      </p:sp>
      <p:sp>
        <p:nvSpPr>
          <p:cNvPr id="20482" name="Content Placeholder 2"/>
          <p:cNvSpPr>
            <a:spLocks noGrp="1"/>
          </p:cNvSpPr>
          <p:nvPr>
            <p:ph idx="4294967295"/>
          </p:nvPr>
        </p:nvSpPr>
        <p:spPr>
          <a:xfrm>
            <a:off x="228600" y="914400"/>
            <a:ext cx="8763000" cy="609600"/>
          </a:xfrm>
        </p:spPr>
        <p:txBody>
          <a:bodyPr/>
          <a:lstStyle/>
          <a:p>
            <a:pPr algn="ctr" eaLnBrk="1" hangingPunct="1">
              <a:buFont typeface="Arial" charset="0"/>
              <a:buNone/>
            </a:pPr>
            <a:r>
              <a:rPr lang="en-US" dirty="0" smtClean="0">
                <a:latin typeface="Arial" charset="0"/>
                <a:cs typeface="Arial" charset="0"/>
              </a:rPr>
              <a:t>Some Do’s &amp; Don’ts</a:t>
            </a:r>
          </a:p>
        </p:txBody>
      </p:sp>
      <p:graphicFrame>
        <p:nvGraphicFramePr>
          <p:cNvPr id="23593" name="Group 41"/>
          <p:cNvGraphicFramePr>
            <a:graphicFrameLocks noGrp="1"/>
          </p:cNvGraphicFramePr>
          <p:nvPr/>
        </p:nvGraphicFramePr>
        <p:xfrm>
          <a:off x="228600" y="1711325"/>
          <a:ext cx="8763000" cy="4977130"/>
        </p:xfrm>
        <a:graphic>
          <a:graphicData uri="http://schemas.openxmlformats.org/drawingml/2006/table">
            <a:tbl>
              <a:tblPr/>
              <a:tblGrid>
                <a:gridCol w="4343400"/>
                <a:gridCol w="4419600"/>
              </a:tblGrid>
              <a:tr h="5080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dirty="0" smtClean="0">
                          <a:ln>
                            <a:noFill/>
                          </a:ln>
                          <a:solidFill>
                            <a:schemeClr val="tx1"/>
                          </a:solidFill>
                          <a:effectLst/>
                          <a:latin typeface="Arial" charset="0"/>
                          <a:cs typeface="Arial" charset="0"/>
                        </a:rPr>
                        <a:t>Don’t</a:t>
                      </a:r>
                      <a:endParaRPr kumimoji="0" lang="en-IN" sz="28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Arial" charset="0"/>
                          <a:cs typeface="Arial" charset="0"/>
                        </a:rPr>
                        <a:t>Instead Do</a:t>
                      </a:r>
                      <a:endParaRPr kumimoji="0" lang="en-IN" sz="2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Arial" charset="0"/>
                          <a:cs typeface="Arial" charset="0"/>
                        </a:rPr>
                        <a:t>Simply ask – </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Arial" charset="0"/>
                          <a:cs typeface="Arial" charset="0"/>
                        </a:rPr>
                        <a:t>Did you like / dislike it?</a:t>
                      </a:r>
                      <a:endParaRPr kumimoji="0" lang="en-IN"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Arial" charset="0"/>
                          <a:cs typeface="Arial" charset="0"/>
                        </a:rPr>
                        <a:t>Ask questions related to what you want to measure – for ex. perception of learning or satisfaction</a:t>
                      </a:r>
                      <a:endParaRPr kumimoji="0" lang="en-IN"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90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Arial" charset="0"/>
                          <a:cs typeface="Arial" charset="0"/>
                        </a:rPr>
                        <a:t>Single leading question</a:t>
                      </a:r>
                    </a:p>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Arial" charset="0"/>
                          <a:cs typeface="Arial" charset="0"/>
                        </a:rPr>
                        <a:t>Is the method interesting?</a:t>
                      </a:r>
                      <a:endParaRPr kumimoji="0" lang="en-IN"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Arial" charset="0"/>
                          <a:cs typeface="Arial" charset="0"/>
                        </a:rPr>
                        <a:t>Ask many specific questions related to what you want to measure</a:t>
                      </a:r>
                      <a:endParaRPr kumimoji="0" lang="en-IN"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90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chemeClr val="tx1"/>
                          </a:solidFill>
                          <a:effectLst/>
                          <a:latin typeface="Arial" charset="0"/>
                          <a:cs typeface="Arial" charset="0"/>
                        </a:rPr>
                        <a:t>Open descriptive question (analysis is hard)</a:t>
                      </a:r>
                      <a:endParaRPr kumimoji="0" lang="en-IN"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Arial" charset="0"/>
                          <a:cs typeface="Arial" charset="0"/>
                        </a:rPr>
                        <a:t>Preferably use a scale / rating / ranking</a:t>
                      </a:r>
                      <a:endParaRPr kumimoji="0" lang="en-IN"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5346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0" y="274638"/>
            <a:ext cx="8991600" cy="944562"/>
          </a:xfrm>
        </p:spPr>
        <p:txBody>
          <a:bodyPr/>
          <a:lstStyle/>
          <a:p>
            <a:pPr eaLnBrk="1" hangingPunct="1"/>
            <a:r>
              <a:rPr lang="en-US" sz="3200" b="1" dirty="0" smtClean="0">
                <a:latin typeface="Arial" charset="0"/>
                <a:cs typeface="Arial" charset="0"/>
              </a:rPr>
              <a:t>Need to test instrument validity and reliability</a:t>
            </a:r>
            <a:endParaRPr lang="en-IN" sz="3200" b="1" dirty="0" smtClean="0">
              <a:latin typeface="Arial" charset="0"/>
              <a:cs typeface="Arial" charset="0"/>
            </a:endParaRPr>
          </a:p>
        </p:txBody>
      </p:sp>
      <p:sp>
        <p:nvSpPr>
          <p:cNvPr id="21506" name="Content Placeholder 2"/>
          <p:cNvSpPr>
            <a:spLocks noGrp="1"/>
          </p:cNvSpPr>
          <p:nvPr>
            <p:ph idx="4294967295"/>
          </p:nvPr>
        </p:nvSpPr>
        <p:spPr>
          <a:xfrm>
            <a:off x="152400" y="1524000"/>
            <a:ext cx="8763000" cy="5334000"/>
          </a:xfrm>
        </p:spPr>
        <p:txBody>
          <a:bodyPr/>
          <a:lstStyle/>
          <a:p>
            <a:pPr eaLnBrk="1" hangingPunct="1"/>
            <a:r>
              <a:rPr lang="en-US" dirty="0" smtClean="0">
                <a:latin typeface="Arial" charset="0"/>
                <a:cs typeface="Arial" charset="0"/>
              </a:rPr>
              <a:t>Is your test / questionnaire accurate ? Does it measure what it is supposed to measure?</a:t>
            </a:r>
          </a:p>
          <a:p>
            <a:pPr eaLnBrk="1" hangingPunct="1">
              <a:buFont typeface="Arial" charset="0"/>
              <a:buNone/>
            </a:pPr>
            <a:r>
              <a:rPr lang="en-US" dirty="0" smtClean="0">
                <a:latin typeface="Arial" charset="0"/>
                <a:cs typeface="Arial" charset="0"/>
              </a:rPr>
              <a:t>	If yes, instrument is </a:t>
            </a:r>
            <a:r>
              <a:rPr lang="en-US" i="1" dirty="0" smtClean="0">
                <a:solidFill>
                  <a:srgbClr val="0000FF"/>
                </a:solidFill>
                <a:latin typeface="Arial" charset="0"/>
                <a:cs typeface="Arial" charset="0"/>
              </a:rPr>
              <a:t>valid</a:t>
            </a:r>
            <a:r>
              <a:rPr lang="en-US" i="1" dirty="0" smtClean="0">
                <a:solidFill>
                  <a:schemeClr val="hlink"/>
                </a:solidFill>
                <a:latin typeface="Arial" charset="0"/>
                <a:cs typeface="Arial" charset="0"/>
              </a:rPr>
              <a:t>.</a:t>
            </a:r>
            <a:r>
              <a:rPr lang="en-US" dirty="0" smtClean="0">
                <a:solidFill>
                  <a:schemeClr val="hlink"/>
                </a:solidFill>
                <a:latin typeface="Arial" charset="0"/>
                <a:cs typeface="Arial" charset="0"/>
              </a:rPr>
              <a:t> </a:t>
            </a:r>
          </a:p>
          <a:p>
            <a:pPr eaLnBrk="1" hangingPunct="1">
              <a:buFont typeface="Arial" charset="0"/>
              <a:buNone/>
            </a:pPr>
            <a:endParaRPr lang="en-US" dirty="0" smtClean="0">
              <a:solidFill>
                <a:schemeClr val="hlink"/>
              </a:solidFill>
              <a:latin typeface="Arial" charset="0"/>
              <a:cs typeface="Arial" charset="0"/>
            </a:endParaRPr>
          </a:p>
          <a:p>
            <a:pPr eaLnBrk="1" hangingPunct="1"/>
            <a:r>
              <a:rPr lang="en-US" dirty="0" smtClean="0">
                <a:latin typeface="Arial" charset="0"/>
                <a:cs typeface="Arial" charset="0"/>
              </a:rPr>
              <a:t>Is your test / questionnaire precise? Does it give similar results under similar conditions?</a:t>
            </a:r>
          </a:p>
          <a:p>
            <a:pPr eaLnBrk="1" hangingPunct="1">
              <a:buFont typeface="Arial" charset="0"/>
              <a:buNone/>
            </a:pPr>
            <a:r>
              <a:rPr lang="en-US" dirty="0" smtClean="0">
                <a:latin typeface="Arial" charset="0"/>
                <a:cs typeface="Arial" charset="0"/>
              </a:rPr>
              <a:t>	If yes, instrument is </a:t>
            </a:r>
            <a:r>
              <a:rPr lang="en-US" i="1" dirty="0" smtClean="0">
                <a:solidFill>
                  <a:srgbClr val="0000FF"/>
                </a:solidFill>
                <a:latin typeface="Arial" charset="0"/>
                <a:cs typeface="Arial" charset="0"/>
              </a:rPr>
              <a:t>reliable</a:t>
            </a:r>
            <a:r>
              <a:rPr lang="en-US" i="1" dirty="0" smtClean="0">
                <a:solidFill>
                  <a:schemeClr val="hlink"/>
                </a:solidFill>
                <a:latin typeface="Arial" charset="0"/>
                <a:cs typeface="Arial" charset="0"/>
              </a:rPr>
              <a:t>.</a:t>
            </a:r>
            <a:r>
              <a:rPr lang="en-US" dirty="0" smtClean="0">
                <a:latin typeface="Arial" charset="0"/>
                <a:cs typeface="Arial" charset="0"/>
              </a:rPr>
              <a:t> </a:t>
            </a:r>
          </a:p>
          <a:p>
            <a:pPr eaLnBrk="1" hangingPunct="1">
              <a:buFont typeface="Arial" charset="0"/>
              <a:buNone/>
            </a:pPr>
            <a:endParaRPr lang="en-US" dirty="0" smtClean="0">
              <a:latin typeface="Arial" charset="0"/>
              <a:cs typeface="Arial" charset="0"/>
            </a:endParaRPr>
          </a:p>
          <a:p>
            <a:pPr algn="ctr" eaLnBrk="1" hangingPunct="1">
              <a:buFont typeface="Arial" charset="0"/>
              <a:buNone/>
            </a:pPr>
            <a:r>
              <a:rPr lang="en-US" i="1" dirty="0" smtClean="0">
                <a:solidFill>
                  <a:srgbClr val="0000FF"/>
                </a:solidFill>
                <a:latin typeface="Arial" charset="0"/>
                <a:cs typeface="Arial" charset="0"/>
              </a:rPr>
              <a:t>Robust</a:t>
            </a:r>
            <a:r>
              <a:rPr lang="en-US" dirty="0" smtClean="0">
                <a:solidFill>
                  <a:srgbClr val="0000FF"/>
                </a:solidFill>
                <a:latin typeface="Arial" charset="0"/>
                <a:cs typeface="Arial" charset="0"/>
              </a:rPr>
              <a:t> </a:t>
            </a:r>
            <a:r>
              <a:rPr lang="en-US" dirty="0" smtClean="0">
                <a:latin typeface="Arial" charset="0"/>
                <a:cs typeface="Arial" charset="0"/>
              </a:rPr>
              <a:t>instrument = valid and reliable</a:t>
            </a:r>
          </a:p>
        </p:txBody>
      </p:sp>
    </p:spTree>
    <p:extLst>
      <p:ext uri="{BB962C8B-B14F-4D97-AF65-F5344CB8AC3E}">
        <p14:creationId xmlns:p14="http://schemas.microsoft.com/office/powerpoint/2010/main" val="2760610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a:xfrm>
            <a:off x="0" y="0"/>
            <a:ext cx="8991600" cy="944563"/>
          </a:xfrm>
        </p:spPr>
        <p:txBody>
          <a:bodyPr/>
          <a:lstStyle/>
          <a:p>
            <a:pPr eaLnBrk="1" hangingPunct="1"/>
            <a:r>
              <a:rPr lang="en-US" sz="4000" b="1" smtClean="0">
                <a:latin typeface="Arial" charset="0"/>
                <a:cs typeface="Arial" charset="0"/>
              </a:rPr>
              <a:t>Notion of validity and reliability</a:t>
            </a:r>
            <a:endParaRPr lang="en-IN" sz="4000" b="1" smtClean="0">
              <a:latin typeface="Arial" charset="0"/>
              <a:cs typeface="Arial" charset="0"/>
            </a:endParaRPr>
          </a:p>
        </p:txBody>
      </p:sp>
      <p:grpSp>
        <p:nvGrpSpPr>
          <p:cNvPr id="25602" name="Group 3"/>
          <p:cNvGrpSpPr>
            <a:grpSpLocks/>
          </p:cNvGrpSpPr>
          <p:nvPr/>
        </p:nvGrpSpPr>
        <p:grpSpPr bwMode="auto">
          <a:xfrm>
            <a:off x="457200" y="2362200"/>
            <a:ext cx="2381250" cy="2381250"/>
            <a:chOff x="1908" y="1152"/>
            <a:chExt cx="1500" cy="1500"/>
          </a:xfrm>
        </p:grpSpPr>
        <p:pic>
          <p:nvPicPr>
            <p:cNvPr id="25645" name="Picture 5" descr="target"/>
            <p:cNvPicPr>
              <a:picLocks noChangeAspect="1" noChangeArrowheads="1"/>
            </p:cNvPicPr>
            <p:nvPr/>
          </p:nvPicPr>
          <p:blipFill>
            <a:blip r:embed="rId2"/>
            <a:srcRect/>
            <a:stretch>
              <a:fillRect/>
            </a:stretch>
          </p:blipFill>
          <p:spPr bwMode="auto">
            <a:xfrm>
              <a:off x="1908" y="1152"/>
              <a:ext cx="1500" cy="1500"/>
            </a:xfrm>
            <a:prstGeom prst="rect">
              <a:avLst/>
            </a:prstGeom>
            <a:noFill/>
            <a:ln w="9525">
              <a:noFill/>
              <a:miter lim="800000"/>
              <a:headEnd/>
              <a:tailEnd/>
            </a:ln>
          </p:spPr>
        </p:pic>
        <p:sp>
          <p:nvSpPr>
            <p:cNvPr id="25646" name="Oval 6"/>
            <p:cNvSpPr>
              <a:spLocks noChangeAspect="1" noChangeArrowheads="1"/>
            </p:cNvSpPr>
            <p:nvPr/>
          </p:nvSpPr>
          <p:spPr bwMode="auto">
            <a:xfrm>
              <a:off x="2544" y="1728"/>
              <a:ext cx="63" cy="63"/>
            </a:xfrm>
            <a:prstGeom prst="ellipse">
              <a:avLst/>
            </a:prstGeom>
            <a:solidFill>
              <a:srgbClr val="FF0000"/>
            </a:solidFill>
            <a:ln w="9525">
              <a:noFill/>
              <a:round/>
              <a:headEnd/>
              <a:tailEnd/>
            </a:ln>
          </p:spPr>
          <p:txBody>
            <a:bodyPr wrap="none" anchor="ctr"/>
            <a:lstStyle/>
            <a:p>
              <a:endParaRPr lang="en-IN"/>
            </a:p>
          </p:txBody>
        </p:sp>
        <p:sp>
          <p:nvSpPr>
            <p:cNvPr id="25647" name="Oval 7"/>
            <p:cNvSpPr>
              <a:spLocks noChangeAspect="1" noChangeArrowheads="1"/>
            </p:cNvSpPr>
            <p:nvPr/>
          </p:nvSpPr>
          <p:spPr bwMode="auto">
            <a:xfrm>
              <a:off x="2640" y="1452"/>
              <a:ext cx="63" cy="63"/>
            </a:xfrm>
            <a:prstGeom prst="ellipse">
              <a:avLst/>
            </a:prstGeom>
            <a:solidFill>
              <a:srgbClr val="FF0000"/>
            </a:solidFill>
            <a:ln w="9525">
              <a:noFill/>
              <a:round/>
              <a:headEnd/>
              <a:tailEnd/>
            </a:ln>
          </p:spPr>
          <p:txBody>
            <a:bodyPr wrap="none" anchor="ctr"/>
            <a:lstStyle/>
            <a:p>
              <a:endParaRPr lang="en-IN"/>
            </a:p>
          </p:txBody>
        </p:sp>
        <p:sp>
          <p:nvSpPr>
            <p:cNvPr id="25648" name="Oval 8"/>
            <p:cNvSpPr>
              <a:spLocks noChangeAspect="1" noChangeArrowheads="1"/>
            </p:cNvSpPr>
            <p:nvPr/>
          </p:nvSpPr>
          <p:spPr bwMode="auto">
            <a:xfrm>
              <a:off x="2208" y="1884"/>
              <a:ext cx="63" cy="63"/>
            </a:xfrm>
            <a:prstGeom prst="ellipse">
              <a:avLst/>
            </a:prstGeom>
            <a:solidFill>
              <a:srgbClr val="FF0000"/>
            </a:solidFill>
            <a:ln w="9525">
              <a:noFill/>
              <a:round/>
              <a:headEnd/>
              <a:tailEnd/>
            </a:ln>
          </p:spPr>
          <p:txBody>
            <a:bodyPr wrap="none" anchor="ctr"/>
            <a:lstStyle/>
            <a:p>
              <a:endParaRPr lang="en-IN"/>
            </a:p>
          </p:txBody>
        </p:sp>
        <p:sp>
          <p:nvSpPr>
            <p:cNvPr id="25649" name="Oval 9"/>
            <p:cNvSpPr>
              <a:spLocks noChangeAspect="1" noChangeArrowheads="1"/>
            </p:cNvSpPr>
            <p:nvPr/>
          </p:nvSpPr>
          <p:spPr bwMode="auto">
            <a:xfrm>
              <a:off x="2688" y="2112"/>
              <a:ext cx="63" cy="63"/>
            </a:xfrm>
            <a:prstGeom prst="ellipse">
              <a:avLst/>
            </a:prstGeom>
            <a:solidFill>
              <a:srgbClr val="FF0000"/>
            </a:solidFill>
            <a:ln w="9525">
              <a:noFill/>
              <a:round/>
              <a:headEnd/>
              <a:tailEnd/>
            </a:ln>
          </p:spPr>
          <p:txBody>
            <a:bodyPr wrap="none" anchor="ctr"/>
            <a:lstStyle/>
            <a:p>
              <a:endParaRPr lang="en-IN"/>
            </a:p>
          </p:txBody>
        </p:sp>
        <p:sp>
          <p:nvSpPr>
            <p:cNvPr id="25650" name="Oval 10"/>
            <p:cNvSpPr>
              <a:spLocks noChangeAspect="1" noChangeArrowheads="1"/>
            </p:cNvSpPr>
            <p:nvPr/>
          </p:nvSpPr>
          <p:spPr bwMode="auto">
            <a:xfrm>
              <a:off x="2496" y="1980"/>
              <a:ext cx="63" cy="63"/>
            </a:xfrm>
            <a:prstGeom prst="ellipse">
              <a:avLst/>
            </a:prstGeom>
            <a:solidFill>
              <a:srgbClr val="FF0000"/>
            </a:solidFill>
            <a:ln w="9525">
              <a:noFill/>
              <a:round/>
              <a:headEnd/>
              <a:tailEnd/>
            </a:ln>
          </p:spPr>
          <p:txBody>
            <a:bodyPr wrap="none" anchor="ctr"/>
            <a:lstStyle/>
            <a:p>
              <a:endParaRPr lang="en-IN"/>
            </a:p>
          </p:txBody>
        </p:sp>
        <p:sp>
          <p:nvSpPr>
            <p:cNvPr id="25651" name="Oval 11"/>
            <p:cNvSpPr>
              <a:spLocks noChangeAspect="1" noChangeArrowheads="1"/>
            </p:cNvSpPr>
            <p:nvPr/>
          </p:nvSpPr>
          <p:spPr bwMode="auto">
            <a:xfrm>
              <a:off x="3072" y="1788"/>
              <a:ext cx="63" cy="63"/>
            </a:xfrm>
            <a:prstGeom prst="ellipse">
              <a:avLst/>
            </a:prstGeom>
            <a:solidFill>
              <a:srgbClr val="FF0000"/>
            </a:solidFill>
            <a:ln w="9525">
              <a:noFill/>
              <a:round/>
              <a:headEnd/>
              <a:tailEnd/>
            </a:ln>
          </p:spPr>
          <p:txBody>
            <a:bodyPr wrap="none" anchor="ctr"/>
            <a:lstStyle/>
            <a:p>
              <a:endParaRPr lang="en-IN"/>
            </a:p>
          </p:txBody>
        </p:sp>
        <p:sp>
          <p:nvSpPr>
            <p:cNvPr id="25652" name="Oval 12"/>
            <p:cNvSpPr>
              <a:spLocks noChangeAspect="1" noChangeArrowheads="1"/>
            </p:cNvSpPr>
            <p:nvPr/>
          </p:nvSpPr>
          <p:spPr bwMode="auto">
            <a:xfrm>
              <a:off x="2784" y="1884"/>
              <a:ext cx="63" cy="63"/>
            </a:xfrm>
            <a:prstGeom prst="ellipse">
              <a:avLst/>
            </a:prstGeom>
            <a:solidFill>
              <a:srgbClr val="FF0000"/>
            </a:solidFill>
            <a:ln w="9525">
              <a:noFill/>
              <a:round/>
              <a:headEnd/>
              <a:tailEnd/>
            </a:ln>
          </p:spPr>
          <p:txBody>
            <a:bodyPr wrap="none" anchor="ctr"/>
            <a:lstStyle/>
            <a:p>
              <a:endParaRPr lang="en-IN"/>
            </a:p>
          </p:txBody>
        </p:sp>
        <p:sp>
          <p:nvSpPr>
            <p:cNvPr id="25653" name="Oval 13"/>
            <p:cNvSpPr>
              <a:spLocks noChangeAspect="1" noChangeArrowheads="1"/>
            </p:cNvSpPr>
            <p:nvPr/>
          </p:nvSpPr>
          <p:spPr bwMode="auto">
            <a:xfrm>
              <a:off x="2448" y="2412"/>
              <a:ext cx="63" cy="63"/>
            </a:xfrm>
            <a:prstGeom prst="ellipse">
              <a:avLst/>
            </a:prstGeom>
            <a:solidFill>
              <a:srgbClr val="FF0000"/>
            </a:solidFill>
            <a:ln w="9525">
              <a:noFill/>
              <a:round/>
              <a:headEnd/>
              <a:tailEnd/>
            </a:ln>
          </p:spPr>
          <p:txBody>
            <a:bodyPr wrap="none" anchor="ctr"/>
            <a:lstStyle/>
            <a:p>
              <a:endParaRPr lang="en-IN"/>
            </a:p>
          </p:txBody>
        </p:sp>
      </p:grpSp>
      <p:grpSp>
        <p:nvGrpSpPr>
          <p:cNvPr id="25603" name="Group 13"/>
          <p:cNvGrpSpPr>
            <a:grpSpLocks/>
          </p:cNvGrpSpPr>
          <p:nvPr/>
        </p:nvGrpSpPr>
        <p:grpSpPr bwMode="auto">
          <a:xfrm>
            <a:off x="3657600" y="4495800"/>
            <a:ext cx="2381250" cy="2381250"/>
            <a:chOff x="96" y="1212"/>
            <a:chExt cx="1500" cy="1500"/>
          </a:xfrm>
        </p:grpSpPr>
        <p:pic>
          <p:nvPicPr>
            <p:cNvPr id="25634" name="Picture 25" descr="target"/>
            <p:cNvPicPr>
              <a:picLocks noChangeAspect="1" noChangeArrowheads="1"/>
            </p:cNvPicPr>
            <p:nvPr/>
          </p:nvPicPr>
          <p:blipFill>
            <a:blip r:embed="rId2"/>
            <a:srcRect/>
            <a:stretch>
              <a:fillRect/>
            </a:stretch>
          </p:blipFill>
          <p:spPr bwMode="auto">
            <a:xfrm>
              <a:off x="96" y="1212"/>
              <a:ext cx="1500" cy="1500"/>
            </a:xfrm>
            <a:prstGeom prst="rect">
              <a:avLst/>
            </a:prstGeom>
            <a:noFill/>
            <a:ln w="9525">
              <a:noFill/>
              <a:miter lim="800000"/>
              <a:headEnd/>
              <a:tailEnd/>
            </a:ln>
          </p:spPr>
        </p:pic>
        <p:sp>
          <p:nvSpPr>
            <p:cNvPr id="25635" name="Oval 26"/>
            <p:cNvSpPr>
              <a:spLocks noChangeAspect="1" noChangeArrowheads="1"/>
            </p:cNvSpPr>
            <p:nvPr/>
          </p:nvSpPr>
          <p:spPr bwMode="auto">
            <a:xfrm>
              <a:off x="912" y="1836"/>
              <a:ext cx="57" cy="57"/>
            </a:xfrm>
            <a:prstGeom prst="ellipse">
              <a:avLst/>
            </a:prstGeom>
            <a:solidFill>
              <a:srgbClr val="FF0000"/>
            </a:solidFill>
            <a:ln w="9525">
              <a:noFill/>
              <a:round/>
              <a:headEnd/>
              <a:tailEnd/>
            </a:ln>
          </p:spPr>
          <p:txBody>
            <a:bodyPr wrap="none" anchor="ctr"/>
            <a:lstStyle/>
            <a:p>
              <a:endParaRPr lang="en-IN"/>
            </a:p>
          </p:txBody>
        </p:sp>
        <p:sp>
          <p:nvSpPr>
            <p:cNvPr id="25636" name="Oval 27"/>
            <p:cNvSpPr>
              <a:spLocks noChangeAspect="1" noChangeArrowheads="1"/>
            </p:cNvSpPr>
            <p:nvPr/>
          </p:nvSpPr>
          <p:spPr bwMode="auto">
            <a:xfrm>
              <a:off x="960" y="1932"/>
              <a:ext cx="57" cy="57"/>
            </a:xfrm>
            <a:prstGeom prst="ellipse">
              <a:avLst/>
            </a:prstGeom>
            <a:solidFill>
              <a:srgbClr val="FF0000"/>
            </a:solidFill>
            <a:ln w="9525">
              <a:noFill/>
              <a:round/>
              <a:headEnd/>
              <a:tailEnd/>
            </a:ln>
          </p:spPr>
          <p:txBody>
            <a:bodyPr wrap="none" anchor="ctr"/>
            <a:lstStyle/>
            <a:p>
              <a:endParaRPr lang="en-IN"/>
            </a:p>
          </p:txBody>
        </p:sp>
        <p:sp>
          <p:nvSpPr>
            <p:cNvPr id="25637" name="Oval 28"/>
            <p:cNvSpPr>
              <a:spLocks noChangeAspect="1" noChangeArrowheads="1"/>
            </p:cNvSpPr>
            <p:nvPr/>
          </p:nvSpPr>
          <p:spPr bwMode="auto">
            <a:xfrm>
              <a:off x="864" y="1788"/>
              <a:ext cx="57" cy="57"/>
            </a:xfrm>
            <a:prstGeom prst="ellipse">
              <a:avLst/>
            </a:prstGeom>
            <a:solidFill>
              <a:srgbClr val="FF0000"/>
            </a:solidFill>
            <a:ln w="9525">
              <a:noFill/>
              <a:round/>
              <a:headEnd/>
              <a:tailEnd/>
            </a:ln>
          </p:spPr>
          <p:txBody>
            <a:bodyPr wrap="none" anchor="ctr"/>
            <a:lstStyle/>
            <a:p>
              <a:endParaRPr lang="en-IN"/>
            </a:p>
          </p:txBody>
        </p:sp>
        <p:sp>
          <p:nvSpPr>
            <p:cNvPr id="25638" name="Oval 29"/>
            <p:cNvSpPr>
              <a:spLocks noChangeAspect="1" noChangeArrowheads="1"/>
            </p:cNvSpPr>
            <p:nvPr/>
          </p:nvSpPr>
          <p:spPr bwMode="auto">
            <a:xfrm>
              <a:off x="912" y="2028"/>
              <a:ext cx="57" cy="57"/>
            </a:xfrm>
            <a:prstGeom prst="ellipse">
              <a:avLst/>
            </a:prstGeom>
            <a:solidFill>
              <a:srgbClr val="FF0000"/>
            </a:solidFill>
            <a:ln w="9525">
              <a:noFill/>
              <a:round/>
              <a:headEnd/>
              <a:tailEnd/>
            </a:ln>
          </p:spPr>
          <p:txBody>
            <a:bodyPr wrap="none" anchor="ctr"/>
            <a:lstStyle/>
            <a:p>
              <a:endParaRPr lang="en-IN"/>
            </a:p>
          </p:txBody>
        </p:sp>
        <p:sp>
          <p:nvSpPr>
            <p:cNvPr id="25639" name="Oval 30"/>
            <p:cNvSpPr>
              <a:spLocks noChangeAspect="1" noChangeArrowheads="1"/>
            </p:cNvSpPr>
            <p:nvPr/>
          </p:nvSpPr>
          <p:spPr bwMode="auto">
            <a:xfrm>
              <a:off x="816" y="2076"/>
              <a:ext cx="57" cy="57"/>
            </a:xfrm>
            <a:prstGeom prst="ellipse">
              <a:avLst/>
            </a:prstGeom>
            <a:solidFill>
              <a:srgbClr val="FF0000"/>
            </a:solidFill>
            <a:ln w="9525">
              <a:noFill/>
              <a:round/>
              <a:headEnd/>
              <a:tailEnd/>
            </a:ln>
          </p:spPr>
          <p:txBody>
            <a:bodyPr wrap="none" anchor="ctr"/>
            <a:lstStyle/>
            <a:p>
              <a:endParaRPr lang="en-IN"/>
            </a:p>
          </p:txBody>
        </p:sp>
        <p:sp>
          <p:nvSpPr>
            <p:cNvPr id="25640" name="Oval 31"/>
            <p:cNvSpPr>
              <a:spLocks noChangeAspect="1" noChangeArrowheads="1"/>
            </p:cNvSpPr>
            <p:nvPr/>
          </p:nvSpPr>
          <p:spPr bwMode="auto">
            <a:xfrm>
              <a:off x="672" y="1884"/>
              <a:ext cx="57" cy="57"/>
            </a:xfrm>
            <a:prstGeom prst="ellipse">
              <a:avLst/>
            </a:prstGeom>
            <a:solidFill>
              <a:srgbClr val="FF0000"/>
            </a:solidFill>
            <a:ln w="9525">
              <a:noFill/>
              <a:round/>
              <a:headEnd/>
              <a:tailEnd/>
            </a:ln>
          </p:spPr>
          <p:txBody>
            <a:bodyPr wrap="none" anchor="ctr"/>
            <a:lstStyle/>
            <a:p>
              <a:endParaRPr lang="en-IN"/>
            </a:p>
          </p:txBody>
        </p:sp>
        <p:sp>
          <p:nvSpPr>
            <p:cNvPr id="25641" name="Oval 32"/>
            <p:cNvSpPr>
              <a:spLocks noChangeAspect="1" noChangeArrowheads="1"/>
            </p:cNvSpPr>
            <p:nvPr/>
          </p:nvSpPr>
          <p:spPr bwMode="auto">
            <a:xfrm>
              <a:off x="768" y="1788"/>
              <a:ext cx="57" cy="57"/>
            </a:xfrm>
            <a:prstGeom prst="ellipse">
              <a:avLst/>
            </a:prstGeom>
            <a:solidFill>
              <a:srgbClr val="FF0000"/>
            </a:solidFill>
            <a:ln w="9525">
              <a:noFill/>
              <a:round/>
              <a:headEnd/>
              <a:tailEnd/>
            </a:ln>
          </p:spPr>
          <p:txBody>
            <a:bodyPr wrap="none" anchor="ctr"/>
            <a:lstStyle/>
            <a:p>
              <a:endParaRPr lang="en-IN"/>
            </a:p>
          </p:txBody>
        </p:sp>
        <p:sp>
          <p:nvSpPr>
            <p:cNvPr id="25642" name="Oval 33"/>
            <p:cNvSpPr>
              <a:spLocks noChangeAspect="1" noChangeArrowheads="1"/>
            </p:cNvSpPr>
            <p:nvPr/>
          </p:nvSpPr>
          <p:spPr bwMode="auto">
            <a:xfrm>
              <a:off x="720" y="2028"/>
              <a:ext cx="57" cy="57"/>
            </a:xfrm>
            <a:prstGeom prst="ellipse">
              <a:avLst/>
            </a:prstGeom>
            <a:solidFill>
              <a:srgbClr val="FF0000"/>
            </a:solidFill>
            <a:ln w="9525">
              <a:noFill/>
              <a:round/>
              <a:headEnd/>
              <a:tailEnd/>
            </a:ln>
          </p:spPr>
          <p:txBody>
            <a:bodyPr wrap="none" anchor="ctr"/>
            <a:lstStyle/>
            <a:p>
              <a:endParaRPr lang="en-IN"/>
            </a:p>
          </p:txBody>
        </p:sp>
        <p:sp>
          <p:nvSpPr>
            <p:cNvPr id="25643" name="Oval 34"/>
            <p:cNvSpPr>
              <a:spLocks noChangeAspect="1" noChangeArrowheads="1"/>
            </p:cNvSpPr>
            <p:nvPr/>
          </p:nvSpPr>
          <p:spPr bwMode="auto">
            <a:xfrm>
              <a:off x="768" y="1932"/>
              <a:ext cx="57" cy="57"/>
            </a:xfrm>
            <a:prstGeom prst="ellipse">
              <a:avLst/>
            </a:prstGeom>
            <a:solidFill>
              <a:srgbClr val="FF0000"/>
            </a:solidFill>
            <a:ln w="9525">
              <a:noFill/>
              <a:round/>
              <a:headEnd/>
              <a:tailEnd/>
            </a:ln>
          </p:spPr>
          <p:txBody>
            <a:bodyPr wrap="none" anchor="ctr"/>
            <a:lstStyle/>
            <a:p>
              <a:endParaRPr lang="en-IN"/>
            </a:p>
          </p:txBody>
        </p:sp>
        <p:sp>
          <p:nvSpPr>
            <p:cNvPr id="25644" name="Oval 35"/>
            <p:cNvSpPr>
              <a:spLocks noChangeAspect="1" noChangeArrowheads="1"/>
            </p:cNvSpPr>
            <p:nvPr/>
          </p:nvSpPr>
          <p:spPr bwMode="auto">
            <a:xfrm>
              <a:off x="864" y="1980"/>
              <a:ext cx="57" cy="57"/>
            </a:xfrm>
            <a:prstGeom prst="ellipse">
              <a:avLst/>
            </a:prstGeom>
            <a:solidFill>
              <a:srgbClr val="FF0000"/>
            </a:solidFill>
            <a:ln w="9525">
              <a:noFill/>
              <a:round/>
              <a:headEnd/>
              <a:tailEnd/>
            </a:ln>
          </p:spPr>
          <p:txBody>
            <a:bodyPr wrap="none" anchor="ctr"/>
            <a:lstStyle/>
            <a:p>
              <a:endParaRPr lang="en-IN"/>
            </a:p>
          </p:txBody>
        </p:sp>
      </p:grpSp>
      <p:grpSp>
        <p:nvGrpSpPr>
          <p:cNvPr id="25604" name="Group 25"/>
          <p:cNvGrpSpPr>
            <a:grpSpLocks/>
          </p:cNvGrpSpPr>
          <p:nvPr/>
        </p:nvGrpSpPr>
        <p:grpSpPr bwMode="auto">
          <a:xfrm>
            <a:off x="6553200" y="2286000"/>
            <a:ext cx="2381250" cy="2381250"/>
            <a:chOff x="3732" y="1152"/>
            <a:chExt cx="1500" cy="1500"/>
          </a:xfrm>
        </p:grpSpPr>
        <p:grpSp>
          <p:nvGrpSpPr>
            <p:cNvPr id="25622" name="Group 26"/>
            <p:cNvGrpSpPr>
              <a:grpSpLocks/>
            </p:cNvGrpSpPr>
            <p:nvPr/>
          </p:nvGrpSpPr>
          <p:grpSpPr bwMode="auto">
            <a:xfrm>
              <a:off x="3732" y="1152"/>
              <a:ext cx="1500" cy="1500"/>
              <a:chOff x="3732" y="1152"/>
              <a:chExt cx="1500" cy="1500"/>
            </a:xfrm>
          </p:grpSpPr>
          <p:pic>
            <p:nvPicPr>
              <p:cNvPr id="25625" name="Picture 15" descr="target"/>
              <p:cNvPicPr>
                <a:picLocks noChangeAspect="1" noChangeArrowheads="1"/>
              </p:cNvPicPr>
              <p:nvPr/>
            </p:nvPicPr>
            <p:blipFill>
              <a:blip r:embed="rId2"/>
              <a:srcRect/>
              <a:stretch>
                <a:fillRect/>
              </a:stretch>
            </p:blipFill>
            <p:spPr bwMode="auto">
              <a:xfrm>
                <a:off x="3732" y="1152"/>
                <a:ext cx="1500" cy="1500"/>
              </a:xfrm>
              <a:prstGeom prst="rect">
                <a:avLst/>
              </a:prstGeom>
              <a:noFill/>
              <a:ln w="9525">
                <a:noFill/>
                <a:miter lim="800000"/>
                <a:headEnd/>
                <a:tailEnd/>
              </a:ln>
            </p:spPr>
          </p:pic>
          <p:sp>
            <p:nvSpPr>
              <p:cNvPr id="25626" name="Oval 16"/>
              <p:cNvSpPr>
                <a:spLocks noChangeAspect="1" noChangeArrowheads="1"/>
              </p:cNvSpPr>
              <p:nvPr/>
            </p:nvSpPr>
            <p:spPr bwMode="auto">
              <a:xfrm>
                <a:off x="4176" y="1356"/>
                <a:ext cx="57" cy="57"/>
              </a:xfrm>
              <a:prstGeom prst="ellipse">
                <a:avLst/>
              </a:prstGeom>
              <a:solidFill>
                <a:srgbClr val="FF0000"/>
              </a:solidFill>
              <a:ln w="9525">
                <a:noFill/>
                <a:round/>
                <a:headEnd/>
                <a:tailEnd/>
              </a:ln>
            </p:spPr>
            <p:txBody>
              <a:bodyPr wrap="none" anchor="ctr"/>
              <a:lstStyle/>
              <a:p>
                <a:endParaRPr lang="en-IN"/>
              </a:p>
            </p:txBody>
          </p:sp>
          <p:sp>
            <p:nvSpPr>
              <p:cNvPr id="25627" name="Oval 17"/>
              <p:cNvSpPr>
                <a:spLocks noChangeAspect="1" noChangeArrowheads="1"/>
              </p:cNvSpPr>
              <p:nvPr/>
            </p:nvSpPr>
            <p:spPr bwMode="auto">
              <a:xfrm>
                <a:off x="4368" y="1308"/>
                <a:ext cx="57" cy="57"/>
              </a:xfrm>
              <a:prstGeom prst="ellipse">
                <a:avLst/>
              </a:prstGeom>
              <a:solidFill>
                <a:srgbClr val="FF0000"/>
              </a:solidFill>
              <a:ln w="9525">
                <a:noFill/>
                <a:round/>
                <a:headEnd/>
                <a:tailEnd/>
              </a:ln>
            </p:spPr>
            <p:txBody>
              <a:bodyPr wrap="none" anchor="ctr"/>
              <a:lstStyle/>
              <a:p>
                <a:endParaRPr lang="en-IN"/>
              </a:p>
            </p:txBody>
          </p:sp>
          <p:sp>
            <p:nvSpPr>
              <p:cNvPr id="25628" name="Oval 18"/>
              <p:cNvSpPr>
                <a:spLocks noChangeAspect="1" noChangeArrowheads="1"/>
              </p:cNvSpPr>
              <p:nvPr/>
            </p:nvSpPr>
            <p:spPr bwMode="auto">
              <a:xfrm>
                <a:off x="4272" y="1308"/>
                <a:ext cx="57" cy="57"/>
              </a:xfrm>
              <a:prstGeom prst="ellipse">
                <a:avLst/>
              </a:prstGeom>
              <a:solidFill>
                <a:srgbClr val="FF0000"/>
              </a:solidFill>
              <a:ln w="9525">
                <a:noFill/>
                <a:round/>
                <a:headEnd/>
                <a:tailEnd/>
              </a:ln>
            </p:spPr>
            <p:txBody>
              <a:bodyPr wrap="none" anchor="ctr"/>
              <a:lstStyle/>
              <a:p>
                <a:endParaRPr lang="en-IN"/>
              </a:p>
            </p:txBody>
          </p:sp>
          <p:sp>
            <p:nvSpPr>
              <p:cNvPr id="25629" name="Oval 19"/>
              <p:cNvSpPr>
                <a:spLocks noChangeAspect="1" noChangeArrowheads="1"/>
              </p:cNvSpPr>
              <p:nvPr/>
            </p:nvSpPr>
            <p:spPr bwMode="auto">
              <a:xfrm>
                <a:off x="4416" y="1404"/>
                <a:ext cx="57" cy="57"/>
              </a:xfrm>
              <a:prstGeom prst="ellipse">
                <a:avLst/>
              </a:prstGeom>
              <a:solidFill>
                <a:srgbClr val="FF0000"/>
              </a:solidFill>
              <a:ln w="9525">
                <a:noFill/>
                <a:round/>
                <a:headEnd/>
                <a:tailEnd/>
              </a:ln>
            </p:spPr>
            <p:txBody>
              <a:bodyPr wrap="none" anchor="ctr"/>
              <a:lstStyle/>
              <a:p>
                <a:endParaRPr lang="en-IN"/>
              </a:p>
            </p:txBody>
          </p:sp>
          <p:sp>
            <p:nvSpPr>
              <p:cNvPr id="25630" name="Oval 20"/>
              <p:cNvSpPr>
                <a:spLocks noChangeAspect="1" noChangeArrowheads="1"/>
              </p:cNvSpPr>
              <p:nvPr/>
            </p:nvSpPr>
            <p:spPr bwMode="auto">
              <a:xfrm>
                <a:off x="4320" y="1404"/>
                <a:ext cx="57" cy="57"/>
              </a:xfrm>
              <a:prstGeom prst="ellipse">
                <a:avLst/>
              </a:prstGeom>
              <a:solidFill>
                <a:srgbClr val="FF0000"/>
              </a:solidFill>
              <a:ln w="9525">
                <a:noFill/>
                <a:round/>
                <a:headEnd/>
                <a:tailEnd/>
              </a:ln>
            </p:spPr>
            <p:txBody>
              <a:bodyPr wrap="none" anchor="ctr"/>
              <a:lstStyle/>
              <a:p>
                <a:endParaRPr lang="en-IN"/>
              </a:p>
            </p:txBody>
          </p:sp>
          <p:sp>
            <p:nvSpPr>
              <p:cNvPr id="25631" name="Oval 21"/>
              <p:cNvSpPr>
                <a:spLocks noChangeAspect="1" noChangeArrowheads="1"/>
              </p:cNvSpPr>
              <p:nvPr/>
            </p:nvSpPr>
            <p:spPr bwMode="auto">
              <a:xfrm>
                <a:off x="4224" y="1452"/>
                <a:ext cx="57" cy="57"/>
              </a:xfrm>
              <a:prstGeom prst="ellipse">
                <a:avLst/>
              </a:prstGeom>
              <a:solidFill>
                <a:srgbClr val="FF0000"/>
              </a:solidFill>
              <a:ln w="9525">
                <a:noFill/>
                <a:round/>
                <a:headEnd/>
                <a:tailEnd/>
              </a:ln>
            </p:spPr>
            <p:txBody>
              <a:bodyPr wrap="none" anchor="ctr"/>
              <a:lstStyle/>
              <a:p>
                <a:endParaRPr lang="en-IN"/>
              </a:p>
            </p:txBody>
          </p:sp>
          <p:sp>
            <p:nvSpPr>
              <p:cNvPr id="25632" name="Oval 22"/>
              <p:cNvSpPr>
                <a:spLocks noChangeAspect="1" noChangeArrowheads="1"/>
              </p:cNvSpPr>
              <p:nvPr/>
            </p:nvSpPr>
            <p:spPr bwMode="auto">
              <a:xfrm>
                <a:off x="4320" y="1212"/>
                <a:ext cx="57" cy="57"/>
              </a:xfrm>
              <a:prstGeom prst="ellipse">
                <a:avLst/>
              </a:prstGeom>
              <a:solidFill>
                <a:srgbClr val="FF0000"/>
              </a:solidFill>
              <a:ln w="9525">
                <a:noFill/>
                <a:round/>
                <a:headEnd/>
                <a:tailEnd/>
              </a:ln>
            </p:spPr>
            <p:txBody>
              <a:bodyPr wrap="none" anchor="ctr"/>
              <a:lstStyle/>
              <a:p>
                <a:endParaRPr lang="en-IN"/>
              </a:p>
            </p:txBody>
          </p:sp>
          <p:sp>
            <p:nvSpPr>
              <p:cNvPr id="25633" name="Oval 23"/>
              <p:cNvSpPr>
                <a:spLocks noChangeAspect="1" noChangeArrowheads="1"/>
              </p:cNvSpPr>
              <p:nvPr/>
            </p:nvSpPr>
            <p:spPr bwMode="auto">
              <a:xfrm>
                <a:off x="4224" y="1164"/>
                <a:ext cx="57" cy="57"/>
              </a:xfrm>
              <a:prstGeom prst="ellipse">
                <a:avLst/>
              </a:prstGeom>
              <a:solidFill>
                <a:srgbClr val="FF0000"/>
              </a:solidFill>
              <a:ln w="9525">
                <a:noFill/>
                <a:round/>
                <a:headEnd/>
                <a:tailEnd/>
              </a:ln>
            </p:spPr>
            <p:txBody>
              <a:bodyPr wrap="none" anchor="ctr"/>
              <a:lstStyle/>
              <a:p>
                <a:endParaRPr lang="en-IN"/>
              </a:p>
            </p:txBody>
          </p:sp>
        </p:grpSp>
        <p:sp>
          <p:nvSpPr>
            <p:cNvPr id="25623" name="Oval 17"/>
            <p:cNvSpPr>
              <a:spLocks noChangeAspect="1" noChangeArrowheads="1"/>
            </p:cNvSpPr>
            <p:nvPr/>
          </p:nvSpPr>
          <p:spPr bwMode="auto">
            <a:xfrm>
              <a:off x="4176" y="1248"/>
              <a:ext cx="57" cy="57"/>
            </a:xfrm>
            <a:prstGeom prst="ellipse">
              <a:avLst/>
            </a:prstGeom>
            <a:solidFill>
              <a:srgbClr val="FF0000"/>
            </a:solidFill>
            <a:ln w="9525">
              <a:noFill/>
              <a:round/>
              <a:headEnd/>
              <a:tailEnd/>
            </a:ln>
          </p:spPr>
          <p:txBody>
            <a:bodyPr wrap="none" anchor="ctr"/>
            <a:lstStyle/>
            <a:p>
              <a:endParaRPr lang="en-IN"/>
            </a:p>
          </p:txBody>
        </p:sp>
        <p:sp>
          <p:nvSpPr>
            <p:cNvPr id="25624" name="Oval 17"/>
            <p:cNvSpPr>
              <a:spLocks noChangeAspect="1" noChangeArrowheads="1"/>
            </p:cNvSpPr>
            <p:nvPr/>
          </p:nvSpPr>
          <p:spPr bwMode="auto">
            <a:xfrm>
              <a:off x="4407" y="1239"/>
              <a:ext cx="57" cy="57"/>
            </a:xfrm>
            <a:prstGeom prst="ellipse">
              <a:avLst/>
            </a:prstGeom>
            <a:solidFill>
              <a:srgbClr val="FF0000"/>
            </a:solidFill>
            <a:ln w="9525">
              <a:noFill/>
              <a:round/>
              <a:headEnd/>
              <a:tailEnd/>
            </a:ln>
          </p:spPr>
          <p:txBody>
            <a:bodyPr wrap="none" anchor="ctr"/>
            <a:lstStyle/>
            <a:p>
              <a:endParaRPr lang="en-IN"/>
            </a:p>
          </p:txBody>
        </p:sp>
      </p:grpSp>
      <p:grpSp>
        <p:nvGrpSpPr>
          <p:cNvPr id="25605" name="Group 38"/>
          <p:cNvGrpSpPr>
            <a:grpSpLocks/>
          </p:cNvGrpSpPr>
          <p:nvPr/>
        </p:nvGrpSpPr>
        <p:grpSpPr bwMode="auto">
          <a:xfrm>
            <a:off x="3429000" y="895350"/>
            <a:ext cx="2381250" cy="2381250"/>
            <a:chOff x="2208" y="576"/>
            <a:chExt cx="1500" cy="1500"/>
          </a:xfrm>
        </p:grpSpPr>
        <p:grpSp>
          <p:nvGrpSpPr>
            <p:cNvPr id="25610" name="Group 39"/>
            <p:cNvGrpSpPr>
              <a:grpSpLocks/>
            </p:cNvGrpSpPr>
            <p:nvPr/>
          </p:nvGrpSpPr>
          <p:grpSpPr bwMode="auto">
            <a:xfrm>
              <a:off x="2208" y="576"/>
              <a:ext cx="1500" cy="1500"/>
              <a:chOff x="2208" y="576"/>
              <a:chExt cx="1500" cy="1500"/>
            </a:xfrm>
          </p:grpSpPr>
          <p:pic>
            <p:nvPicPr>
              <p:cNvPr id="25613" name="Picture 15" descr="target"/>
              <p:cNvPicPr>
                <a:picLocks noChangeAspect="1" noChangeArrowheads="1"/>
              </p:cNvPicPr>
              <p:nvPr/>
            </p:nvPicPr>
            <p:blipFill>
              <a:blip r:embed="rId2"/>
              <a:srcRect/>
              <a:stretch>
                <a:fillRect/>
              </a:stretch>
            </p:blipFill>
            <p:spPr bwMode="auto">
              <a:xfrm>
                <a:off x="2208" y="576"/>
                <a:ext cx="1500" cy="1500"/>
              </a:xfrm>
              <a:prstGeom prst="rect">
                <a:avLst/>
              </a:prstGeom>
              <a:noFill/>
              <a:ln w="9525">
                <a:noFill/>
                <a:miter lim="800000"/>
                <a:headEnd/>
                <a:tailEnd/>
              </a:ln>
            </p:spPr>
          </p:pic>
          <p:sp>
            <p:nvSpPr>
              <p:cNvPr id="25614" name="Oval 16"/>
              <p:cNvSpPr>
                <a:spLocks noChangeAspect="1" noChangeArrowheads="1"/>
              </p:cNvSpPr>
              <p:nvPr/>
            </p:nvSpPr>
            <p:spPr bwMode="auto">
              <a:xfrm>
                <a:off x="2544" y="912"/>
                <a:ext cx="57" cy="57"/>
              </a:xfrm>
              <a:prstGeom prst="ellipse">
                <a:avLst/>
              </a:prstGeom>
              <a:solidFill>
                <a:srgbClr val="FF0000"/>
              </a:solidFill>
              <a:ln w="9525">
                <a:noFill/>
                <a:round/>
                <a:headEnd/>
                <a:tailEnd/>
              </a:ln>
            </p:spPr>
            <p:txBody>
              <a:bodyPr wrap="none" anchor="ctr"/>
              <a:lstStyle/>
              <a:p>
                <a:endParaRPr lang="en-IN"/>
              </a:p>
            </p:txBody>
          </p:sp>
          <p:sp>
            <p:nvSpPr>
              <p:cNvPr id="25615" name="Oval 17"/>
              <p:cNvSpPr>
                <a:spLocks noChangeAspect="1" noChangeArrowheads="1"/>
              </p:cNvSpPr>
              <p:nvPr/>
            </p:nvSpPr>
            <p:spPr bwMode="auto">
              <a:xfrm>
                <a:off x="3120" y="768"/>
                <a:ext cx="57" cy="57"/>
              </a:xfrm>
              <a:prstGeom prst="ellipse">
                <a:avLst/>
              </a:prstGeom>
              <a:solidFill>
                <a:srgbClr val="FF0000"/>
              </a:solidFill>
              <a:ln w="9525">
                <a:noFill/>
                <a:round/>
                <a:headEnd/>
                <a:tailEnd/>
              </a:ln>
            </p:spPr>
            <p:txBody>
              <a:bodyPr wrap="none" anchor="ctr"/>
              <a:lstStyle/>
              <a:p>
                <a:endParaRPr lang="en-IN"/>
              </a:p>
            </p:txBody>
          </p:sp>
          <p:sp>
            <p:nvSpPr>
              <p:cNvPr id="25616" name="Oval 18"/>
              <p:cNvSpPr>
                <a:spLocks noChangeAspect="1" noChangeArrowheads="1"/>
              </p:cNvSpPr>
              <p:nvPr/>
            </p:nvSpPr>
            <p:spPr bwMode="auto">
              <a:xfrm>
                <a:off x="2256" y="768"/>
                <a:ext cx="57" cy="57"/>
              </a:xfrm>
              <a:prstGeom prst="ellipse">
                <a:avLst/>
              </a:prstGeom>
              <a:solidFill>
                <a:srgbClr val="FF0000"/>
              </a:solidFill>
              <a:ln w="9525">
                <a:noFill/>
                <a:round/>
                <a:headEnd/>
                <a:tailEnd/>
              </a:ln>
            </p:spPr>
            <p:txBody>
              <a:bodyPr wrap="none" anchor="ctr"/>
              <a:lstStyle/>
              <a:p>
                <a:endParaRPr lang="en-IN"/>
              </a:p>
            </p:txBody>
          </p:sp>
          <p:sp>
            <p:nvSpPr>
              <p:cNvPr id="25617" name="Oval 19"/>
              <p:cNvSpPr>
                <a:spLocks noChangeAspect="1" noChangeArrowheads="1"/>
              </p:cNvSpPr>
              <p:nvPr/>
            </p:nvSpPr>
            <p:spPr bwMode="auto">
              <a:xfrm>
                <a:off x="2448" y="1104"/>
                <a:ext cx="57" cy="57"/>
              </a:xfrm>
              <a:prstGeom prst="ellipse">
                <a:avLst/>
              </a:prstGeom>
              <a:solidFill>
                <a:srgbClr val="FF0000"/>
              </a:solidFill>
              <a:ln w="9525">
                <a:noFill/>
                <a:round/>
                <a:headEnd/>
                <a:tailEnd/>
              </a:ln>
            </p:spPr>
            <p:txBody>
              <a:bodyPr wrap="none" anchor="ctr"/>
              <a:lstStyle/>
              <a:p>
                <a:endParaRPr lang="en-IN"/>
              </a:p>
            </p:txBody>
          </p:sp>
          <p:sp>
            <p:nvSpPr>
              <p:cNvPr id="25618" name="Oval 20"/>
              <p:cNvSpPr>
                <a:spLocks noChangeAspect="1" noChangeArrowheads="1"/>
              </p:cNvSpPr>
              <p:nvPr/>
            </p:nvSpPr>
            <p:spPr bwMode="auto">
              <a:xfrm>
                <a:off x="2796" y="828"/>
                <a:ext cx="57" cy="57"/>
              </a:xfrm>
              <a:prstGeom prst="ellipse">
                <a:avLst/>
              </a:prstGeom>
              <a:solidFill>
                <a:srgbClr val="FF0000"/>
              </a:solidFill>
              <a:ln w="9525">
                <a:noFill/>
                <a:round/>
                <a:headEnd/>
                <a:tailEnd/>
              </a:ln>
            </p:spPr>
            <p:txBody>
              <a:bodyPr wrap="none" anchor="ctr"/>
              <a:lstStyle/>
              <a:p>
                <a:endParaRPr lang="en-IN"/>
              </a:p>
            </p:txBody>
          </p:sp>
          <p:sp>
            <p:nvSpPr>
              <p:cNvPr id="25619" name="Oval 21"/>
              <p:cNvSpPr>
                <a:spLocks noChangeAspect="1" noChangeArrowheads="1"/>
              </p:cNvSpPr>
              <p:nvPr/>
            </p:nvSpPr>
            <p:spPr bwMode="auto">
              <a:xfrm>
                <a:off x="2688" y="1008"/>
                <a:ext cx="57" cy="57"/>
              </a:xfrm>
              <a:prstGeom prst="ellipse">
                <a:avLst/>
              </a:prstGeom>
              <a:solidFill>
                <a:srgbClr val="FF0000"/>
              </a:solidFill>
              <a:ln w="9525">
                <a:noFill/>
                <a:round/>
                <a:headEnd/>
                <a:tailEnd/>
              </a:ln>
            </p:spPr>
            <p:txBody>
              <a:bodyPr wrap="none" anchor="ctr"/>
              <a:lstStyle/>
              <a:p>
                <a:endParaRPr lang="en-IN"/>
              </a:p>
            </p:txBody>
          </p:sp>
          <p:sp>
            <p:nvSpPr>
              <p:cNvPr id="25620" name="Oval 22"/>
              <p:cNvSpPr>
                <a:spLocks noChangeAspect="1" noChangeArrowheads="1"/>
              </p:cNvSpPr>
              <p:nvPr/>
            </p:nvSpPr>
            <p:spPr bwMode="auto">
              <a:xfrm>
                <a:off x="2976" y="1008"/>
                <a:ext cx="57" cy="57"/>
              </a:xfrm>
              <a:prstGeom prst="ellipse">
                <a:avLst/>
              </a:prstGeom>
              <a:solidFill>
                <a:srgbClr val="FF0000"/>
              </a:solidFill>
              <a:ln w="9525">
                <a:noFill/>
                <a:round/>
                <a:headEnd/>
                <a:tailEnd/>
              </a:ln>
            </p:spPr>
            <p:txBody>
              <a:bodyPr wrap="none" anchor="ctr"/>
              <a:lstStyle/>
              <a:p>
                <a:endParaRPr lang="en-IN"/>
              </a:p>
            </p:txBody>
          </p:sp>
          <p:sp>
            <p:nvSpPr>
              <p:cNvPr id="25621" name="Oval 23"/>
              <p:cNvSpPr>
                <a:spLocks noChangeAspect="1" noChangeArrowheads="1"/>
              </p:cNvSpPr>
              <p:nvPr/>
            </p:nvSpPr>
            <p:spPr bwMode="auto">
              <a:xfrm>
                <a:off x="2700" y="588"/>
                <a:ext cx="57" cy="57"/>
              </a:xfrm>
              <a:prstGeom prst="ellipse">
                <a:avLst/>
              </a:prstGeom>
              <a:solidFill>
                <a:srgbClr val="FF0000"/>
              </a:solidFill>
              <a:ln w="9525">
                <a:noFill/>
                <a:round/>
                <a:headEnd/>
                <a:tailEnd/>
              </a:ln>
            </p:spPr>
            <p:txBody>
              <a:bodyPr wrap="none" anchor="ctr"/>
              <a:lstStyle/>
              <a:p>
                <a:endParaRPr lang="en-IN"/>
              </a:p>
            </p:txBody>
          </p:sp>
        </p:grpSp>
        <p:sp>
          <p:nvSpPr>
            <p:cNvPr id="25611" name="Oval 17"/>
            <p:cNvSpPr>
              <a:spLocks noChangeAspect="1" noChangeArrowheads="1"/>
            </p:cNvSpPr>
            <p:nvPr/>
          </p:nvSpPr>
          <p:spPr bwMode="auto">
            <a:xfrm>
              <a:off x="2448" y="672"/>
              <a:ext cx="57" cy="57"/>
            </a:xfrm>
            <a:prstGeom prst="ellipse">
              <a:avLst/>
            </a:prstGeom>
            <a:solidFill>
              <a:srgbClr val="FF0000"/>
            </a:solidFill>
            <a:ln w="9525">
              <a:noFill/>
              <a:round/>
              <a:headEnd/>
              <a:tailEnd/>
            </a:ln>
          </p:spPr>
          <p:txBody>
            <a:bodyPr wrap="none" anchor="ctr"/>
            <a:lstStyle/>
            <a:p>
              <a:endParaRPr lang="en-IN"/>
            </a:p>
          </p:txBody>
        </p:sp>
        <p:sp>
          <p:nvSpPr>
            <p:cNvPr id="25612" name="Oval 17"/>
            <p:cNvSpPr>
              <a:spLocks noChangeAspect="1" noChangeArrowheads="1"/>
            </p:cNvSpPr>
            <p:nvPr/>
          </p:nvSpPr>
          <p:spPr bwMode="auto">
            <a:xfrm>
              <a:off x="2448" y="576"/>
              <a:ext cx="57" cy="57"/>
            </a:xfrm>
            <a:prstGeom prst="ellipse">
              <a:avLst/>
            </a:prstGeom>
            <a:solidFill>
              <a:srgbClr val="FF0000"/>
            </a:solidFill>
            <a:ln w="9525">
              <a:noFill/>
              <a:round/>
              <a:headEnd/>
              <a:tailEnd/>
            </a:ln>
          </p:spPr>
          <p:txBody>
            <a:bodyPr wrap="none" anchor="ctr"/>
            <a:lstStyle/>
            <a:p>
              <a:endParaRPr lang="en-IN"/>
            </a:p>
          </p:txBody>
        </p:sp>
      </p:grpSp>
      <p:sp>
        <p:nvSpPr>
          <p:cNvPr id="25606" name="Text Box 51"/>
          <p:cNvSpPr txBox="1">
            <a:spLocks noChangeArrowheads="1"/>
          </p:cNvSpPr>
          <p:nvPr/>
        </p:nvSpPr>
        <p:spPr bwMode="auto">
          <a:xfrm>
            <a:off x="152400" y="4800600"/>
            <a:ext cx="31242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rPr>
              <a:t>Valid but not reliable</a:t>
            </a:r>
            <a:endParaRPr lang="en-IN" sz="2400">
              <a:solidFill>
                <a:srgbClr val="0000FF"/>
              </a:solidFill>
            </a:endParaRPr>
          </a:p>
        </p:txBody>
      </p:sp>
      <p:sp>
        <p:nvSpPr>
          <p:cNvPr id="25607" name="Text Box 52"/>
          <p:cNvSpPr txBox="1">
            <a:spLocks noChangeArrowheads="1"/>
          </p:cNvSpPr>
          <p:nvPr/>
        </p:nvSpPr>
        <p:spPr bwMode="auto">
          <a:xfrm>
            <a:off x="6172200" y="4648200"/>
            <a:ext cx="31242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rPr>
              <a:t>Reliable but not valid</a:t>
            </a:r>
            <a:endParaRPr lang="en-IN" sz="2400">
              <a:solidFill>
                <a:srgbClr val="0000FF"/>
              </a:solidFill>
            </a:endParaRPr>
          </a:p>
        </p:txBody>
      </p:sp>
      <p:sp>
        <p:nvSpPr>
          <p:cNvPr id="25608" name="Text Box 53"/>
          <p:cNvSpPr txBox="1">
            <a:spLocks noChangeArrowheads="1"/>
          </p:cNvSpPr>
          <p:nvPr/>
        </p:nvSpPr>
        <p:spPr bwMode="auto">
          <a:xfrm>
            <a:off x="5638800" y="6400800"/>
            <a:ext cx="33528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rPr>
              <a:t>Both valid and reliable</a:t>
            </a:r>
            <a:endParaRPr lang="en-IN" sz="2400">
              <a:solidFill>
                <a:srgbClr val="0000FF"/>
              </a:solidFill>
            </a:endParaRPr>
          </a:p>
        </p:txBody>
      </p:sp>
      <p:sp>
        <p:nvSpPr>
          <p:cNvPr id="25609" name="Text Box 54"/>
          <p:cNvSpPr txBox="1">
            <a:spLocks noChangeArrowheads="1"/>
          </p:cNvSpPr>
          <p:nvPr/>
        </p:nvSpPr>
        <p:spPr bwMode="auto">
          <a:xfrm>
            <a:off x="5410200" y="914400"/>
            <a:ext cx="37338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rPr>
              <a:t>Neither valid nor reliable</a:t>
            </a:r>
            <a:endParaRPr lang="en-IN" sz="2400">
              <a:solidFill>
                <a:srgbClr val="0000FF"/>
              </a:solidFill>
            </a:endParaRPr>
          </a:p>
        </p:txBody>
      </p:sp>
    </p:spTree>
    <p:extLst>
      <p:ext uri="{BB962C8B-B14F-4D97-AF65-F5344CB8AC3E}">
        <p14:creationId xmlns:p14="http://schemas.microsoft.com/office/powerpoint/2010/main" val="383635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179386" y="1916111"/>
            <a:ext cx="8856662" cy="1728787"/>
          </a:xfrm>
          <a:prstGeom prst="rect">
            <a:avLst/>
          </a:prstGeom>
          <a:noFill/>
          <a:ln>
            <a:noFill/>
          </a:ln>
        </p:spPr>
        <p:txBody>
          <a:bodyPr lIns="91425" tIns="137150" rIns="91425" bIns="45700" anchor="t" anchorCtr="0">
            <a:noAutofit/>
          </a:bodyPr>
          <a:lstStyle/>
          <a:p>
            <a:pPr marL="0" marR="0" lvl="0" indent="0" algn="ctr" rtl="0">
              <a:lnSpc>
                <a:spcPct val="120000"/>
              </a:lnSpc>
              <a:spcBef>
                <a:spcPts val="800"/>
              </a:spcBef>
              <a:spcAft>
                <a:spcPts val="0"/>
              </a:spcAft>
              <a:buClr>
                <a:schemeClr val="dk1"/>
              </a:buClr>
              <a:buSzPct val="25000"/>
              <a:buFont typeface="Arial"/>
              <a:buNone/>
            </a:pPr>
            <a:r>
              <a:rPr lang="en-US" sz="4000" b="1" i="0" u="none" strike="noStrike" cap="none" baseline="0" dirty="0" smtClean="0">
                <a:solidFill>
                  <a:schemeClr val="dk1"/>
                </a:solidFill>
                <a:latin typeface="Arial"/>
                <a:ea typeface="Arial"/>
                <a:cs typeface="Arial"/>
                <a:sym typeface="Arial"/>
              </a:rPr>
              <a:t>Examples </a:t>
            </a:r>
            <a:r>
              <a:rPr lang="en-US" sz="4000" b="1" i="0" u="none" strike="noStrike" cap="none" baseline="0" dirty="0">
                <a:solidFill>
                  <a:schemeClr val="dk1"/>
                </a:solidFill>
                <a:latin typeface="Arial"/>
                <a:ea typeface="Arial"/>
                <a:cs typeface="Arial"/>
                <a:sym typeface="Arial"/>
              </a:rPr>
              <a:t>of Educational Technology  research papers</a:t>
            </a:r>
          </a:p>
        </p:txBody>
      </p:sp>
      <p:sp>
        <p:nvSpPr>
          <p:cNvPr id="172" name="Shape 17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179386" y="1916111"/>
            <a:ext cx="8856662" cy="1728787"/>
          </a:xfrm>
          <a:prstGeom prst="rect">
            <a:avLst/>
          </a:prstGeom>
          <a:noFill/>
          <a:ln>
            <a:noFill/>
          </a:ln>
        </p:spPr>
        <p:txBody>
          <a:bodyPr lIns="91425" tIns="137150" rIns="91425" bIns="45700" anchor="t" anchorCtr="0">
            <a:noAutofit/>
          </a:bodyPr>
          <a:lstStyle/>
          <a:p>
            <a:pPr marL="0" marR="0" lvl="0" indent="0" algn="ctr" rtl="0">
              <a:lnSpc>
                <a:spcPct val="120000"/>
              </a:lnSpc>
              <a:spcBef>
                <a:spcPts val="640"/>
              </a:spcBef>
              <a:spcAft>
                <a:spcPts val="0"/>
              </a:spcAft>
              <a:buClr>
                <a:schemeClr val="dk1"/>
              </a:buClr>
              <a:buSzPct val="25000"/>
              <a:buFont typeface="Arial"/>
              <a:buNone/>
            </a:pPr>
            <a:r>
              <a:rPr lang="en-US" sz="3200" b="1" i="0" u="none" strike="noStrike" cap="none" baseline="0">
                <a:solidFill>
                  <a:schemeClr val="dk1"/>
                </a:solidFill>
                <a:latin typeface="Arial"/>
                <a:ea typeface="Arial"/>
                <a:cs typeface="Arial"/>
                <a:sym typeface="Arial"/>
              </a:rPr>
              <a:t>Research studies on innovative classroom / lab strategies to improve student learning</a:t>
            </a:r>
          </a:p>
        </p:txBody>
      </p:sp>
      <p:sp>
        <p:nvSpPr>
          <p:cNvPr id="178" name="Shape 1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dirty="0">
                <a:solidFill>
                  <a:schemeClr val="dk2"/>
                </a:solidFill>
                <a:latin typeface="Arial"/>
                <a:ea typeface="Arial"/>
                <a:cs typeface="Arial"/>
                <a:sym typeface="Arial"/>
              </a:rPr>
              <a:t>Example. Improvement of Mental Rotation Ability using Blender 3-D, </a:t>
            </a:r>
            <a:r>
              <a:rPr lang="en-US" sz="3200" b="1" i="1" u="none" strike="noStrike" cap="none" baseline="0" dirty="0">
                <a:solidFill>
                  <a:schemeClr val="dk2"/>
                </a:solidFill>
                <a:latin typeface="Arial"/>
                <a:ea typeface="Arial"/>
                <a:cs typeface="Arial"/>
                <a:sym typeface="Arial"/>
              </a:rPr>
              <a:t>T4E 2012</a:t>
            </a:r>
          </a:p>
        </p:txBody>
      </p:sp>
      <p:sp>
        <p:nvSpPr>
          <p:cNvPr id="293" name="Shape 293"/>
          <p:cNvSpPr txBox="1">
            <a:spLocks noGrp="1"/>
          </p:cNvSpPr>
          <p:nvPr>
            <p:ph type="body" idx="1"/>
          </p:nvPr>
        </p:nvSpPr>
        <p:spPr>
          <a:xfrm>
            <a:off x="179386" y="1989136"/>
            <a:ext cx="8858249" cy="4535487"/>
          </a:xfrm>
          <a:prstGeom prst="rect">
            <a:avLst/>
          </a:prstGeom>
          <a:noFill/>
          <a:ln>
            <a:noFill/>
          </a:ln>
        </p:spPr>
        <p:txBody>
          <a:bodyPr lIns="91425" tIns="137150" rIns="18000" bIns="45700" anchor="t" anchorCtr="0">
            <a:noAutofit/>
          </a:bodyPr>
          <a:lstStyle/>
          <a:p>
            <a:pPr marL="0" marR="0" lvl="0" indent="0" algn="l" rtl="0">
              <a:lnSpc>
                <a:spcPct val="110000"/>
              </a:lnSpc>
              <a:spcBef>
                <a:spcPts val="480"/>
              </a:spcBef>
              <a:spcAft>
                <a:spcPts val="0"/>
              </a:spcAft>
              <a:buClr>
                <a:schemeClr val="dk1"/>
              </a:buClr>
              <a:buSzPct val="25000"/>
              <a:buFont typeface="Arial"/>
              <a:buNone/>
            </a:pPr>
            <a:r>
              <a:rPr lang="en-US" sz="2400" b="0" i="0" u="none" strike="noStrike" cap="none" baseline="0" dirty="0">
                <a:solidFill>
                  <a:schemeClr val="dk1"/>
                </a:solidFill>
                <a:latin typeface="Arial"/>
                <a:ea typeface="Arial"/>
                <a:cs typeface="Arial"/>
                <a:sym typeface="Arial"/>
              </a:rPr>
              <a:t>Read the following abstract of the paper:</a:t>
            </a:r>
            <a:r>
              <a:rPr lang="en-US" sz="2000" b="0" i="0" u="none" strike="noStrike" cap="none" baseline="0" dirty="0">
                <a:solidFill>
                  <a:schemeClr val="dk1"/>
                </a:solidFill>
                <a:latin typeface="Arial"/>
                <a:ea typeface="Arial"/>
                <a:cs typeface="Arial"/>
                <a:sym typeface="Arial"/>
              </a:rPr>
              <a:t>  </a:t>
            </a:r>
          </a:p>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dirty="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Most existing techniques require weeks of training and are based on proprietary software. We developed a three-hour training module using Blender, a 3D open source software.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294" name="Shape 29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107950" y="2276475"/>
            <a:ext cx="8928100" cy="1154111"/>
          </a:xfrm>
          <a:prstGeom prst="rect">
            <a:avLst/>
          </a:prstGeom>
          <a:noFill/>
          <a:ln>
            <a:noFill/>
          </a:ln>
        </p:spPr>
        <p:txBody>
          <a:bodyPr lIns="91425" tIns="137150" rIns="91425" bIns="45700" anchor="t" anchorCtr="0">
            <a:noAutofit/>
          </a:bodyPr>
          <a:lstStyle/>
          <a:p>
            <a:pPr marL="0" marR="0" lvl="0" indent="0" algn="ctr" rtl="0">
              <a:lnSpc>
                <a:spcPct val="120000"/>
              </a:lnSpc>
              <a:spcBef>
                <a:spcPts val="800"/>
              </a:spcBef>
              <a:spcAft>
                <a:spcPts val="0"/>
              </a:spcAft>
              <a:buClr>
                <a:schemeClr val="dk1"/>
              </a:buClr>
              <a:buSzPct val="25000"/>
              <a:buFont typeface="Arial"/>
              <a:buNone/>
            </a:pPr>
            <a:r>
              <a:rPr lang="en-US" sz="4000" b="1" i="0" u="none" strike="noStrike" cap="none" baseline="0">
                <a:solidFill>
                  <a:schemeClr val="dk1"/>
                </a:solidFill>
                <a:latin typeface="Arial"/>
                <a:ea typeface="Arial"/>
                <a:cs typeface="Arial"/>
                <a:sym typeface="Arial"/>
              </a:rPr>
              <a:t>What is an ET research paper? </a:t>
            </a:r>
          </a:p>
        </p:txBody>
      </p:sp>
      <p:sp>
        <p:nvSpPr>
          <p:cNvPr id="61" name="Shape 6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01" name="Shape 301"/>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sng" strike="noStrike" cap="none" baseline="0">
                <a:solidFill>
                  <a:schemeClr val="accent2"/>
                </a:solidFill>
                <a:latin typeface="Arial"/>
                <a:ea typeface="Arial"/>
                <a:cs typeface="Arial"/>
                <a:sym typeface="Arial"/>
              </a:rPr>
              <a:t>Mental Rotation (MR) ability is important in various fields</a:t>
            </a:r>
            <a:r>
              <a:rPr lang="en-US" sz="2000" b="0" i="0" u="none" strike="noStrike" cap="none" baseline="0">
                <a:solidFill>
                  <a:schemeClr val="dk1"/>
                </a:solidFill>
                <a:latin typeface="Arial"/>
                <a:ea typeface="Arial"/>
                <a:cs typeface="Arial"/>
                <a:sym typeface="Arial"/>
              </a:rPr>
              <a:t> ranging from art and education to engineering and technology. MR ability can be improved by computer based training. Most existing techniques require weeks of training and are based on proprietary software. We developed a three-hour training module using Blender, a 3D open source software.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302" name="Shape 302"/>
          <p:cNvSpPr/>
          <p:nvPr/>
        </p:nvSpPr>
        <p:spPr>
          <a:xfrm>
            <a:off x="4643437" y="1628775"/>
            <a:ext cx="1800225" cy="576262"/>
          </a:xfrm>
          <a:prstGeom prst="wedgeRoundRectCallout">
            <a:avLst>
              <a:gd name="adj1" fmla="val -51963"/>
              <a:gd name="adj2" fmla="val 125202"/>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Importance of problem</a:t>
            </a:r>
          </a:p>
        </p:txBody>
      </p:sp>
      <p:sp>
        <p:nvSpPr>
          <p:cNvPr id="303" name="Shape 30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10" name="Shape 310"/>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a:t>
            </a:r>
            <a:r>
              <a:rPr lang="en-US" sz="2000" b="0" i="0" u="sng" strike="noStrike" cap="none" baseline="0">
                <a:solidFill>
                  <a:schemeClr val="accent2"/>
                </a:solidFill>
                <a:latin typeface="Arial"/>
                <a:ea typeface="Arial"/>
                <a:cs typeface="Arial"/>
                <a:sym typeface="Arial"/>
              </a:rPr>
              <a:t>Most existing techniques require weeks of training and are based on proprietary software</a:t>
            </a:r>
            <a:r>
              <a:rPr lang="en-US" sz="2000" b="0" i="0" u="none" strike="noStrike" cap="none" baseline="0">
                <a:solidFill>
                  <a:schemeClr val="dk1"/>
                </a:solidFill>
                <a:latin typeface="Arial"/>
                <a:ea typeface="Arial"/>
                <a:cs typeface="Arial"/>
                <a:sym typeface="Arial"/>
              </a:rPr>
              <a:t>. We developed a three-hour training module using Blender, a 3D open source software.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311" name="Shape 311"/>
          <p:cNvSpPr/>
          <p:nvPr/>
        </p:nvSpPr>
        <p:spPr>
          <a:xfrm>
            <a:off x="971550" y="1773236"/>
            <a:ext cx="2089150" cy="576262"/>
          </a:xfrm>
          <a:prstGeom prst="wedgeRoundRectCallout">
            <a:avLst>
              <a:gd name="adj1" fmla="val 61408"/>
              <a:gd name="adj2" fmla="val 234267"/>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Analyzing gaps in related work</a:t>
            </a:r>
          </a:p>
          <a:p>
            <a:endParaRPr dirty="0"/>
          </a:p>
        </p:txBody>
      </p:sp>
      <p:sp>
        <p:nvSpPr>
          <p:cNvPr id="312" name="Shape 31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19" name="Shape 319"/>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Most existing techniques require weeks of training and are based on proprietary software. </a:t>
            </a:r>
            <a:r>
              <a:rPr lang="en-US" sz="2000" b="0" i="0" u="sng" strike="noStrike" cap="none" baseline="0">
                <a:solidFill>
                  <a:schemeClr val="accent2"/>
                </a:solidFill>
                <a:latin typeface="Arial"/>
                <a:ea typeface="Arial"/>
                <a:cs typeface="Arial"/>
                <a:sym typeface="Arial"/>
              </a:rPr>
              <a:t>We developed a three-hour training module using Blender, a 3D open source software</a:t>
            </a:r>
            <a:r>
              <a:rPr lang="en-US" sz="2000" b="0" i="0" u="none" strike="noStrike" cap="none" baseline="0">
                <a:solidFill>
                  <a:schemeClr val="dk1"/>
                </a:solidFill>
                <a:latin typeface="Arial"/>
                <a:ea typeface="Arial"/>
                <a:cs typeface="Arial"/>
                <a:sym typeface="Arial"/>
              </a:rPr>
              <a:t>.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320" name="Shape 320"/>
          <p:cNvSpPr/>
          <p:nvPr/>
        </p:nvSpPr>
        <p:spPr>
          <a:xfrm>
            <a:off x="7054850" y="1773236"/>
            <a:ext cx="2089150" cy="576262"/>
          </a:xfrm>
          <a:prstGeom prst="wedgeRoundRectCallout">
            <a:avLst>
              <a:gd name="adj1" fmla="val -85320"/>
              <a:gd name="adj2" fmla="val 277935"/>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Novel solution approach</a:t>
            </a:r>
          </a:p>
          <a:p>
            <a:endParaRPr dirty="0"/>
          </a:p>
        </p:txBody>
      </p:sp>
      <p:sp>
        <p:nvSpPr>
          <p:cNvPr id="321" name="Shape 32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28" name="Shape 328"/>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Most existing techniques require weeks of training and are based on proprietary software. We developed a three-hour training module using Blender, an open source software. In this paper, we present experimental details of the effect of our training on the improvement of MR ability. Our sample was 42 first year engineering undergraduate students and </a:t>
            </a:r>
            <a:r>
              <a:rPr lang="en-US" sz="2000" b="0" i="0" u="sng" strike="noStrike" cap="none" baseline="0">
                <a:solidFill>
                  <a:schemeClr val="accent2"/>
                </a:solidFill>
                <a:latin typeface="Arial"/>
                <a:ea typeface="Arial"/>
                <a:cs typeface="Arial"/>
                <a:sym typeface="Arial"/>
              </a:rPr>
              <a:t>we used Vandenberg's Mental Rotation Test for pretest and post-test</a:t>
            </a:r>
            <a:r>
              <a:rPr lang="en-US" sz="2000" b="0" i="0" u="none" strike="noStrike" cap="none" baseline="0">
                <a:solidFill>
                  <a:schemeClr val="dk1"/>
                </a:solidFill>
                <a:latin typeface="Arial"/>
                <a:ea typeface="Arial"/>
                <a:cs typeface="Arial"/>
                <a:sym typeface="Arial"/>
              </a:rPr>
              <a:t>. We found the results to be significant, leading to a </a:t>
            </a:r>
            <a:r>
              <a:rPr lang="en-US" sz="2000" b="0" i="0" u="sng" strike="noStrike" cap="none" baseline="0">
                <a:solidFill>
                  <a:schemeClr val="accent2"/>
                </a:solidFill>
                <a:latin typeface="Arial"/>
                <a:ea typeface="Arial"/>
                <a:cs typeface="Arial"/>
                <a:sym typeface="Arial"/>
              </a:rPr>
              <a:t>large effect size</a:t>
            </a:r>
            <a:r>
              <a:rPr lang="en-US" sz="2000" b="0" i="0" u="none" strike="noStrike" cap="none" baseline="0">
                <a:solidFill>
                  <a:schemeClr val="dk1"/>
                </a:solidFill>
                <a:latin typeface="Arial"/>
                <a:ea typeface="Arial"/>
                <a:cs typeface="Arial"/>
                <a:sym typeface="Arial"/>
              </a:rPr>
              <a:t> for the entire sample. We also found that females and low achievers are more likely to benefit by such training. </a:t>
            </a:r>
          </a:p>
        </p:txBody>
      </p:sp>
      <p:sp>
        <p:nvSpPr>
          <p:cNvPr id="329" name="Shape 329"/>
          <p:cNvSpPr/>
          <p:nvPr/>
        </p:nvSpPr>
        <p:spPr>
          <a:xfrm>
            <a:off x="3851275" y="6165850"/>
            <a:ext cx="2305050" cy="503236"/>
          </a:xfrm>
          <a:prstGeom prst="wedgeRoundRectCallout">
            <a:avLst>
              <a:gd name="adj1" fmla="val -33349"/>
              <a:gd name="adj2" fmla="val -223362"/>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Sound evaluation</a:t>
            </a:r>
          </a:p>
        </p:txBody>
      </p:sp>
      <p:sp>
        <p:nvSpPr>
          <p:cNvPr id="330" name="Shape 330"/>
          <p:cNvSpPr/>
          <p:nvPr/>
        </p:nvSpPr>
        <p:spPr>
          <a:xfrm>
            <a:off x="6659561" y="6165850"/>
            <a:ext cx="2305050" cy="692149"/>
          </a:xfrm>
          <a:prstGeom prst="wedgeRoundRectCallout">
            <a:avLst>
              <a:gd name="adj1" fmla="val -55124"/>
              <a:gd name="adj2" fmla="val -130323"/>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Evidence in support of solution</a:t>
            </a:r>
          </a:p>
        </p:txBody>
      </p:sp>
      <p:sp>
        <p:nvSpPr>
          <p:cNvPr id="331" name="Shape 3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38" name="Shape 338"/>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sng" strike="noStrike" cap="none" baseline="0">
                <a:solidFill>
                  <a:schemeClr val="dk1"/>
                </a:solidFill>
                <a:latin typeface="Arial"/>
                <a:ea typeface="Arial"/>
                <a:cs typeface="Arial"/>
                <a:sym typeface="Arial"/>
              </a:rPr>
              <a:t>Mental Rotation (MR) ability is important in various fields</a:t>
            </a:r>
            <a:r>
              <a:rPr lang="en-US" sz="2000" b="0" i="0" u="none" strike="noStrike" cap="none" baseline="0">
                <a:solidFill>
                  <a:schemeClr val="dk1"/>
                </a:solidFill>
                <a:latin typeface="Arial"/>
                <a:ea typeface="Arial"/>
                <a:cs typeface="Arial"/>
                <a:sym typeface="Arial"/>
              </a:rPr>
              <a:t> ranging from art and education to engineering and technology. MR ability can be improved by computer based training. </a:t>
            </a:r>
            <a:r>
              <a:rPr lang="en-US" sz="2000" b="0" i="0" u="sng" strike="noStrike" cap="none" baseline="0">
                <a:solidFill>
                  <a:schemeClr val="dk1"/>
                </a:solidFill>
                <a:latin typeface="Arial"/>
                <a:ea typeface="Arial"/>
                <a:cs typeface="Arial"/>
                <a:sym typeface="Arial"/>
              </a:rPr>
              <a:t>Most existing techniques require weeks of training</a:t>
            </a:r>
            <a:r>
              <a:rPr lang="en-US" sz="2000" b="0" i="0" u="none" strike="noStrike" cap="none" baseline="0">
                <a:solidFill>
                  <a:schemeClr val="dk1"/>
                </a:solidFill>
                <a:latin typeface="Arial"/>
                <a:ea typeface="Arial"/>
                <a:cs typeface="Arial"/>
                <a:sym typeface="Arial"/>
              </a:rPr>
              <a:t> and are based on proprietary software. We </a:t>
            </a:r>
            <a:r>
              <a:rPr lang="en-US" sz="2000" b="0" i="0" u="sng" strike="noStrike" cap="none" baseline="0">
                <a:solidFill>
                  <a:schemeClr val="dk1"/>
                </a:solidFill>
                <a:latin typeface="Arial"/>
                <a:ea typeface="Arial"/>
                <a:cs typeface="Arial"/>
                <a:sym typeface="Arial"/>
              </a:rPr>
              <a:t>developed a three-hour training module using Blender,</a:t>
            </a:r>
            <a:r>
              <a:rPr lang="en-US" sz="2000" b="0" i="0" u="none" strike="noStrike" cap="none" baseline="0">
                <a:solidFill>
                  <a:schemeClr val="dk1"/>
                </a:solidFill>
                <a:latin typeface="Arial"/>
                <a:ea typeface="Arial"/>
                <a:cs typeface="Arial"/>
                <a:sym typeface="Arial"/>
              </a:rPr>
              <a:t> an open source software. In this paper, we present experimental details of the effect of our training on the improvement of MR ability. Our sample was 42 first year engineering undergraduate students and </a:t>
            </a:r>
            <a:r>
              <a:rPr lang="en-US" sz="2000" b="0" i="0" u="sng" strike="noStrike" cap="none" baseline="0">
                <a:solidFill>
                  <a:schemeClr val="dk1"/>
                </a:solidFill>
                <a:latin typeface="Arial"/>
                <a:ea typeface="Arial"/>
                <a:cs typeface="Arial"/>
                <a:sym typeface="Arial"/>
              </a:rPr>
              <a:t>we used Vandenberg's Mental Rotation Test for pretest and post-test</a:t>
            </a:r>
            <a:r>
              <a:rPr lang="en-US" sz="2000" b="0" i="0" u="none" strike="noStrike" cap="none" baseline="0">
                <a:solidFill>
                  <a:schemeClr val="dk1"/>
                </a:solidFill>
                <a:latin typeface="Arial"/>
                <a:ea typeface="Arial"/>
                <a:cs typeface="Arial"/>
                <a:sym typeface="Arial"/>
              </a:rPr>
              <a:t>. We found the results to be significant, leading to a </a:t>
            </a:r>
            <a:r>
              <a:rPr lang="en-US" sz="2000" b="0" i="0" u="sng" strike="noStrike" cap="none" baseline="0">
                <a:solidFill>
                  <a:schemeClr val="dk1"/>
                </a:solidFill>
                <a:latin typeface="Arial"/>
                <a:ea typeface="Arial"/>
                <a:cs typeface="Arial"/>
                <a:sym typeface="Arial"/>
              </a:rPr>
              <a:t>large effect size</a:t>
            </a:r>
            <a:r>
              <a:rPr lang="en-US" sz="2000" b="0" i="0" u="none" strike="noStrike" cap="none" baseline="0">
                <a:solidFill>
                  <a:schemeClr val="dk1"/>
                </a:solidFill>
                <a:latin typeface="Arial"/>
                <a:ea typeface="Arial"/>
                <a:cs typeface="Arial"/>
                <a:sym typeface="Arial"/>
              </a:rPr>
              <a:t> for the entire sample. We also found that females and low achievers are more likely to benefit by such training. </a:t>
            </a:r>
          </a:p>
        </p:txBody>
      </p:sp>
      <p:sp>
        <p:nvSpPr>
          <p:cNvPr id="339" name="Shape 339"/>
          <p:cNvSpPr/>
          <p:nvPr/>
        </p:nvSpPr>
        <p:spPr>
          <a:xfrm>
            <a:off x="7054850" y="1773236"/>
            <a:ext cx="2089150" cy="576262"/>
          </a:xfrm>
          <a:prstGeom prst="wedgeRoundRectCallout">
            <a:avLst>
              <a:gd name="adj1" fmla="val -6665"/>
              <a:gd name="adj2" fmla="val 304985"/>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Novel solution approach</a:t>
            </a:r>
          </a:p>
          <a:p>
            <a:endParaRPr dirty="0"/>
          </a:p>
        </p:txBody>
      </p:sp>
      <p:sp>
        <p:nvSpPr>
          <p:cNvPr id="340" name="Shape 340"/>
          <p:cNvSpPr/>
          <p:nvPr/>
        </p:nvSpPr>
        <p:spPr>
          <a:xfrm>
            <a:off x="4643437" y="1628775"/>
            <a:ext cx="1800225" cy="576262"/>
          </a:xfrm>
          <a:prstGeom prst="wedgeRoundRectCallout">
            <a:avLst>
              <a:gd name="adj1" fmla="val -41544"/>
              <a:gd name="adj2" fmla="val 131305"/>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Importance of problem</a:t>
            </a:r>
          </a:p>
        </p:txBody>
      </p:sp>
      <p:sp>
        <p:nvSpPr>
          <p:cNvPr id="341" name="Shape 341"/>
          <p:cNvSpPr/>
          <p:nvPr/>
        </p:nvSpPr>
        <p:spPr>
          <a:xfrm>
            <a:off x="3851275" y="6165850"/>
            <a:ext cx="2305050" cy="503236"/>
          </a:xfrm>
          <a:prstGeom prst="wedgeRoundRectCallout">
            <a:avLst>
              <a:gd name="adj1" fmla="val -19617"/>
              <a:gd name="adj2" fmla="val -232680"/>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Sound evaluation</a:t>
            </a:r>
          </a:p>
        </p:txBody>
      </p:sp>
      <p:sp>
        <p:nvSpPr>
          <p:cNvPr id="342" name="Shape 342"/>
          <p:cNvSpPr/>
          <p:nvPr/>
        </p:nvSpPr>
        <p:spPr>
          <a:xfrm>
            <a:off x="6659561" y="6165850"/>
            <a:ext cx="2305050" cy="692149"/>
          </a:xfrm>
          <a:prstGeom prst="wedgeRoundRectCallout">
            <a:avLst>
              <a:gd name="adj1" fmla="val -66821"/>
              <a:gd name="adj2" fmla="val -138792"/>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Evidence in support of solution</a:t>
            </a:r>
          </a:p>
        </p:txBody>
      </p:sp>
      <p:sp>
        <p:nvSpPr>
          <p:cNvPr id="343" name="Shape 343"/>
          <p:cNvSpPr/>
          <p:nvPr/>
        </p:nvSpPr>
        <p:spPr>
          <a:xfrm>
            <a:off x="971550" y="1773236"/>
            <a:ext cx="2089150" cy="576262"/>
          </a:xfrm>
          <a:prstGeom prst="wedgeRoundRectCallout">
            <a:avLst>
              <a:gd name="adj1" fmla="val 143896"/>
              <a:gd name="adj2" fmla="val 248507"/>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dirty="0">
                <a:solidFill>
                  <a:schemeClr val="accent2"/>
                </a:solidFill>
                <a:latin typeface="Arial"/>
                <a:ea typeface="Arial"/>
                <a:cs typeface="Arial"/>
                <a:sym typeface="Arial"/>
              </a:rPr>
              <a:t>Analyzing gaps in related work</a:t>
            </a:r>
          </a:p>
          <a:p>
            <a:endParaRPr dirty="0"/>
          </a:p>
        </p:txBody>
      </p:sp>
      <p:sp>
        <p:nvSpPr>
          <p:cNvPr id="344" name="Shape 34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215900" y="144461"/>
            <a:ext cx="8928100" cy="9810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1" i="0" u="none" strike="noStrike" cap="none" baseline="0" dirty="0">
                <a:solidFill>
                  <a:schemeClr val="dk2"/>
                </a:solidFill>
                <a:latin typeface="Arial"/>
                <a:ea typeface="Arial"/>
                <a:cs typeface="Arial"/>
                <a:sym typeface="Arial"/>
              </a:rPr>
              <a:t>Activity – Move from idea to ET research study</a:t>
            </a:r>
          </a:p>
        </p:txBody>
      </p:sp>
      <p:sp>
        <p:nvSpPr>
          <p:cNvPr id="351" name="Shape 351"/>
          <p:cNvSpPr txBox="1">
            <a:spLocks noGrp="1"/>
          </p:cNvSpPr>
          <p:nvPr>
            <p:ph type="body" idx="1"/>
          </p:nvPr>
        </p:nvSpPr>
        <p:spPr>
          <a:xfrm>
            <a:off x="179386" y="4267200"/>
            <a:ext cx="8964612" cy="2546350"/>
          </a:xfrm>
          <a:prstGeom prst="rect">
            <a:avLst/>
          </a:prstGeom>
          <a:noFill/>
          <a:ln>
            <a:noFill/>
          </a:ln>
        </p:spPr>
        <p:txBody>
          <a:bodyPr lIns="91425" tIns="45700" rIns="91425"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ACTIVITY: What is required for the above to be considered as an acceptable research paper? </a:t>
            </a:r>
          </a:p>
          <a:p>
            <a:pPr marL="0" marR="0" lvl="0" indent="0" algn="l" rtl="0">
              <a:lnSpc>
                <a:spcPct val="110000"/>
              </a:lnSpc>
              <a:spcBef>
                <a:spcPts val="400"/>
              </a:spcBef>
              <a:spcAft>
                <a:spcPts val="0"/>
              </a:spcAft>
              <a:buClr>
                <a:schemeClr val="dk1"/>
              </a:buClr>
              <a:buSzPct val="25000"/>
              <a:buFont typeface="Arial"/>
              <a:buNone/>
            </a:pPr>
            <a:endParaRPr lang="en-US" sz="2800" b="0" i="0" u="none" strike="noStrike" cap="none" baseline="0" dirty="0" smtClean="0">
              <a:solidFill>
                <a:schemeClr val="dk1"/>
              </a:solidFill>
              <a:latin typeface="Arial"/>
              <a:ea typeface="Arial"/>
              <a:cs typeface="Arial"/>
              <a:sym typeface="Arial"/>
            </a:endParaRPr>
          </a:p>
          <a:p>
            <a:pPr marL="0" marR="0" lvl="0" indent="0" algn="l" rtl="0">
              <a:lnSpc>
                <a:spcPct val="110000"/>
              </a:lnSpc>
              <a:spcBef>
                <a:spcPts val="0"/>
              </a:spcBef>
              <a:spcAft>
                <a:spcPts val="0"/>
              </a:spcAft>
              <a:buClr>
                <a:schemeClr val="dk1"/>
              </a:buClr>
              <a:buSzPct val="25000"/>
              <a:buFont typeface="Arial"/>
              <a:buNone/>
            </a:pPr>
            <a:r>
              <a:rPr lang="en-US" sz="2800" dirty="0" smtClean="0"/>
              <a:t>Do as Think-Pair-Share activity.</a:t>
            </a:r>
            <a:endParaRPr lang="en-US" sz="2800" b="0" i="0" u="none" strike="noStrike" cap="none" baseline="0" dirty="0">
              <a:solidFill>
                <a:schemeClr val="dk1"/>
              </a:solidFill>
              <a:latin typeface="Arial"/>
              <a:ea typeface="Arial"/>
              <a:cs typeface="Arial"/>
              <a:sym typeface="Arial"/>
            </a:endParaRPr>
          </a:p>
        </p:txBody>
      </p:sp>
      <p:sp>
        <p:nvSpPr>
          <p:cNvPr id="352" name="Shape 352"/>
          <p:cNvSpPr txBox="1"/>
          <p:nvPr/>
        </p:nvSpPr>
        <p:spPr>
          <a:xfrm>
            <a:off x="152400" y="1143000"/>
            <a:ext cx="8991600" cy="2286000"/>
          </a:xfrm>
          <a:prstGeom prst="rect">
            <a:avLst/>
          </a:prstGeom>
          <a:noFill/>
          <a:ln>
            <a:noFill/>
          </a:ln>
        </p:spPr>
        <p:txBody>
          <a:bodyPr lIns="91425" tIns="137150" rIns="91425" bIns="45700" anchor="t" anchorCtr="0">
            <a:noAutofit/>
          </a:bodyPr>
          <a:lstStyle/>
          <a:p>
            <a:pPr marL="0" marR="0" lvl="0" indent="0" algn="l" rtl="0">
              <a:lnSpc>
                <a:spcPct val="110000"/>
              </a:lnSpc>
              <a:spcBef>
                <a:spcPts val="0"/>
              </a:spcBef>
              <a:spcAft>
                <a:spcPts val="0"/>
              </a:spcAft>
              <a:buClr>
                <a:schemeClr val="dk1"/>
              </a:buClr>
              <a:buSzPct val="25000"/>
              <a:buFont typeface="Arial"/>
              <a:buNone/>
            </a:pPr>
            <a:r>
              <a:rPr lang="en-US" sz="2800" b="0" i="0" u="none" strike="noStrike" cap="none" baseline="0" dirty="0" smtClean="0">
                <a:solidFill>
                  <a:schemeClr val="dk1"/>
                </a:solidFill>
                <a:latin typeface="Arial"/>
                <a:ea typeface="Arial"/>
                <a:cs typeface="Arial"/>
                <a:sym typeface="Arial"/>
              </a:rPr>
              <a:t>We agreed </a:t>
            </a:r>
            <a:r>
              <a:rPr lang="en-US" sz="2800" b="0" i="0" u="none" strike="noStrike" cap="none" baseline="0" dirty="0">
                <a:solidFill>
                  <a:schemeClr val="dk1"/>
                </a:solidFill>
                <a:latin typeface="Arial"/>
                <a:ea typeface="Arial"/>
                <a:cs typeface="Arial"/>
                <a:sym typeface="Arial"/>
              </a:rPr>
              <a:t>that this was not yet a research paper:</a:t>
            </a:r>
          </a:p>
          <a:p>
            <a:pPr marL="0" marR="0" lvl="0" indent="0" algn="l" rtl="0">
              <a:lnSpc>
                <a:spcPct val="110000"/>
              </a:lnSpc>
              <a:spcBef>
                <a:spcPts val="0"/>
              </a:spcBef>
              <a:spcAft>
                <a:spcPts val="0"/>
              </a:spcAft>
              <a:buClr>
                <a:schemeClr val="dk1"/>
              </a:buClr>
              <a:buSzPct val="25000"/>
              <a:buFont typeface="Arial"/>
              <a:buNone/>
            </a:pPr>
            <a:r>
              <a:rPr lang="en-US" sz="2400" b="0" i="1" u="none" strike="noStrike" cap="none" baseline="0" dirty="0">
                <a:solidFill>
                  <a:schemeClr val="dk1"/>
                </a:solidFill>
                <a:latin typeface="Arial"/>
                <a:ea typeface="Arial"/>
                <a:cs typeface="Arial"/>
                <a:sym typeface="Arial"/>
              </a:rPr>
              <a:t>I will prepare interactive multimedia content and animated videos. Using </a:t>
            </a:r>
            <a:r>
              <a:rPr lang="en-US" sz="2400" b="0" i="1" u="none" strike="noStrike" cap="none" baseline="0" dirty="0" err="1">
                <a:solidFill>
                  <a:schemeClr val="dk1"/>
                </a:solidFill>
                <a:latin typeface="Arial"/>
                <a:ea typeface="Arial"/>
                <a:cs typeface="Arial"/>
                <a:sym typeface="Arial"/>
              </a:rPr>
              <a:t>Moodle</a:t>
            </a:r>
            <a:r>
              <a:rPr lang="en-US" sz="2400" b="0" i="1" u="none" strike="noStrike" cap="none" baseline="0" dirty="0">
                <a:solidFill>
                  <a:schemeClr val="dk1"/>
                </a:solidFill>
                <a:latin typeface="Arial"/>
                <a:ea typeface="Arial"/>
                <a:cs typeface="Arial"/>
                <a:sym typeface="Arial"/>
              </a:rPr>
              <a:t> LMS, the student can access the content in order to make interactive session. The student will be more interested and interactive. Animated videos will persist in their mind. The concept will be easily understandable.</a:t>
            </a:r>
            <a:r>
              <a:rPr lang="en-US" sz="2800" b="0" i="1" u="none" strike="noStrike" cap="none" baseline="0" dirty="0">
                <a:solidFill>
                  <a:schemeClr val="dk1"/>
                </a:solidFill>
                <a:latin typeface="Arial"/>
                <a:ea typeface="Arial"/>
                <a:cs typeface="Arial"/>
                <a:sym typeface="Arial"/>
              </a:rPr>
              <a:t> </a:t>
            </a:r>
          </a:p>
        </p:txBody>
      </p:sp>
      <p:sp>
        <p:nvSpPr>
          <p:cNvPr id="353" name="Shape 35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28600" y="188911"/>
            <a:ext cx="8520112" cy="9937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1" i="0" u="none" strike="noStrike" cap="none" baseline="0">
                <a:solidFill>
                  <a:schemeClr val="dk2"/>
                </a:solidFill>
                <a:latin typeface="Arial"/>
                <a:ea typeface="Arial"/>
                <a:cs typeface="Arial"/>
                <a:sym typeface="Arial"/>
              </a:rPr>
              <a:t>How to progress this idea into a research study?</a:t>
            </a:r>
          </a:p>
        </p:txBody>
      </p:sp>
      <p:sp>
        <p:nvSpPr>
          <p:cNvPr id="149" name="Shape 149"/>
          <p:cNvSpPr txBox="1"/>
          <p:nvPr/>
        </p:nvSpPr>
        <p:spPr>
          <a:xfrm>
            <a:off x="152400" y="1196975"/>
            <a:ext cx="8991600" cy="5427662"/>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dirty="0">
                <a:solidFill>
                  <a:schemeClr val="dk1"/>
                </a:solidFill>
                <a:latin typeface="Arial"/>
                <a:ea typeface="Arial"/>
                <a:cs typeface="Arial"/>
                <a:sym typeface="Arial"/>
              </a:rPr>
              <a:t>I will prepare interactive multimedia content and animated videos. Using </a:t>
            </a:r>
            <a:r>
              <a:rPr lang="en-US" sz="2400" b="0" i="1" u="none" strike="noStrike" cap="none" baseline="0" dirty="0" err="1">
                <a:solidFill>
                  <a:schemeClr val="dk1"/>
                </a:solidFill>
                <a:latin typeface="Arial"/>
                <a:ea typeface="Arial"/>
                <a:cs typeface="Arial"/>
                <a:sym typeface="Arial"/>
              </a:rPr>
              <a:t>Moodle</a:t>
            </a:r>
            <a:r>
              <a:rPr lang="en-US" sz="2400" b="0" i="1" u="none" strike="noStrike" cap="none" baseline="0" dirty="0">
                <a:solidFill>
                  <a:schemeClr val="dk1"/>
                </a:solidFill>
                <a:latin typeface="Arial"/>
                <a:ea typeface="Arial"/>
                <a:cs typeface="Arial"/>
                <a:sym typeface="Arial"/>
              </a:rPr>
              <a:t> LMS, the student can access the content in order to make interactive session. The student will be more interested and interactive. Animated videos will be persisted in their mind. The concept will be easily understandable</a:t>
            </a:r>
            <a:r>
              <a:rPr lang="en-US" sz="2400" b="0" i="0" u="none" strike="noStrike" cap="none" baseline="0" dirty="0">
                <a:solidFill>
                  <a:schemeClr val="accent2"/>
                </a:solidFill>
                <a:latin typeface="Arial"/>
                <a:ea typeface="Arial"/>
                <a:cs typeface="Arial"/>
                <a:sym typeface="Arial"/>
              </a:rPr>
              <a:t>. </a:t>
            </a:r>
          </a:p>
          <a:p>
            <a:endParaRPr/>
          </a:p>
          <a:p>
            <a:pPr marL="0" marR="0" lvl="0" indent="0" algn="l" rtl="0">
              <a:lnSpc>
                <a:spcPct val="115000"/>
              </a:lnSpc>
              <a:spcBef>
                <a:spcPts val="360"/>
              </a:spcBef>
              <a:spcAft>
                <a:spcPts val="0"/>
              </a:spcAft>
              <a:buClr>
                <a:schemeClr val="dk1"/>
              </a:buClr>
              <a:buSzPct val="25000"/>
              <a:buFont typeface="Arial"/>
              <a:buNone/>
            </a:pPr>
            <a:r>
              <a:rPr lang="en-US" sz="2400" b="0" i="0" u="none" strike="noStrike" cap="none" baseline="0" dirty="0">
                <a:solidFill>
                  <a:schemeClr val="dk1"/>
                </a:solidFill>
                <a:latin typeface="Arial"/>
                <a:ea typeface="Arial"/>
                <a:cs typeface="Arial"/>
                <a:sym typeface="Arial"/>
              </a:rPr>
              <a:t>Need to show evidence that the material has resulted in improvement in student learning or engagement. For example - </a:t>
            </a:r>
          </a:p>
          <a:p>
            <a:pPr marL="0" marR="0" lvl="0" indent="0" algn="l" rtl="0">
              <a:lnSpc>
                <a:spcPct val="115000"/>
              </a:lnSpc>
              <a:spcBef>
                <a:spcPts val="300"/>
              </a:spcBef>
              <a:spcAft>
                <a:spcPts val="0"/>
              </a:spcAft>
              <a:buClr>
                <a:schemeClr val="dk1"/>
              </a:buClr>
              <a:buSzPct val="100000"/>
              <a:buFont typeface="Arial"/>
              <a:buChar char="•"/>
            </a:pPr>
            <a:r>
              <a:rPr lang="en-US" sz="2000" b="0" i="0" u="none" strike="noStrike" cap="none" baseline="0" dirty="0">
                <a:solidFill>
                  <a:schemeClr val="dk1"/>
                </a:solidFill>
                <a:latin typeface="Arial"/>
                <a:ea typeface="Arial"/>
                <a:cs typeface="Arial"/>
                <a:sym typeface="Arial"/>
              </a:rPr>
              <a:t> I will give a quiz to test students’ understanding on a concept learnt using multimedia, and compare it with their understanding on a similar concept learnt using traditional material such as a textbook.</a:t>
            </a:r>
          </a:p>
          <a:p>
            <a:pPr marL="0" marR="0" lvl="0" indent="0" algn="l" rtl="0">
              <a:lnSpc>
                <a:spcPct val="115000"/>
              </a:lnSpc>
              <a:spcBef>
                <a:spcPts val="300"/>
              </a:spcBef>
              <a:spcAft>
                <a:spcPts val="0"/>
              </a:spcAft>
              <a:buClr>
                <a:schemeClr val="dk1"/>
              </a:buClr>
              <a:buSzPct val="100000"/>
              <a:buFont typeface="Arial"/>
              <a:buChar char="•"/>
            </a:pPr>
            <a:r>
              <a:rPr lang="en-US" sz="2000" b="0" i="0" u="none" strike="noStrike" cap="none" baseline="0" dirty="0">
                <a:solidFill>
                  <a:schemeClr val="dk1"/>
                </a:solidFill>
                <a:latin typeface="Arial"/>
                <a:ea typeface="Arial"/>
                <a:cs typeface="Arial"/>
                <a:sym typeface="Arial"/>
              </a:rPr>
              <a:t> I will prepare a questionnaire that asks students their preference of using multimedia vs. traditional (print) material, and their reasons of doing so.</a:t>
            </a:r>
          </a:p>
        </p:txBody>
      </p:sp>
      <p:sp>
        <p:nvSpPr>
          <p:cNvPr id="150" name="Shape 15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7"/>
            <a:ext cx="9144000" cy="944563"/>
          </a:xfrm>
        </p:spPr>
        <p:txBody>
          <a:bodyPr/>
          <a:lstStyle/>
          <a:p>
            <a:r>
              <a:rPr lang="en-US" b="1" dirty="0" smtClean="0"/>
              <a:t>How do I ensure that my ET research meets the criteria?</a:t>
            </a:r>
            <a:endParaRPr lang="en-US" b="1" dirty="0"/>
          </a:p>
        </p:txBody>
      </p:sp>
      <p:pic>
        <p:nvPicPr>
          <p:cNvPr id="4" name="image00.png"/>
          <p:cNvPicPr/>
          <p:nvPr/>
        </p:nvPicPr>
        <p:blipFill>
          <a:blip r:embed="rId2"/>
          <a:stretch>
            <a:fillRect/>
          </a:stretch>
        </p:blipFill>
        <p:spPr>
          <a:xfrm>
            <a:off x="0" y="1752601"/>
            <a:ext cx="8839200" cy="4648199"/>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143001"/>
            <a:ext cx="8915400" cy="5334000"/>
          </a:xfrm>
        </p:spPr>
        <p:txBody>
          <a:bodyPr/>
          <a:lstStyle/>
          <a:p>
            <a:pPr>
              <a:buFont typeface="+mj-lt"/>
              <a:buAutoNum type="arabicPeriod"/>
            </a:pPr>
            <a:r>
              <a:rPr lang="en-US" sz="2800" dirty="0" smtClean="0"/>
              <a:t> Idea Proposal Template (IPT) - helps you explore if your idea is suitable for a research study. </a:t>
            </a:r>
          </a:p>
          <a:p>
            <a:pPr>
              <a:buFont typeface="+mj-lt"/>
              <a:buAutoNum type="arabicPeriod"/>
            </a:pPr>
            <a:endParaRPr lang="en-US" sz="2800" dirty="0" smtClean="0"/>
          </a:p>
          <a:p>
            <a:pPr lvl="0">
              <a:buFont typeface="+mj-lt"/>
              <a:buAutoNum type="arabicPeriod"/>
            </a:pPr>
            <a:r>
              <a:rPr lang="en-US" sz="2800" dirty="0" smtClean="0"/>
              <a:t>Study Planning Template (SPT) - helps you plan the research study around your idea.</a:t>
            </a:r>
          </a:p>
          <a:p>
            <a:pPr lvl="0">
              <a:buFont typeface="+mj-lt"/>
              <a:buAutoNum type="arabicPeriod"/>
            </a:pPr>
            <a:endParaRPr lang="en-US" sz="2800" dirty="0" smtClean="0"/>
          </a:p>
          <a:p>
            <a:pPr lvl="0">
              <a:buFont typeface="+mj-lt"/>
              <a:buAutoNum type="arabicPeriod"/>
            </a:pPr>
            <a:r>
              <a:rPr lang="en-US" sz="2800" dirty="0" smtClean="0"/>
              <a:t>Paper Planning Template (PPT) – helps you plan the flow and ideas that will go into your paper.</a:t>
            </a:r>
          </a:p>
          <a:p>
            <a:pPr lvl="0">
              <a:buFont typeface="+mj-lt"/>
              <a:buAutoNum type="arabicPeriod"/>
            </a:pPr>
            <a:endParaRPr lang="en-US" sz="2800" dirty="0" smtClean="0"/>
          </a:p>
          <a:p>
            <a:pPr lvl="0">
              <a:buFont typeface="+mj-lt"/>
              <a:buAutoNum type="arabicPeriod"/>
            </a:pPr>
            <a:r>
              <a:rPr lang="en-US" sz="2800" dirty="0" smtClean="0"/>
              <a:t>Paper Writing Template (PWT) – helps you plan the paragraphs that will go into your paper.</a:t>
            </a:r>
          </a:p>
        </p:txBody>
      </p:sp>
      <p:sp>
        <p:nvSpPr>
          <p:cNvPr id="3" name="Title 2"/>
          <p:cNvSpPr>
            <a:spLocks noGrp="1"/>
          </p:cNvSpPr>
          <p:nvPr>
            <p:ph type="title"/>
          </p:nvPr>
        </p:nvSpPr>
        <p:spPr>
          <a:xfrm>
            <a:off x="381000" y="76200"/>
            <a:ext cx="8229600" cy="868363"/>
          </a:xfrm>
        </p:spPr>
        <p:txBody>
          <a:bodyPr/>
          <a:lstStyle/>
          <a:p>
            <a:r>
              <a:rPr lang="en-US" dirty="0" smtClean="0"/>
              <a:t>Templates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143001"/>
            <a:ext cx="8915400" cy="5334000"/>
          </a:xfrm>
        </p:spPr>
        <p:txBody>
          <a:bodyPr/>
          <a:lstStyle/>
          <a:p>
            <a:r>
              <a:rPr lang="en-US" sz="2800" dirty="0" smtClean="0"/>
              <a:t> </a:t>
            </a:r>
            <a:r>
              <a:rPr lang="en-US" sz="2800" b="1" dirty="0" smtClean="0"/>
              <a:t>During T4E 2014 itself:</a:t>
            </a:r>
          </a:p>
          <a:p>
            <a:pPr lvl="1"/>
            <a:r>
              <a:rPr lang="en-US" sz="2400" dirty="0" smtClean="0"/>
              <a:t> Copy them onto your pen-drive or laptop </a:t>
            </a:r>
          </a:p>
          <a:p>
            <a:endParaRPr lang="en-US" dirty="0" smtClean="0"/>
          </a:p>
          <a:p>
            <a:r>
              <a:rPr lang="en-US" dirty="0" smtClean="0"/>
              <a:t> Download from </a:t>
            </a:r>
            <a:r>
              <a:rPr lang="en-US" dirty="0" smtClean="0">
                <a:hlinkClick r:id="rId2"/>
              </a:rPr>
              <a:t>www.et.iitb.ac.in/resources</a:t>
            </a:r>
            <a:endParaRPr lang="en-US" dirty="0" smtClean="0"/>
          </a:p>
          <a:p>
            <a:endParaRPr lang="en-US" dirty="0" smtClean="0"/>
          </a:p>
          <a:p>
            <a:r>
              <a:rPr lang="en-US" dirty="0" smtClean="0"/>
              <a:t> Two other companion documents:</a:t>
            </a:r>
          </a:p>
          <a:p>
            <a:pPr lvl="1"/>
            <a:r>
              <a:rPr lang="en-US" dirty="0" smtClean="0"/>
              <a:t> 4-page Tutorial </a:t>
            </a:r>
          </a:p>
          <a:p>
            <a:pPr lvl="1"/>
            <a:r>
              <a:rPr lang="en-US" dirty="0" smtClean="0"/>
              <a:t>More detailed document – </a:t>
            </a:r>
            <a:r>
              <a:rPr lang="en-US" dirty="0"/>
              <a:t>T</a:t>
            </a:r>
            <a:r>
              <a:rPr lang="en-US" dirty="0" smtClean="0"/>
              <a:t>echnical Report</a:t>
            </a:r>
          </a:p>
          <a:p>
            <a:pPr lvl="2"/>
            <a:r>
              <a:rPr lang="en-US" dirty="0" smtClean="0"/>
              <a:t>Will be available at above site.</a:t>
            </a:r>
            <a:endParaRPr lang="en-US" dirty="0" smtClean="0">
              <a:sym typeface="Wingdings" pitchFamily="2" charset="2"/>
            </a:endParaRPr>
          </a:p>
        </p:txBody>
      </p:sp>
      <p:sp>
        <p:nvSpPr>
          <p:cNvPr id="3" name="Title 2"/>
          <p:cNvSpPr>
            <a:spLocks noGrp="1"/>
          </p:cNvSpPr>
          <p:nvPr>
            <p:ph type="title"/>
          </p:nvPr>
        </p:nvSpPr>
        <p:spPr>
          <a:xfrm>
            <a:off x="152400" y="76200"/>
            <a:ext cx="8763000" cy="868363"/>
          </a:xfrm>
        </p:spPr>
        <p:txBody>
          <a:bodyPr/>
          <a:lstStyle/>
          <a:p>
            <a:r>
              <a:rPr lang="en-US" dirty="0" smtClean="0"/>
              <a:t>Where can I get these templates?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28600" y="274637"/>
            <a:ext cx="8915400" cy="9221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1" i="0" u="none" strike="noStrike" cap="none" baseline="0">
                <a:solidFill>
                  <a:schemeClr val="dk2"/>
                </a:solidFill>
                <a:latin typeface="Arial"/>
                <a:ea typeface="Arial"/>
                <a:cs typeface="Arial"/>
                <a:sym typeface="Arial"/>
              </a:rPr>
              <a:t>Is this an acceptable research paper?</a:t>
            </a:r>
          </a:p>
        </p:txBody>
      </p:sp>
      <p:sp>
        <p:nvSpPr>
          <p:cNvPr id="67" name="Shape 67"/>
          <p:cNvSpPr txBox="1"/>
          <p:nvPr/>
        </p:nvSpPr>
        <p:spPr>
          <a:xfrm>
            <a:off x="152400" y="1143000"/>
            <a:ext cx="8991600" cy="4114800"/>
          </a:xfrm>
          <a:prstGeom prst="rect">
            <a:avLst/>
          </a:prstGeom>
          <a:noFill/>
          <a:ln>
            <a:noFill/>
          </a:ln>
        </p:spPr>
        <p:txBody>
          <a:bodyPr lIns="91425" tIns="137150" rIns="91425" bIns="45700" anchor="t" anchorCtr="0">
            <a:noAutofit/>
          </a:bodyPr>
          <a:lstStyle/>
          <a:p>
            <a:endParaRPr/>
          </a:p>
        </p:txBody>
      </p:sp>
      <p:sp>
        <p:nvSpPr>
          <p:cNvPr id="68" name="Shape 68"/>
          <p:cNvSpPr txBox="1">
            <a:spLocks noGrp="1"/>
          </p:cNvSpPr>
          <p:nvPr>
            <p:ph type="body" idx="1"/>
          </p:nvPr>
        </p:nvSpPr>
        <p:spPr>
          <a:xfrm>
            <a:off x="250825" y="1557337"/>
            <a:ext cx="8436000" cy="4568699"/>
          </a:xfrm>
          <a:prstGeom prst="rect">
            <a:avLst/>
          </a:prstGeom>
          <a:noFill/>
          <a:ln>
            <a:noFill/>
          </a:ln>
        </p:spPr>
        <p:txBody>
          <a:bodyPr lIns="91425" tIns="45700" rIns="91425" bIns="45700" anchor="t" anchorCtr="0">
            <a:noAutofit/>
          </a:bodyPr>
          <a:lstStyle/>
          <a:p>
            <a:pPr marL="0" marR="0" lvl="0" indent="0" algn="l" rtl="0">
              <a:lnSpc>
                <a:spcPct val="120000"/>
              </a:lnSpc>
              <a:spcBef>
                <a:spcPts val="56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Read the next few examples and answer if the idea in each example is acceptable as an Educational Technology research paper</a:t>
            </a:r>
            <a:r>
              <a:rPr lang="en-US" sz="2800" b="0" i="0" u="none" strike="noStrike" cap="none" baseline="0" dirty="0" smtClean="0">
                <a:solidFill>
                  <a:schemeClr val="dk1"/>
                </a:solidFill>
                <a:latin typeface="Arial"/>
                <a:ea typeface="Arial"/>
                <a:cs typeface="Arial"/>
                <a:sym typeface="Arial"/>
              </a:rPr>
              <a:t>.</a:t>
            </a:r>
            <a:endParaRPr lang="en-US" sz="2800" b="0" i="0" u="none" strike="noStrike" cap="none" baseline="0" dirty="0">
              <a:solidFill>
                <a:schemeClr val="dk1"/>
              </a:solidFill>
              <a:latin typeface="Arial"/>
              <a:ea typeface="Arial"/>
              <a:cs typeface="Arial"/>
              <a:sym typeface="Arial"/>
            </a:endParaRPr>
          </a:p>
        </p:txBody>
      </p:sp>
      <p:sp>
        <p:nvSpPr>
          <p:cNvPr id="69" name="Shape 69"/>
          <p:cNvSpPr txBox="1">
            <a:spLocks noGrp="1"/>
          </p:cNvSpPr>
          <p:nvPr>
            <p:ph type="sldNum" idx="12"/>
          </p:nvPr>
        </p:nvSpPr>
        <p:spPr>
          <a:xfrm>
            <a:off x="6553200" y="6245225"/>
            <a:ext cx="2133599" cy="4761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1. Is this a research paper?</a:t>
            </a:r>
          </a:p>
        </p:txBody>
      </p:sp>
      <p:sp>
        <p:nvSpPr>
          <p:cNvPr id="75" name="Shape 75"/>
          <p:cNvSpPr txBox="1">
            <a:spLocks noGrp="1"/>
          </p:cNvSpPr>
          <p:nvPr>
            <p:ph type="body" idx="1"/>
          </p:nvPr>
        </p:nvSpPr>
        <p:spPr>
          <a:xfrm>
            <a:off x="152400" y="4551475"/>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76" name="Shape 76"/>
          <p:cNvSpPr txBox="1"/>
          <p:nvPr/>
        </p:nvSpPr>
        <p:spPr>
          <a:xfrm>
            <a:off x="152400" y="1143000"/>
            <a:ext cx="8991600" cy="3006724"/>
          </a:xfrm>
          <a:prstGeom prst="rect">
            <a:avLst/>
          </a:prstGeom>
          <a:noFill/>
          <a:ln>
            <a:noFill/>
          </a:ln>
        </p:spPr>
        <p:txBody>
          <a:bodyPr lIns="91425" tIns="137150" rIns="91425" bIns="45700"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 have used coloured chalk pieces or coloured markers for black board and white board respectively, for better teaching, especially for waveforms and curves. PPT presentation and black board or white board should be equally utilized for an effective lecture delivery. Usage of such methods will make the lecture clear to students.</a:t>
            </a:r>
          </a:p>
        </p:txBody>
      </p:sp>
      <p:sp>
        <p:nvSpPr>
          <p:cNvPr id="78" name="Shape 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1. Is this a research paper?</a:t>
            </a:r>
          </a:p>
        </p:txBody>
      </p:sp>
      <p:sp>
        <p:nvSpPr>
          <p:cNvPr id="75" name="Shape 75"/>
          <p:cNvSpPr txBox="1">
            <a:spLocks noGrp="1"/>
          </p:cNvSpPr>
          <p:nvPr>
            <p:ph type="body" idx="1"/>
          </p:nvPr>
        </p:nvSpPr>
        <p:spPr>
          <a:xfrm>
            <a:off x="152400" y="4551475"/>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76" name="Shape 76"/>
          <p:cNvSpPr txBox="1"/>
          <p:nvPr/>
        </p:nvSpPr>
        <p:spPr>
          <a:xfrm>
            <a:off x="152400" y="1143000"/>
            <a:ext cx="8991600" cy="3006724"/>
          </a:xfrm>
          <a:prstGeom prst="rect">
            <a:avLst/>
          </a:prstGeom>
          <a:noFill/>
          <a:ln>
            <a:noFill/>
          </a:ln>
        </p:spPr>
        <p:txBody>
          <a:bodyPr lIns="91425" tIns="137150" rIns="91425" bIns="45700"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 have used coloured chalk pieces or coloured markers for black board and white board respectively, for better teaching, especially for waveforms and curves. PPT presentation and black board or white board should be equally utilized for an effective lecture delivery. Usage of such methods will make the lecture clear to students.</a:t>
            </a:r>
          </a:p>
        </p:txBody>
      </p:sp>
      <p:sp>
        <p:nvSpPr>
          <p:cNvPr id="77" name="Shape 77"/>
          <p:cNvSpPr txBox="1"/>
          <p:nvPr/>
        </p:nvSpPr>
        <p:spPr>
          <a:xfrm>
            <a:off x="0" y="5161075"/>
            <a:ext cx="1752600" cy="5333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78" name="Shape 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extLst>
      <p:ext uri="{BB962C8B-B14F-4D97-AF65-F5344CB8AC3E}">
        <p14:creationId xmlns:p14="http://schemas.microsoft.com/office/powerpoint/2010/main" val="141902687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95287" y="692150"/>
            <a:ext cx="8353425" cy="5689600"/>
          </a:xfrm>
          <a:prstGeom prst="rect">
            <a:avLst/>
          </a:prstGeom>
          <a:noFill/>
          <a:ln>
            <a:noFill/>
          </a:ln>
        </p:spPr>
        <p:txBody>
          <a:bodyPr lIns="91425" tIns="137150" rIns="91425"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Compilation of obvious or known solutions is  NOT a research paper</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even though the idea may have value as an effective teaching strategy.</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You may have tried effective solutions to improve teaching, but not all can be converted to a research study, especially if the solution is not novel. </a:t>
            </a:r>
          </a:p>
        </p:txBody>
      </p:sp>
      <p:sp>
        <p:nvSpPr>
          <p:cNvPr id="91" name="Shape 9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28600" y="115886"/>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2. Is this a research paper?</a:t>
            </a:r>
          </a:p>
        </p:txBody>
      </p:sp>
      <p:sp>
        <p:nvSpPr>
          <p:cNvPr id="97" name="Shape 97"/>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98" name="Shape 98"/>
          <p:cNvSpPr txBox="1"/>
          <p:nvPr/>
        </p:nvSpPr>
        <p:spPr>
          <a:xfrm>
            <a:off x="180975" y="998537"/>
            <a:ext cx="8712199" cy="3943350"/>
          </a:xfrm>
          <a:prstGeom prst="rect">
            <a:avLst/>
          </a:prstGeom>
          <a:noFill/>
          <a:ln>
            <a:noFill/>
          </a:ln>
        </p:spPr>
        <p:txBody>
          <a:bodyPr lIns="91425" tIns="137150" rIns="91425" bIns="45700"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In my course I explain the importance of the topic prior to teaching. I also explain its practical applications and its usefulness and linkage to the industry. I discuss recent advancements in that topic and current scenario locally and globally. My idea is working because I can read the happiness on students’ faces.  </a:t>
            </a:r>
          </a:p>
          <a:p>
            <a:endParaRPr/>
          </a:p>
          <a:p>
            <a:endParaRPr/>
          </a:p>
        </p:txBody>
      </p:sp>
      <p:sp>
        <p:nvSpPr>
          <p:cNvPr id="100" name="Shape 10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3407</Words>
  <Application>Microsoft Office PowerPoint</Application>
  <PresentationFormat>On-screen Show (4:3)</PresentationFormat>
  <Paragraphs>391</Paragraphs>
  <Slides>49</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Custom Theme</vt:lpstr>
      <vt:lpstr>Tutorial: How to get your paper accepted for T4E 2015</vt:lpstr>
      <vt:lpstr>Why are we conducting this tutorial</vt:lpstr>
      <vt:lpstr>What is Educational Technology?</vt:lpstr>
      <vt:lpstr>PowerPoint Presentation</vt:lpstr>
      <vt:lpstr>Is this an acceptable research paper?</vt:lpstr>
      <vt:lpstr>1. Is this a research paper?</vt:lpstr>
      <vt:lpstr>1. Is this a research paper?</vt:lpstr>
      <vt:lpstr>PowerPoint Presentation</vt:lpstr>
      <vt:lpstr>2. Is this a research paper?</vt:lpstr>
      <vt:lpstr>2. Is this a research paper?</vt:lpstr>
      <vt:lpstr>PowerPoint Presentation</vt:lpstr>
      <vt:lpstr>3. Is this a research paper?</vt:lpstr>
      <vt:lpstr>3. Is this a research paper?</vt:lpstr>
      <vt:lpstr>PowerPoint Presentation</vt:lpstr>
      <vt:lpstr>4. Is this a research paper?</vt:lpstr>
      <vt:lpstr>4. Is this a research paper?</vt:lpstr>
      <vt:lpstr>PowerPoint Presentation</vt:lpstr>
      <vt:lpstr>What is not a research paper? </vt:lpstr>
      <vt:lpstr>So what is in a research paper?</vt:lpstr>
      <vt:lpstr>What exactly is meant by ‘Novelty’?</vt:lpstr>
      <vt:lpstr>So what is in a research paper?</vt:lpstr>
      <vt:lpstr>What exactly is meant by ‘Positioning’?</vt:lpstr>
      <vt:lpstr>Explain the relation to other work clearly</vt:lpstr>
      <vt:lpstr>So what is in a research paper?</vt:lpstr>
      <vt:lpstr>What is ‘Soundness of procedure’?</vt:lpstr>
      <vt:lpstr>What is ‘Soundness of procedure’?</vt:lpstr>
      <vt:lpstr>Why is single-group post-test only research design not sound?</vt:lpstr>
      <vt:lpstr>Problems with single group post only research design, and potential solutions</vt:lpstr>
      <vt:lpstr>Problems with single group post only research design, and potential solutions</vt:lpstr>
      <vt:lpstr>So what is in a research paper?</vt:lpstr>
      <vt:lpstr>What is ‘Evidence to support claim’?</vt:lpstr>
      <vt:lpstr>How to measure learning effectiveness?</vt:lpstr>
      <vt:lpstr>How to measure student engagement?</vt:lpstr>
      <vt:lpstr>How to create questionnaire for student engagement?</vt:lpstr>
      <vt:lpstr>Need to test instrument validity and reliability</vt:lpstr>
      <vt:lpstr>Notion of validity and reliability</vt:lpstr>
      <vt:lpstr>PowerPoint Presentation</vt:lpstr>
      <vt:lpstr>PowerPoint Presentation</vt:lpstr>
      <vt:lpstr>Example. Improvement of Mental Rotation Ability using Blender 3-D, T4E 2012</vt:lpstr>
      <vt:lpstr>Example. Improvement of Mental Rotation Ability using Blender 3-D, T4E 2012</vt:lpstr>
      <vt:lpstr>Example. Improvement of Mental Rotation Ability using Blender 3-D, T4E 2012</vt:lpstr>
      <vt:lpstr>Example. Improvement of Mental Rotation Ability using Blender 3-D, T4E 2012</vt:lpstr>
      <vt:lpstr>Example. Improvement of Mental Rotation Ability using Blender 3-D, T4E 2012</vt:lpstr>
      <vt:lpstr>Example. Improvement of Mental Rotation Ability using Blender 3-D, T4E 2012</vt:lpstr>
      <vt:lpstr>Activity – Move from idea to ET research study</vt:lpstr>
      <vt:lpstr>How to progress this idea into a research study?</vt:lpstr>
      <vt:lpstr>How do I ensure that my ET research meets the criteria?</vt:lpstr>
      <vt:lpstr>Templates</vt:lpstr>
      <vt:lpstr>Where can I get these templates?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Guidelines for  Planning, Conducting and Reporting ET Research</dc:title>
  <dc:creator>sri</dc:creator>
  <cp:lastModifiedBy>Sahana Murthy</cp:lastModifiedBy>
  <cp:revision>34</cp:revision>
  <dcterms:modified xsi:type="dcterms:W3CDTF">2016-03-18T03:21:55Z</dcterms:modified>
</cp:coreProperties>
</file>