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30" r:id="rId2"/>
    <p:sldId id="431" r:id="rId3"/>
    <p:sldId id="619" r:id="rId4"/>
    <p:sldId id="559" r:id="rId5"/>
    <p:sldId id="566" r:id="rId6"/>
    <p:sldId id="617" r:id="rId7"/>
    <p:sldId id="618" r:id="rId8"/>
    <p:sldId id="614" r:id="rId9"/>
    <p:sldId id="613" r:id="rId10"/>
    <p:sldId id="567" r:id="rId11"/>
    <p:sldId id="616" r:id="rId12"/>
    <p:sldId id="571" r:id="rId13"/>
    <p:sldId id="594" r:id="rId14"/>
    <p:sldId id="447" r:id="rId15"/>
    <p:sldId id="642" r:id="rId16"/>
    <p:sldId id="482" r:id="rId17"/>
    <p:sldId id="490" r:id="rId18"/>
    <p:sldId id="451" r:id="rId19"/>
    <p:sldId id="583" r:id="rId20"/>
    <p:sldId id="643" r:id="rId21"/>
    <p:sldId id="585" r:id="rId22"/>
    <p:sldId id="574" r:id="rId23"/>
    <p:sldId id="576" r:id="rId24"/>
    <p:sldId id="644" r:id="rId25"/>
    <p:sldId id="629" r:id="rId26"/>
    <p:sldId id="635" r:id="rId27"/>
    <p:sldId id="633" r:id="rId28"/>
    <p:sldId id="582" r:id="rId29"/>
    <p:sldId id="636" r:id="rId30"/>
    <p:sldId id="623" r:id="rId31"/>
    <p:sldId id="620" r:id="rId32"/>
    <p:sldId id="625" r:id="rId33"/>
    <p:sldId id="586" r:id="rId34"/>
    <p:sldId id="587" r:id="rId35"/>
    <p:sldId id="484" r:id="rId36"/>
    <p:sldId id="457" r:id="rId37"/>
    <p:sldId id="588" r:id="rId38"/>
    <p:sldId id="493" r:id="rId39"/>
    <p:sldId id="624" r:id="rId40"/>
    <p:sldId id="638" r:id="rId41"/>
    <p:sldId id="639" r:id="rId42"/>
    <p:sldId id="641" r:id="rId43"/>
    <p:sldId id="589" r:id="rId44"/>
    <p:sldId id="489" r:id="rId45"/>
    <p:sldId id="590" r:id="rId4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3CC"/>
    <a:srgbClr val="FFFFFD"/>
    <a:srgbClr val="FFFFC8"/>
    <a:srgbClr val="FFFFE6"/>
    <a:srgbClr val="0066FF"/>
    <a:srgbClr val="0066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0566" autoAdjust="0"/>
  </p:normalViewPr>
  <p:slideViewPr>
    <p:cSldViewPr snapToGrid="0">
      <p:cViewPr varScale="1">
        <p:scale>
          <a:sx n="69" d="100"/>
          <a:sy n="69" d="100"/>
        </p:scale>
        <p:origin x="12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36" d="100"/>
          <a:sy n="36" d="100"/>
        </p:scale>
        <p:origin x="-2178" y="-9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cs typeface="+mn-cs"/>
              </a:defRPr>
            </a:lvl1pPr>
          </a:lstStyle>
          <a:p>
            <a:pPr>
              <a:defRPr/>
            </a:pPr>
            <a:fld id="{ECA97477-6C11-44C6-825D-2BB811952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88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cs typeface="+mn-cs"/>
              </a:defRPr>
            </a:lvl1pPr>
          </a:lstStyle>
          <a:p>
            <a:pPr>
              <a:defRPr/>
            </a:pPr>
            <a:fld id="{2EC6DABB-54D1-41A8-A656-AAB1CACFC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7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DD7D3-20EE-47B0-BA9D-DD890115EB2C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3863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7FC6E-B958-4838-964D-F3A911C449A1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18204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43441-00A6-4E8F-B6AD-5237973DD76F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78958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F986C6-BAAB-4A79-A9D6-BB377653040B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58068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EC989-D262-4BF6-B248-D9B049A66375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884525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DDFDED-E12E-45B6-B310-314FC922D17F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721589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9B199C08-D907-4E68-A644-05CC73318071}" type="slidenum">
              <a:rPr lang="en-US" sz="1300"/>
              <a:pPr algn="r" defTabSz="990600"/>
              <a:t>15</a:t>
            </a:fld>
            <a:endParaRPr lang="en-US" sz="13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9035" tIns="49517" rIns="99035" bIns="49517"/>
          <a:lstStyle/>
          <a:p>
            <a:pPr eaLnBrk="1" hangingPunct="1"/>
            <a:r>
              <a:rPr lang="en-US" smtClean="0"/>
              <a:t>50-50 on choice 3 vs 4</a:t>
            </a:r>
          </a:p>
        </p:txBody>
      </p:sp>
    </p:spTree>
    <p:extLst>
      <p:ext uri="{BB962C8B-B14F-4D97-AF65-F5344CB8AC3E}">
        <p14:creationId xmlns:p14="http://schemas.microsoft.com/office/powerpoint/2010/main" val="3902271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98702-A55F-46BE-8239-2EA69DE8071B}" type="slidenum">
              <a:rPr lang="en-US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9035" tIns="49517" rIns="99035" bIns="49517"/>
          <a:lstStyle/>
          <a:p>
            <a:pPr eaLnBrk="1" hangingPunct="1"/>
            <a:r>
              <a:rPr lang="en-US" smtClean="0"/>
              <a:t>LOTS of discussion, debate! Converge to 80% choice 3, 20% choice 4</a:t>
            </a:r>
          </a:p>
        </p:txBody>
      </p:sp>
    </p:spTree>
    <p:extLst>
      <p:ext uri="{BB962C8B-B14F-4D97-AF65-F5344CB8AC3E}">
        <p14:creationId xmlns:p14="http://schemas.microsoft.com/office/powerpoint/2010/main" val="3627034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FC7832-DA8E-4621-A049-27E28EB46F26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9035" tIns="49517" rIns="99035" bIns="49517"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699684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A88F2-5A20-4F61-B312-022DAA95388A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Constructivism -- make conections to own knowlegde</a:t>
            </a:r>
          </a:p>
        </p:txBody>
      </p:sp>
    </p:spTree>
    <p:extLst>
      <p:ext uri="{BB962C8B-B14F-4D97-AF65-F5344CB8AC3E}">
        <p14:creationId xmlns:p14="http://schemas.microsoft.com/office/powerpoint/2010/main" val="3204291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563A7-100F-46B4-8520-4B5EBB59B0E2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Constructivism -- make conections to own knowlegde</a:t>
            </a:r>
          </a:p>
        </p:txBody>
      </p:sp>
    </p:spTree>
    <p:extLst>
      <p:ext uri="{BB962C8B-B14F-4D97-AF65-F5344CB8AC3E}">
        <p14:creationId xmlns:p14="http://schemas.microsoft.com/office/powerpoint/2010/main" val="35167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A2FFB-84DB-414B-AB03-9AD872FCA948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9035" tIns="49517" rIns="99035" bIns="49517"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583516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3E018C75-C459-42C1-BB69-329B86A2E47A}" type="slidenum">
              <a:rPr lang="en-US" sz="1300"/>
              <a:pPr algn="r" defTabSz="990600"/>
              <a:t>20</a:t>
            </a:fld>
            <a:endParaRPr lang="en-US" sz="13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Constructivism -- make conections to own knowlegde</a:t>
            </a:r>
          </a:p>
        </p:txBody>
      </p:sp>
    </p:spTree>
    <p:extLst>
      <p:ext uri="{BB962C8B-B14F-4D97-AF65-F5344CB8AC3E}">
        <p14:creationId xmlns:p14="http://schemas.microsoft.com/office/powerpoint/2010/main" val="380872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Correct answer: 3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8B472-8F6E-4541-8DD0-F1B56251A2AD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06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C0740-EE45-459D-86D2-A9C384AE3F66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9025" tIns="49512" rIns="99025" bIns="49512"/>
          <a:lstStyle/>
          <a:p>
            <a:pPr eaLnBrk="1" hangingPunct="1"/>
            <a:r>
              <a:rPr lang="en-US" smtClean="0"/>
              <a:t>Correct answer: 5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144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Correct answer: 1</a:t>
            </a:r>
          </a:p>
          <a:p>
            <a:pPr eaLnBrk="1" hangingPunct="1"/>
            <a:endParaRPr lang="en-US" smtClean="0"/>
          </a:p>
        </p:txBody>
      </p:sp>
      <p:sp>
        <p:nvSpPr>
          <p:cNvPr id="76803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7A734AE-E4AD-42F7-A03D-85D1E14F2B6C}" type="slidenum">
              <a:rPr lang="en-US" sz="1300"/>
              <a:pPr algn="r" defTabSz="990600"/>
              <a:t>24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254678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Correct answer: 1</a:t>
            </a:r>
          </a:p>
          <a:p>
            <a:pPr eaLnBrk="1" hangingPunct="1"/>
            <a:endParaRPr lang="en-US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442D1-1A5D-4A33-BDA7-CF5576497D60}" type="slidenum">
              <a:rPr lang="en-US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64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980DF2B1-6014-4D0B-A2C9-11F4DA7CACAA}" type="slidenum">
              <a:rPr lang="en-US" sz="1300"/>
              <a:pPr algn="r" defTabSz="990600"/>
              <a:t>26</a:t>
            </a:fld>
            <a:endParaRPr lang="en-US" sz="13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9025" tIns="49512" rIns="99025" bIns="49512"/>
          <a:lstStyle/>
          <a:p>
            <a:pPr eaLnBrk="1" hangingPunct="1"/>
            <a:r>
              <a:rPr lang="en-US" smtClean="0"/>
              <a:t>Correct answer: 5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6200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8EC19-5F57-42C4-AB01-9FEC820A0B96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</p:spPr>
        <p:txBody>
          <a:bodyPr lIns="99027" tIns="49514" rIns="99027" bIns="49514"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644039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7606DFD6-6168-48AF-AFBA-E48E564029F7}" type="slidenum">
              <a:rPr lang="en-US" sz="1300"/>
              <a:pPr algn="r" defTabSz="990600"/>
              <a:t>29</a:t>
            </a:fld>
            <a:endParaRPr lang="en-US" sz="13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</p:spPr>
        <p:txBody>
          <a:bodyPr lIns="99027" tIns="49514" rIns="99027" bIns="49514"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903437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2A2FA-FC1A-4F25-9C76-13B13D86C383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015551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887D3-903A-4158-AB32-4E3EF98B8D11}" type="slidenum">
              <a:rPr lang="en-US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</p:spPr>
        <p:txBody>
          <a:bodyPr lIns="99027" tIns="49514" rIns="99027" bIns="49514"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40983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46333-55A3-43D5-A5E5-FF1D6C82F8C4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9035" tIns="49517" rIns="99035" bIns="49517"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548798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77D88-45C7-448F-9CD6-52B94B2F4F47}" type="slidenum">
              <a:rPr lang="en-US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</p:spPr>
        <p:txBody>
          <a:bodyPr lIns="99027" tIns="49514" rIns="99027" bIns="49514"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658341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9AA2B-CDC5-42A4-B020-A07E09B80C29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888023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2F17D-522F-460A-8494-4C2AAC015A9C}" type="slidenum">
              <a:rPr lang="en-US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6960291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FE010-344A-4763-82A5-6A1002D862BB}" type="slidenum">
              <a:rPr lang="en-US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952824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422C5-5045-48EC-8566-FF65C3F6353C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Constructivism -- make conections to own knowlegde</a:t>
            </a:r>
          </a:p>
        </p:txBody>
      </p:sp>
    </p:spTree>
    <p:extLst>
      <p:ext uri="{BB962C8B-B14F-4D97-AF65-F5344CB8AC3E}">
        <p14:creationId xmlns:p14="http://schemas.microsoft.com/office/powerpoint/2010/main" val="57157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64753-08F3-43E0-9C1F-B95F0D4523F2}" type="slidenum">
              <a:rPr lang="en-US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66032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94EDE-963D-4779-904C-4AB9C0029105}" type="slidenum">
              <a:rPr lang="en-US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9035" tIns="49517" rIns="99035" bIns="49517"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686230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B040B-40D1-4A09-AF3F-5E49737B458E}" type="slidenum">
              <a:rPr lang="en-US" smtClean="0">
                <a:cs typeface="Arial" charset="0"/>
              </a:rPr>
              <a:pPr/>
              <a:t>39</a:t>
            </a:fld>
            <a:endParaRPr lang="en-US" smtClean="0">
              <a:cs typeface="Arial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</p:spPr>
        <p:txBody>
          <a:bodyPr lIns="99027" tIns="49514" rIns="99027" bIns="49514"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965995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F2A4984A-7394-447E-9E8B-5DBA1C62D9E3}" type="slidenum">
              <a:rPr lang="en-US" sz="1300"/>
              <a:pPr algn="r" defTabSz="990600"/>
              <a:t>40</a:t>
            </a:fld>
            <a:endParaRPr lang="en-US" sz="13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012712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B3E21B46-0D5F-4B59-A93F-2E5CC3927E7D}" type="slidenum">
              <a:rPr lang="en-US" sz="1300"/>
              <a:pPr algn="r" defTabSz="990600"/>
              <a:t>41</a:t>
            </a:fld>
            <a:endParaRPr lang="en-US" sz="130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74515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7F44-59E3-4D39-905D-356491B7B365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 lIns="99035" tIns="49517" rIns="99035" bIns="49517"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2796037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7B5B8162-A4B6-4EBE-B5E1-C811624E6CBE}" type="slidenum">
              <a:rPr lang="en-US" sz="1300"/>
              <a:pPr algn="r" defTabSz="990600"/>
              <a:t>42</a:t>
            </a:fld>
            <a:endParaRPr lang="en-US" sz="130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7459666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58BCE-339B-4254-A287-6B90A7AD7A0B}" type="slidenum">
              <a:rPr lang="en-US" smtClean="0">
                <a:cs typeface="Arial" charset="0"/>
              </a:rPr>
              <a:pPr/>
              <a:t>43</a:t>
            </a:fld>
            <a:endParaRPr lang="en-US" smtClean="0">
              <a:cs typeface="Arial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0574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8BA3B-A7F0-4C8B-B881-0ADB70B202A8}" type="slidenum">
              <a:rPr lang="en-US" smtClean="0">
                <a:cs typeface="Arial" charset="0"/>
              </a:rPr>
              <a:pPr/>
              <a:t>44</a:t>
            </a:fld>
            <a:endParaRPr lang="en-US" smtClean="0">
              <a:cs typeface="Arial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7117265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2F34A-3D0C-4F2B-AFF3-4E2BF83CD750}" type="slidenum">
              <a:rPr lang="en-US" smtClean="0">
                <a:cs typeface="Arial" charset="0"/>
              </a:rPr>
              <a:pPr/>
              <a:t>45</a:t>
            </a:fld>
            <a:endParaRPr lang="en-US" smtClean="0">
              <a:cs typeface="Arial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3398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F8181-F30B-4EDF-8F76-D79BE9C6A687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55912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B58FD-E685-43BA-BE9A-DC7748CF24A7}" type="slidenum">
              <a:rPr lang="en-US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96134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CF231-6EAB-46EB-A694-AAC0488F3ED6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83769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D6147-C39E-4D0C-9A22-EB1083DD4489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70102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F6A689-3398-46ED-925B-13CB82F0D00F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Wrote them on the file in the local machine, but did not copy over</a:t>
            </a: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26517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033CE-7F7B-429E-A0CB-02BB55149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3E995-AF74-417F-978F-B25F2C85A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01E5-CA7E-4A11-800C-CA32A950B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0938C-C471-47BA-B3CF-D26DCF55F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FF91C-ADF0-4D9D-89E9-4F926765F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7B878-3FF0-4BDB-B35F-3CBC548DF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BAA40-4CD8-4AEA-A6E2-EAB2CDF6D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C09D9-D3B0-45C0-BC7A-7B8B8D078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8B429-3AF4-415A-B23B-33EB0AAF7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1823-43AF-42CD-B19F-29F4CA7CF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B03C-2390-4D3C-AAAD-4CFC51409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795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90033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Nov. 13. 2013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579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90033"/>
                </a:solidFill>
                <a:cs typeface="+mn-cs"/>
              </a:defRPr>
            </a:lvl1pPr>
          </a:lstStyle>
          <a:p>
            <a:pPr>
              <a:defRPr/>
            </a:pPr>
            <a:fld id="{8567450B-D2A2-4623-9D03-087F3A3A0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770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90033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RC2013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9144000" cy="1600200"/>
          </a:xfrm>
        </p:spPr>
        <p:txBody>
          <a:bodyPr lIns="18000" tIns="72000" rIns="18000"/>
          <a:lstStyle/>
          <a:p>
            <a:pPr eaLnBrk="1" hangingPunct="1">
              <a:lnSpc>
                <a:spcPct val="110000"/>
              </a:lnSpc>
            </a:pPr>
            <a:r>
              <a:rPr lang="en-IN" sz="4000" b="1" smtClean="0"/>
              <a:t>Effective teaching-learning strategies from Physics Education Research</a:t>
            </a:r>
            <a:r>
              <a:rPr lang="en-IN" sz="4000" smtClean="0"/>
              <a:t> </a:t>
            </a:r>
            <a:endParaRPr lang="en-US" sz="400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09800"/>
            <a:ext cx="8610600" cy="1752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800" smtClean="0"/>
              <a:t>Sahana Murthy and Anura Kenkre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800" smtClean="0"/>
              <a:t>Inter-Disciplinary Program in Educational Technology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800" smtClean="0"/>
              <a:t>IIT Bombay</a:t>
            </a:r>
          </a:p>
        </p:txBody>
      </p:sp>
      <p:pic>
        <p:nvPicPr>
          <p:cNvPr id="15363" name="Picture 4" descr="iit_logo_hir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68775"/>
            <a:ext cx="12954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52400" y="57912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2400"/>
              <a:t>Refresher Course in Statistical Physics, Mumbai University</a:t>
            </a:r>
          </a:p>
          <a:p>
            <a:pPr algn="ctr">
              <a:lnSpc>
                <a:spcPct val="110000"/>
              </a:lnSpc>
            </a:pPr>
            <a:r>
              <a:rPr lang="en-US" sz="2400"/>
              <a:t>November 13,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956066-B15B-4465-9F90-39A540C8ED7A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  <p:sp>
        <p:nvSpPr>
          <p:cNvPr id="3789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152400"/>
            <a:ext cx="8270875" cy="785813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Challenges - summary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06513"/>
            <a:ext cx="9059863" cy="4179887"/>
          </a:xfrm>
        </p:spPr>
        <p:txBody>
          <a:bodyPr lIns="27432" rIns="27432"/>
          <a:lstStyle/>
          <a:p>
            <a:pPr marL="233363" indent="-233363" eaLnBrk="1" hangingPunct="1">
              <a:lnSpc>
                <a:spcPct val="120000"/>
              </a:lnSpc>
            </a:pPr>
            <a:r>
              <a:rPr lang="en-US" sz="2800" smtClean="0"/>
              <a:t>Varying levels of students, varying interests, motivation</a:t>
            </a:r>
          </a:p>
          <a:p>
            <a:pPr marL="233363" indent="-233363" eaLnBrk="1" hangingPunct="1">
              <a:lnSpc>
                <a:spcPct val="120000"/>
              </a:lnSpc>
            </a:pPr>
            <a:r>
              <a:rPr lang="en-US" sz="2800" smtClean="0"/>
              <a:t>Certain topics e.g. QM are “difficult”</a:t>
            </a:r>
          </a:p>
          <a:p>
            <a:pPr marL="233363" indent="-233363" eaLnBrk="1" hangingPunct="1">
              <a:lnSpc>
                <a:spcPct val="120000"/>
              </a:lnSpc>
            </a:pPr>
            <a:r>
              <a:rPr lang="en-US" sz="2800" smtClean="0"/>
              <a:t>Students fall asleep, bored, tuned out</a:t>
            </a:r>
          </a:p>
          <a:p>
            <a:pPr marL="233363" indent="-233363" eaLnBrk="1" hangingPunct="1">
              <a:lnSpc>
                <a:spcPct val="120000"/>
              </a:lnSpc>
            </a:pPr>
            <a:r>
              <a:rPr lang="en-US" sz="2800" smtClean="0"/>
              <a:t>Students mostly care about getting good marks </a:t>
            </a:r>
          </a:p>
          <a:p>
            <a:pPr marL="233363" indent="-233363" eaLnBrk="1" hangingPunct="1">
              <a:lnSpc>
                <a:spcPct val="12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EA4709-6041-4F7A-9EAB-CCFD777D6858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  <p:sp>
        <p:nvSpPr>
          <p:cNvPr id="4403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sz="3600">
                <a:solidFill>
                  <a:schemeClr val="tx2"/>
                </a:solidFill>
              </a:rPr>
              <a:t>We discussed challenges and needs 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(i.e. we defined a problem)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/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 What are solutions?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Answer: We already implemented two!</a:t>
            </a:r>
          </a:p>
          <a:p>
            <a:pPr algn="ctr">
              <a:lnSpc>
                <a:spcPct val="120000"/>
              </a:lnSpc>
            </a:pPr>
            <a:r>
              <a:rPr lang="en-US" sz="3600">
                <a:solidFill>
                  <a:schemeClr val="tx2"/>
                </a:solidFill>
              </a:rPr>
              <a:t>(what are they?)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102A14-D46C-42D1-8B67-1DC0EC9B0C1C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  <p:sp>
        <p:nvSpPr>
          <p:cNvPr id="46083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sz="3600">
                <a:solidFill>
                  <a:schemeClr val="tx2"/>
                </a:solidFill>
              </a:rPr>
              <a:t> Can we find systematically find solutions?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/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Answer: Research in educational psychology, cognitive science, and engineering education research offers guidance on effective learning and teaching.</a:t>
            </a:r>
            <a:r>
              <a:rPr lang="en-US" sz="36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5E3216-FD65-4BAC-8960-C9AA5D5AA6A6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  <p:sp>
        <p:nvSpPr>
          <p:cNvPr id="4813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5125"/>
            <a:ext cx="8991600" cy="701675"/>
          </a:xfrm>
        </p:spPr>
        <p:txBody>
          <a:bodyPr lIns="45720" rIns="45720"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Principles from cognitive research</a:t>
            </a:r>
          </a:p>
        </p:txBody>
      </p:sp>
      <p:sp>
        <p:nvSpPr>
          <p:cNvPr id="694275" name="Rectangle 3"/>
          <p:cNvSpPr>
            <a:spLocks noChangeArrowheads="1"/>
          </p:cNvSpPr>
          <p:nvPr/>
        </p:nvSpPr>
        <p:spPr bwMode="auto">
          <a:xfrm>
            <a:off x="152400" y="13716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174625" indent="-174625" defTabSz="457200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1746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/>
              <a:t>Learning is not transfer of information. Learners actively construct their knowledge. (Constructivism)</a:t>
            </a:r>
          </a:p>
          <a:p>
            <a:pPr marL="174625" indent="-174625" defTabSz="457200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1746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/>
              <a:t>What people already know affects what they learn (prior knowledge)</a:t>
            </a:r>
          </a:p>
          <a:p>
            <a:pPr marL="174625" indent="-174625" defTabSz="457200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1746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/>
              <a:t>Effective learning happens when there is context              (situated cognition)</a:t>
            </a:r>
          </a:p>
          <a:p>
            <a:pPr marL="174625" indent="-174625" defTabSz="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746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/>
              <a:t>Learning happens effectively as social activity (social learning)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8EE92D-16D2-4B43-A39C-0BED37EFCA3A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69913" y="2235200"/>
            <a:ext cx="8313737" cy="1427163"/>
          </a:xfrm>
        </p:spPr>
        <p:txBody>
          <a:bodyPr/>
          <a:lstStyle/>
          <a:p>
            <a:pPr eaLnBrk="1" hangingPunct="1"/>
            <a:r>
              <a:rPr lang="en-US" smtClean="0"/>
              <a:t>All good in theory, but how can a teacher practice these? </a:t>
            </a:r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9217025" y="-109538"/>
            <a:ext cx="1841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IN" sz="2400" i="1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/>
          <p:cNvSpPr txBox="1">
            <a:spLocks noGrp="1"/>
          </p:cNvSpPr>
          <p:nvPr/>
        </p:nvSpPr>
        <p:spPr bwMode="auto">
          <a:xfrm>
            <a:off x="457200" y="645795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990033"/>
                </a:solidFill>
              </a:rPr>
              <a:t>Nov. 13. 2013</a:t>
            </a:r>
          </a:p>
        </p:txBody>
      </p:sp>
      <p:sp>
        <p:nvSpPr>
          <p:cNvPr id="54274" name="Slide Number Placeholder 4"/>
          <p:cNvSpPr txBox="1">
            <a:spLocks noGrp="1"/>
          </p:cNvSpPr>
          <p:nvPr/>
        </p:nvSpPr>
        <p:spPr bwMode="auto">
          <a:xfrm>
            <a:off x="7391400" y="64579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A6C86D9-8F2A-4B9F-835C-51A816320C25}" type="slidenum">
              <a:rPr lang="en-US" sz="1400">
                <a:solidFill>
                  <a:srgbClr val="990033"/>
                </a:solidFill>
              </a:rPr>
              <a:pPr algn="r"/>
              <a:t>15</a:t>
            </a:fld>
            <a:endParaRPr lang="en-US" sz="1400">
              <a:solidFill>
                <a:srgbClr val="990033"/>
              </a:solidFill>
            </a:endParaRPr>
          </a:p>
        </p:txBody>
      </p:sp>
      <p:sp>
        <p:nvSpPr>
          <p:cNvPr id="54275" name="Footer Placeholder 5"/>
          <p:cNvSpPr txBox="1">
            <a:spLocks noGrp="1"/>
          </p:cNvSpPr>
          <p:nvPr/>
        </p:nvSpPr>
        <p:spPr bwMode="auto">
          <a:xfrm>
            <a:off x="3581400" y="64770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990033"/>
                </a:solidFill>
              </a:rPr>
              <a:t>RC2013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5892800" y="595313"/>
            <a:ext cx="3132138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rIns="18288" anchor="ctr"/>
          <a:lstStyle/>
          <a:p>
            <a:pPr>
              <a:lnSpc>
                <a:spcPct val="110000"/>
              </a:lnSpc>
            </a:pPr>
            <a:endParaRPr lang="en-IN" sz="200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marL="609600" indent="-609600" algn="just" eaLnBrk="1" hangingPunct="1">
              <a:lnSpc>
                <a:spcPct val="120000"/>
              </a:lnSpc>
              <a:buFontTx/>
              <a:buNone/>
            </a:pPr>
            <a:r>
              <a:rPr lang="en-US" sz="2800" smtClean="0"/>
              <a:t>You toss an old 1-rupee coin and a  new 1-rupee </a:t>
            </a:r>
          </a:p>
          <a:p>
            <a:pPr marL="609600" indent="-60960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coin. Which is the most likely outcome: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Two heads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Two tails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One head and one tail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Each of 1, 2, 3 above is equally likely</a:t>
            </a:r>
            <a:endParaRPr lang="en-IN" sz="2800" smtClean="0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sz="4000" b="1">
                <a:solidFill>
                  <a:srgbClr val="990033"/>
                </a:solidFill>
                <a:latin typeface="Helvetica" pitchFamily="34" charset="0"/>
              </a:rPr>
              <a:t>Question - Vote individually </a:t>
            </a:r>
            <a:endParaRPr lang="en-US" sz="3200">
              <a:solidFill>
                <a:srgbClr val="990033"/>
              </a:solidFill>
              <a:latin typeface="Helvetica" pitchFamily="34" charset="0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214313" y="1873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Student</a:t>
            </a:r>
            <a:endParaRPr lang="en-IN" sz="240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34925" y="115888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E3541C-E150-468B-8F9F-6E302F7BAE57}" type="slidenum">
              <a:rPr lang="en-US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  <p:sp>
        <p:nvSpPr>
          <p:cNvPr id="56323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5892800" y="595313"/>
            <a:ext cx="3132138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rIns="18288" anchor="ctr"/>
          <a:lstStyle/>
          <a:p>
            <a:pPr>
              <a:lnSpc>
                <a:spcPct val="110000"/>
              </a:lnSpc>
            </a:pPr>
            <a:endParaRPr lang="en-IN" sz="200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5257800"/>
          </a:xfrm>
        </p:spPr>
        <p:txBody>
          <a:bodyPr/>
          <a:lstStyle/>
          <a:p>
            <a:pPr marL="609600" indent="-609600" algn="just" eaLnBrk="1" hangingPunct="1">
              <a:lnSpc>
                <a:spcPct val="120000"/>
              </a:lnSpc>
              <a:buFontTx/>
              <a:buNone/>
            </a:pPr>
            <a:r>
              <a:rPr lang="en-US" sz="2800" smtClean="0"/>
              <a:t>You toss an old 1-rupee coin and a  new 1-rupee </a:t>
            </a:r>
          </a:p>
          <a:p>
            <a:pPr marL="609600" indent="-60960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coin. Which is most likely: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Two heads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Two tails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One head and one tail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Each of 1, 2, 3 above is equally likely</a:t>
            </a:r>
            <a:endParaRPr lang="en-IN" sz="2800" smtClean="0"/>
          </a:p>
          <a:p>
            <a:pPr marL="609600" indent="-609600" algn="just" eaLnBrk="1" hangingPunct="1">
              <a:buFontTx/>
              <a:buNone/>
            </a:pPr>
            <a:endParaRPr lang="en-IN" smtClean="0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76200" y="152400"/>
            <a:ext cx="883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sz="3600" b="1">
                <a:solidFill>
                  <a:srgbClr val="990033"/>
                </a:solidFill>
                <a:latin typeface="Helvetica" pitchFamily="34" charset="0"/>
              </a:rPr>
              <a:t>Discuss with your neighbour and </a:t>
            </a:r>
            <a:br>
              <a:rPr lang="en-US" sz="3600" b="1">
                <a:solidFill>
                  <a:srgbClr val="990033"/>
                </a:solidFill>
                <a:latin typeface="Helvetica" pitchFamily="34" charset="0"/>
              </a:rPr>
            </a:br>
            <a:r>
              <a:rPr lang="en-US" sz="3600" b="1">
                <a:solidFill>
                  <a:srgbClr val="990033"/>
                </a:solidFill>
                <a:latin typeface="Helvetica" pitchFamily="34" charset="0"/>
              </a:rPr>
              <a:t>vote again 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14313" y="1873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Student</a:t>
            </a:r>
            <a:endParaRPr lang="en-IN" sz="2400"/>
          </a:p>
        </p:txBody>
      </p:sp>
      <p:sp>
        <p:nvSpPr>
          <p:cNvPr id="56328" name="Oval 6"/>
          <p:cNvSpPr>
            <a:spLocks noChangeArrowheads="1"/>
          </p:cNvSpPr>
          <p:nvPr/>
        </p:nvSpPr>
        <p:spPr bwMode="auto">
          <a:xfrm>
            <a:off x="34925" y="115888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0649CC-209F-48FD-87FA-A6907352D2DE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  <p:sp>
        <p:nvSpPr>
          <p:cNvPr id="5837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5892800" y="595313"/>
            <a:ext cx="3132138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rIns="18288" anchor="ctr"/>
          <a:lstStyle/>
          <a:p>
            <a:pPr>
              <a:lnSpc>
                <a:spcPct val="110000"/>
              </a:lnSpc>
            </a:pPr>
            <a:endParaRPr lang="en-IN" sz="200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438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ct val="35000"/>
              </a:spcBef>
            </a:pPr>
            <a:r>
              <a:rPr lang="en-US" sz="3200">
                <a:solidFill>
                  <a:srgbClr val="0000FF"/>
                </a:solidFill>
              </a:rPr>
              <a:t>How many of you changed your answer?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6451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236AB0-42ED-4AF8-96FE-427F8D926AF7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117475" y="990600"/>
            <a:ext cx="89312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0" anchor="ctr"/>
          <a:lstStyle/>
          <a:p>
            <a:pPr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r>
              <a:rPr lang="en-US" b="1">
                <a:solidFill>
                  <a:schemeClr val="tx2"/>
                </a:solidFill>
              </a:rPr>
              <a:t>Why does this work?</a:t>
            </a:r>
            <a:r>
              <a:rPr lang="en-US" sz="2400">
                <a:solidFill>
                  <a:schemeClr val="tx2"/>
                </a:solidFill>
              </a:rPr>
              <a:t/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 Students actively engaged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 Students’ pre-existing thinking is elicited, confronted, resolved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 Students learn from each other (social process, teach=&gt;learn) 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 Students who know the topic, also interested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/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Other benefits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sz="2400" b="1">
                <a:solidFill>
                  <a:schemeClr val="tx2"/>
                </a:solidFill>
              </a:rPr>
              <a:t>      </a:t>
            </a:r>
            <a:r>
              <a:rPr lang="en-US" sz="2400">
                <a:solidFill>
                  <a:schemeClr val="tx2"/>
                </a:solidFill>
              </a:rPr>
              <a:t>Immediate feedback to instructor 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  Makes class interactive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  Students realize that even others are struggling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  Builds a friendly, yet academic atmosphere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  Improve communication</a:t>
            </a: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sz="4000" b="1">
                <a:solidFill>
                  <a:srgbClr val="990033"/>
                </a:solidFill>
              </a:rPr>
              <a:t>“Peer Instruction” Method</a:t>
            </a:r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214313" y="1873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Teacher</a:t>
            </a:r>
            <a:endParaRPr lang="en-IN" sz="2400"/>
          </a:p>
        </p:txBody>
      </p:sp>
      <p:sp>
        <p:nvSpPr>
          <p:cNvPr id="64519" name="Oval 5"/>
          <p:cNvSpPr>
            <a:spLocks noChangeArrowheads="1"/>
          </p:cNvSpPr>
          <p:nvPr/>
        </p:nvSpPr>
        <p:spPr bwMode="auto">
          <a:xfrm>
            <a:off x="34925" y="115888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665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980219-34CB-44DB-8B6E-1BF41116C9CD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212725" y="923925"/>
            <a:ext cx="8931275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0" anchor="ctr"/>
          <a:lstStyle/>
          <a:p>
            <a:pPr algn="ctr"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r>
              <a:rPr lang="en-US">
                <a:solidFill>
                  <a:schemeClr val="tx2"/>
                </a:solidFill>
              </a:rPr>
              <a:t>When to use Peer Instruction? </a:t>
            </a:r>
          </a:p>
          <a:p>
            <a:pPr algn="ctr"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endParaRPr lang="en-US">
              <a:solidFill>
                <a:schemeClr val="tx2"/>
              </a:solidFill>
            </a:endParaRPr>
          </a:p>
          <a:p>
            <a:pPr algn="ctr"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r>
              <a:rPr lang="en-US">
                <a:solidFill>
                  <a:schemeClr val="tx2"/>
                </a:solidFill>
              </a:rPr>
              <a:t>For what type of instructional goals? </a:t>
            </a:r>
          </a:p>
          <a:p>
            <a:pPr algn="ctr"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endParaRPr lang="en-US">
              <a:solidFill>
                <a:schemeClr val="tx2"/>
              </a:solidFill>
            </a:endParaRPr>
          </a:p>
          <a:p>
            <a:pPr algn="ctr"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r>
              <a:rPr lang="en-US">
                <a:solidFill>
                  <a:schemeClr val="tx2"/>
                </a:solidFill>
              </a:rPr>
              <a:t>Let’s go through some examples.</a:t>
            </a:r>
          </a:p>
        </p:txBody>
      </p:sp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sz="4000" b="1">
                <a:solidFill>
                  <a:srgbClr val="990033"/>
                </a:solidFill>
              </a:rPr>
              <a:t>“Peer Instruction” Method</a:t>
            </a: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214313" y="1873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Teacher</a:t>
            </a:r>
            <a:endParaRPr lang="en-IN" sz="2400"/>
          </a:p>
        </p:txBody>
      </p:sp>
      <p:sp>
        <p:nvSpPr>
          <p:cNvPr id="66567" name="Oval 5"/>
          <p:cNvSpPr>
            <a:spLocks noChangeArrowheads="1"/>
          </p:cNvSpPr>
          <p:nvPr/>
        </p:nvSpPr>
        <p:spPr bwMode="auto">
          <a:xfrm>
            <a:off x="34925" y="115888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F1EA54-BE65-4E7B-8B89-A92688D25AA6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3" y="228600"/>
            <a:ext cx="8853487" cy="838200"/>
          </a:xfrm>
        </p:spPr>
        <p:txBody>
          <a:bodyPr lIns="0" rIns="0"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Introductions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304800" y="1219200"/>
            <a:ext cx="8686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5000"/>
              </a:spcBef>
            </a:pPr>
            <a:r>
              <a:rPr lang="en-US">
                <a:ea typeface="ＭＳ Ｐゴシック" pitchFamily="34" charset="-128"/>
              </a:rPr>
              <a:t>What is Physics Education Research?</a:t>
            </a:r>
          </a:p>
          <a:p>
            <a:pPr eaLnBrk="0" hangingPunct="0">
              <a:lnSpc>
                <a:spcPct val="120000"/>
              </a:lnSpc>
              <a:spcBef>
                <a:spcPct val="55000"/>
              </a:spcBef>
            </a:pPr>
            <a:r>
              <a:rPr lang="en-US">
                <a:ea typeface="ＭＳ Ｐゴシック" pitchFamily="34" charset="-128"/>
              </a:rPr>
              <a:t>What is Educational Technology?</a:t>
            </a:r>
          </a:p>
          <a:p>
            <a:pPr eaLnBrk="0" hangingPunct="0">
              <a:lnSpc>
                <a:spcPct val="120000"/>
              </a:lnSpc>
              <a:spcBef>
                <a:spcPct val="55000"/>
              </a:spcBef>
            </a:pPr>
            <a:r>
              <a:rPr lang="en-US">
                <a:ea typeface="ＭＳ Ｐゴシック" pitchFamily="34" charset="-128"/>
              </a:rPr>
              <a:t>Who are we?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Date Placeholder 1"/>
          <p:cNvSpPr txBox="1">
            <a:spLocks noGrp="1"/>
          </p:cNvSpPr>
          <p:nvPr/>
        </p:nvSpPr>
        <p:spPr bwMode="auto">
          <a:xfrm>
            <a:off x="457200" y="645795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990033"/>
                </a:solidFill>
              </a:rPr>
              <a:t>Nov. 13. 2013</a:t>
            </a:r>
          </a:p>
        </p:txBody>
      </p:sp>
      <p:sp>
        <p:nvSpPr>
          <p:cNvPr id="68610" name="Slide Number Placeholder 2"/>
          <p:cNvSpPr txBox="1">
            <a:spLocks noGrp="1"/>
          </p:cNvSpPr>
          <p:nvPr/>
        </p:nvSpPr>
        <p:spPr bwMode="auto">
          <a:xfrm>
            <a:off x="7391400" y="64579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E225759-FA9A-4AF7-8FB0-66A35CFC9669}" type="slidenum">
              <a:rPr lang="en-US" sz="1400">
                <a:solidFill>
                  <a:srgbClr val="990033"/>
                </a:solidFill>
              </a:rPr>
              <a:pPr algn="r"/>
              <a:t>20</a:t>
            </a:fld>
            <a:endParaRPr lang="en-US" sz="1400">
              <a:solidFill>
                <a:srgbClr val="990033"/>
              </a:solidFill>
            </a:endParaRPr>
          </a:p>
        </p:txBody>
      </p:sp>
      <p:sp>
        <p:nvSpPr>
          <p:cNvPr id="68611" name="Footer Placeholder 3"/>
          <p:cNvSpPr txBox="1">
            <a:spLocks noGrp="1"/>
          </p:cNvSpPr>
          <p:nvPr/>
        </p:nvSpPr>
        <p:spPr bwMode="auto">
          <a:xfrm>
            <a:off x="3581400" y="64770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990033"/>
                </a:solidFill>
              </a:rPr>
              <a:t>RC2013</a:t>
            </a:r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212725" y="1295400"/>
            <a:ext cx="8931275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0" anchor="ctr"/>
          <a:lstStyle/>
          <a:p>
            <a:pPr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r>
              <a:rPr lang="en-US">
                <a:solidFill>
                  <a:schemeClr val="tx2"/>
                </a:solidFill>
              </a:rPr>
              <a:t>Your role: </a:t>
            </a:r>
            <a:r>
              <a:rPr lang="en-US">
                <a:solidFill>
                  <a:srgbClr val="0066FF"/>
                </a:solidFill>
              </a:rPr>
              <a:t>Teacher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endParaRPr lang="en-US">
              <a:solidFill>
                <a:srgbClr val="0066FF"/>
              </a:solidFill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r>
              <a:rPr lang="en-US">
                <a:solidFill>
                  <a:schemeClr val="tx2"/>
                </a:solidFill>
              </a:rPr>
              <a:t>Please do: </a:t>
            </a:r>
            <a:r>
              <a:rPr lang="en-US" u="sng">
                <a:solidFill>
                  <a:srgbClr val="0066FF"/>
                </a:solidFill>
              </a:rPr>
              <a:t>Identify instructional goal for each question</a:t>
            </a:r>
            <a:r>
              <a:rPr lang="en-US">
                <a:solidFill>
                  <a:schemeClr val="tx2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endParaRPr lang="en-US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Font typeface="Times" pitchFamily="18" charset="0"/>
              <a:buNone/>
            </a:pPr>
            <a:r>
              <a:rPr lang="en-US">
                <a:solidFill>
                  <a:schemeClr val="tx2"/>
                </a:solidFill>
              </a:rPr>
              <a:t>Please do not: </a:t>
            </a:r>
            <a:r>
              <a:rPr lang="en-US">
                <a:solidFill>
                  <a:srgbClr val="0066FF"/>
                </a:solidFill>
              </a:rPr>
              <a:t>Answer the question! </a:t>
            </a:r>
            <a:endParaRPr lang="en-US" sz="2400">
              <a:solidFill>
                <a:srgbClr val="0066FF"/>
              </a:solidFill>
            </a:endParaRPr>
          </a:p>
        </p:txBody>
      </p:sp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sz="4000" b="1">
                <a:solidFill>
                  <a:srgbClr val="990033"/>
                </a:solidFill>
              </a:rPr>
              <a:t>“Peer Instruction” Method</a:t>
            </a:r>
          </a:p>
        </p:txBody>
      </p:sp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214313" y="1873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Teacher</a:t>
            </a:r>
            <a:endParaRPr lang="en-IN" sz="2400"/>
          </a:p>
        </p:txBody>
      </p:sp>
      <p:sp>
        <p:nvSpPr>
          <p:cNvPr id="68615" name="Oval 5"/>
          <p:cNvSpPr>
            <a:spLocks noChangeArrowheads="1"/>
          </p:cNvSpPr>
          <p:nvPr/>
        </p:nvSpPr>
        <p:spPr bwMode="auto">
          <a:xfrm>
            <a:off x="34925" y="115888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7065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533040-66D9-43E7-ACE7-8468D13B43B5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  <p:sp>
        <p:nvSpPr>
          <p:cNvPr id="70659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70660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77787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800000"/>
                </a:solidFill>
              </a:rPr>
              <a:t>Example 1</a:t>
            </a:r>
            <a:endParaRPr lang="en-IN" sz="4000" b="1" smtClean="0">
              <a:solidFill>
                <a:srgbClr val="800000"/>
              </a:solidFill>
            </a:endParaRPr>
          </a:p>
        </p:txBody>
      </p:sp>
      <p:sp>
        <p:nvSpPr>
          <p:cNvPr id="70661" name="Content Placeholder 2"/>
          <p:cNvSpPr>
            <a:spLocks noGrp="1"/>
          </p:cNvSpPr>
          <p:nvPr>
            <p:ph idx="4294967295"/>
          </p:nvPr>
        </p:nvSpPr>
        <p:spPr>
          <a:xfrm>
            <a:off x="152400" y="1143000"/>
            <a:ext cx="8991600" cy="5218113"/>
          </a:xfrm>
        </p:spPr>
        <p:txBody>
          <a:bodyPr/>
          <a:lstStyle/>
          <a:p>
            <a:pPr marL="449263" indent="-449263" eaLnBrk="1" hangingPunct="1">
              <a:buFontTx/>
              <a:buNone/>
            </a:pPr>
            <a:r>
              <a:rPr lang="en-IN" sz="2400" smtClean="0"/>
              <a:t>What is meant by the term ‘Probability’?</a:t>
            </a:r>
          </a:p>
          <a:p>
            <a:pPr marL="449263" indent="-449263" eaLnBrk="1" hangingPunct="1">
              <a:buFontTx/>
              <a:buNone/>
            </a:pPr>
            <a:endParaRPr lang="en-US" sz="2400" smtClean="0"/>
          </a:p>
          <a:p>
            <a:pPr marL="449263" indent="-449263" eaLnBrk="1" hangingPunct="1">
              <a:buFontTx/>
              <a:buAutoNum type="arabicParenR"/>
            </a:pPr>
            <a:r>
              <a:rPr lang="en-US" sz="2400" smtClean="0"/>
              <a:t>I do not know what it means.</a:t>
            </a:r>
          </a:p>
          <a:p>
            <a:pPr marL="449263" indent="-449263" eaLnBrk="1" hangingPunct="1">
              <a:buFontTx/>
              <a:buAutoNum type="arabicParenR"/>
            </a:pPr>
            <a:r>
              <a:rPr lang="en-US" sz="2400" smtClean="0"/>
              <a:t>It is the chance that something will happen - how likely it is that some event will happen. </a:t>
            </a:r>
          </a:p>
          <a:p>
            <a:pPr marL="449263" indent="-449263" eaLnBrk="1" hangingPunct="1">
              <a:buFontTx/>
              <a:buAutoNum type="arabicParenR"/>
            </a:pPr>
            <a:r>
              <a:rPr lang="en-US" sz="2400" smtClean="0"/>
              <a:t>Probability is a branch of mathematics that deals with calculating the likelihood of a given event's occurrence, which is expressed as a number between 1 and 0.</a:t>
            </a:r>
          </a:p>
          <a:p>
            <a:pPr marL="449263" indent="-449263" eaLnBrk="1" hangingPunct="1">
              <a:buFontTx/>
              <a:buAutoNum type="arabicParenR"/>
            </a:pPr>
            <a:r>
              <a:rPr lang="en-US" sz="2400" smtClean="0"/>
              <a:t>Probability is expressed as a fraction: the denominator is the total number of ways things can occur, and the numerator is the number of things that you are hoping will occur.</a:t>
            </a:r>
            <a:endParaRPr lang="en-US" sz="2400" b="1" smtClean="0"/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179388" y="714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Teacher</a:t>
            </a:r>
            <a:endParaRPr lang="en-IN" sz="2400"/>
          </a:p>
        </p:txBody>
      </p:sp>
      <p:sp>
        <p:nvSpPr>
          <p:cNvPr id="70663" name="Oval 6"/>
          <p:cNvSpPr>
            <a:spLocks noChangeArrowheads="1"/>
          </p:cNvSpPr>
          <p:nvPr/>
        </p:nvSpPr>
        <p:spPr bwMode="auto">
          <a:xfrm>
            <a:off x="0" y="0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IN" sz="180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67125" y="5705475"/>
            <a:ext cx="5400675" cy="1152525"/>
          </a:xfrm>
          <a:prstGeom prst="ellipse">
            <a:avLst/>
          </a:prstGeom>
          <a:solidFill>
            <a:schemeClr val="bg1">
              <a:alpha val="0"/>
            </a:schemeClr>
          </a:solidFill>
          <a:ln w="57150" algn="ctr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200"/>
              <a:t>Survey students’ prior background</a:t>
            </a:r>
            <a:endParaRPr lang="en-IN" sz="3200"/>
          </a:p>
        </p:txBody>
      </p:sp>
      <p:sp>
        <p:nvSpPr>
          <p:cNvPr id="70665" name="Text Box 10"/>
          <p:cNvSpPr txBox="1">
            <a:spLocks noChangeArrowheads="1"/>
          </p:cNvSpPr>
          <p:nvPr/>
        </p:nvSpPr>
        <p:spPr bwMode="auto">
          <a:xfrm>
            <a:off x="449263" y="595153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Instructional goal?</a:t>
            </a:r>
            <a:endParaRPr lang="en-IN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7168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D37054-854F-4EE6-8155-15D62687E4E2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71684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9144000" cy="77787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800000"/>
                </a:solidFill>
              </a:rPr>
              <a:t>Example 2</a:t>
            </a:r>
            <a:endParaRPr lang="en-IN" sz="4000" b="1" smtClean="0">
              <a:solidFill>
                <a:srgbClr val="800000"/>
              </a:solidFill>
            </a:endParaRPr>
          </a:p>
        </p:txBody>
      </p:sp>
      <p:sp>
        <p:nvSpPr>
          <p:cNvPr id="71685" name="Content Placeholder 2"/>
          <p:cNvSpPr>
            <a:spLocks noGrp="1"/>
          </p:cNvSpPr>
          <p:nvPr>
            <p:ph idx="4294967295"/>
          </p:nvPr>
        </p:nvSpPr>
        <p:spPr>
          <a:xfrm>
            <a:off x="323850" y="1450975"/>
            <a:ext cx="8435975" cy="5218113"/>
          </a:xfrm>
        </p:spPr>
        <p:txBody>
          <a:bodyPr/>
          <a:lstStyle/>
          <a:p>
            <a:pPr marL="363538" indent="-363538" eaLnBrk="1" hangingPunct="1">
              <a:lnSpc>
                <a:spcPct val="110000"/>
              </a:lnSpc>
              <a:buFontTx/>
              <a:buNone/>
            </a:pPr>
            <a:r>
              <a:rPr lang="en-IN" sz="2400" smtClean="0"/>
              <a:t>	If S is the finite sample space of an experiment and every outcome of S is equally likely; and if E is an event (i.e. E is a subset of S) then the probability that E takes place is defined as________</a:t>
            </a:r>
          </a:p>
          <a:p>
            <a:pPr marL="363538" indent="-363538" eaLnBrk="1" hangingPunct="1">
              <a:buFontTx/>
              <a:buNone/>
            </a:pPr>
            <a:endParaRPr lang="en-IN" sz="2400" smtClean="0"/>
          </a:p>
          <a:p>
            <a:pPr marL="363538" indent="-363538" eaLnBrk="1" hangingPunct="1">
              <a:lnSpc>
                <a:spcPct val="110000"/>
              </a:lnSpc>
              <a:buFontTx/>
              <a:buAutoNum type="arabicPeriod"/>
            </a:pPr>
            <a:r>
              <a:rPr lang="en-IN" sz="2400" smtClean="0"/>
              <a:t>P(E)= n(S) / n(E)</a:t>
            </a:r>
          </a:p>
          <a:p>
            <a:pPr marL="363538" indent="-363538" eaLnBrk="1" hangingPunct="1">
              <a:lnSpc>
                <a:spcPct val="110000"/>
              </a:lnSpc>
              <a:buFontTx/>
              <a:buAutoNum type="arabicPeriod"/>
            </a:pPr>
            <a:r>
              <a:rPr lang="en-IN" sz="2400" smtClean="0"/>
              <a:t>P(E)= n(E) / n(S)</a:t>
            </a:r>
          </a:p>
          <a:p>
            <a:pPr marL="363538" indent="-363538" eaLnBrk="1" hangingPunct="1">
              <a:lnSpc>
                <a:spcPct val="110000"/>
              </a:lnSpc>
              <a:buFontTx/>
              <a:buAutoNum type="arabicPeriod"/>
            </a:pPr>
            <a:r>
              <a:rPr lang="en-IN" sz="2400" smtClean="0"/>
              <a:t>P(E)= n(S) - (E)</a:t>
            </a:r>
          </a:p>
          <a:p>
            <a:pPr marL="363538" indent="-363538" eaLnBrk="1" hangingPunct="1">
              <a:lnSpc>
                <a:spcPct val="110000"/>
              </a:lnSpc>
              <a:buFontTx/>
              <a:buAutoNum type="arabicPeriod"/>
            </a:pPr>
            <a:r>
              <a:rPr lang="en-IN" sz="2400" smtClean="0"/>
              <a:t>P(E)= n(E) - n(S)</a:t>
            </a:r>
          </a:p>
          <a:p>
            <a:pPr marL="363538" indent="-363538" eaLnBrk="1" hangingPunct="1">
              <a:lnSpc>
                <a:spcPct val="110000"/>
              </a:lnSpc>
              <a:buFontTx/>
              <a:buAutoNum type="arabicPeriod"/>
            </a:pPr>
            <a:r>
              <a:rPr lang="en-IN" sz="2400" smtClean="0"/>
              <a:t>P(E)= (n(E) - n(S)) / n(E)</a:t>
            </a:r>
          </a:p>
          <a:p>
            <a:pPr marL="363538" indent="-363538" eaLnBrk="1" hangingPunct="1">
              <a:buFontTx/>
              <a:buAutoNum type="arabicPeriod"/>
            </a:pPr>
            <a:endParaRPr lang="en-IN" sz="2400" smtClean="0"/>
          </a:p>
          <a:p>
            <a:pPr marL="363538" indent="-363538" eaLnBrk="1" hangingPunct="1">
              <a:buFontTx/>
              <a:buNone/>
            </a:pPr>
            <a:endParaRPr lang="en-IN" sz="2400" smtClean="0"/>
          </a:p>
        </p:txBody>
      </p:sp>
      <p:sp>
        <p:nvSpPr>
          <p:cNvPr id="6" name="Oval 5"/>
          <p:cNvSpPr/>
          <p:nvPr/>
        </p:nvSpPr>
        <p:spPr>
          <a:xfrm>
            <a:off x="3743325" y="4267200"/>
            <a:ext cx="5400675" cy="1152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>
                <a:solidFill>
                  <a:schemeClr val="tx1"/>
                </a:solidFill>
                <a:cs typeface="Arial" charset="0"/>
              </a:rPr>
              <a:t>Recall knowledge</a:t>
            </a:r>
            <a:endParaRPr lang="en-IN" sz="3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1687" name="Text Box 6"/>
          <p:cNvSpPr txBox="1">
            <a:spLocks noChangeArrowheads="1"/>
          </p:cNvSpPr>
          <p:nvPr/>
        </p:nvSpPr>
        <p:spPr bwMode="auto">
          <a:xfrm>
            <a:off x="179388" y="714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Teacher</a:t>
            </a:r>
            <a:endParaRPr lang="en-IN" sz="2400"/>
          </a:p>
        </p:txBody>
      </p:sp>
      <p:sp>
        <p:nvSpPr>
          <p:cNvPr id="71688" name="Oval 7"/>
          <p:cNvSpPr>
            <a:spLocks noChangeArrowheads="1"/>
          </p:cNvSpPr>
          <p:nvPr/>
        </p:nvSpPr>
        <p:spPr bwMode="auto">
          <a:xfrm>
            <a:off x="0" y="0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IN" sz="1800"/>
          </a:p>
        </p:txBody>
      </p:sp>
      <p:sp>
        <p:nvSpPr>
          <p:cNvPr id="71689" name="Text Box 10"/>
          <p:cNvSpPr txBox="1">
            <a:spLocks noChangeArrowheads="1"/>
          </p:cNvSpPr>
          <p:nvPr/>
        </p:nvSpPr>
        <p:spPr bwMode="auto">
          <a:xfrm>
            <a:off x="4660900" y="3440113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Instructional goal?</a:t>
            </a:r>
            <a:endParaRPr lang="en-IN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CC0B1F-A260-4945-AC7E-07E233C211CA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73732" name="Rectangle 2"/>
          <p:cNvSpPr>
            <a:spLocks noChangeArrowheads="1"/>
          </p:cNvSpPr>
          <p:nvPr/>
        </p:nvSpPr>
        <p:spPr bwMode="auto">
          <a:xfrm>
            <a:off x="5892800" y="595313"/>
            <a:ext cx="3132138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rIns="18288" anchor="ctr"/>
          <a:lstStyle/>
          <a:p>
            <a:pPr>
              <a:lnSpc>
                <a:spcPct val="110000"/>
              </a:lnSpc>
            </a:pPr>
            <a:endParaRPr lang="en-IN" sz="200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IN" sz="2400" smtClean="0"/>
              <a:t>A coin has just been tossed 1000 times, and it landed heads 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IN" sz="2400" smtClean="0"/>
              <a:t>600 times and tails 400 times. What is the probability that the 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IN" sz="2400" smtClean="0"/>
              <a:t>next toss of the coin will land heads?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arenR"/>
            </a:pPr>
            <a:r>
              <a:rPr lang="en-IN" sz="2400" smtClean="0"/>
              <a:t>6%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arenR"/>
            </a:pPr>
            <a:r>
              <a:rPr lang="en-IN" sz="2400" smtClean="0"/>
              <a:t>10%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arenR"/>
            </a:pPr>
            <a:r>
              <a:rPr lang="en-IN" sz="2400" smtClean="0"/>
              <a:t>40%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arenR"/>
            </a:pPr>
            <a:r>
              <a:rPr lang="en-IN" sz="2400" smtClean="0"/>
              <a:t>50%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arenR"/>
            </a:pPr>
            <a:r>
              <a:rPr lang="en-IN" sz="2400" smtClean="0"/>
              <a:t>60% </a:t>
            </a:r>
          </a:p>
        </p:txBody>
      </p:sp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sz="4000" b="1">
                <a:solidFill>
                  <a:srgbClr val="800000"/>
                </a:solidFill>
              </a:rPr>
              <a:t>Example 3</a:t>
            </a:r>
          </a:p>
        </p:txBody>
      </p:sp>
      <p:sp>
        <p:nvSpPr>
          <p:cNvPr id="5" name="Oval 4"/>
          <p:cNvSpPr/>
          <p:nvPr/>
        </p:nvSpPr>
        <p:spPr>
          <a:xfrm>
            <a:off x="4529138" y="5110163"/>
            <a:ext cx="4321175" cy="1152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>
                <a:solidFill>
                  <a:schemeClr val="tx1"/>
                </a:solidFill>
                <a:cs typeface="Arial" charset="0"/>
              </a:rPr>
              <a:t>Test conceptual understanding </a:t>
            </a:r>
          </a:p>
        </p:txBody>
      </p:sp>
      <p:sp>
        <p:nvSpPr>
          <p:cNvPr id="73736" name="Text Box 6"/>
          <p:cNvSpPr txBox="1">
            <a:spLocks noChangeArrowheads="1"/>
          </p:cNvSpPr>
          <p:nvPr/>
        </p:nvSpPr>
        <p:spPr bwMode="auto">
          <a:xfrm>
            <a:off x="179388" y="714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Teacher</a:t>
            </a:r>
            <a:endParaRPr lang="en-IN" sz="2400"/>
          </a:p>
        </p:txBody>
      </p:sp>
      <p:sp>
        <p:nvSpPr>
          <p:cNvPr id="73737" name="Oval 7"/>
          <p:cNvSpPr>
            <a:spLocks noChangeArrowheads="1"/>
          </p:cNvSpPr>
          <p:nvPr/>
        </p:nvSpPr>
        <p:spPr bwMode="auto">
          <a:xfrm>
            <a:off x="0" y="0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IN" sz="1800"/>
          </a:p>
        </p:txBody>
      </p:sp>
      <p:sp>
        <p:nvSpPr>
          <p:cNvPr id="73738" name="Text Box 11"/>
          <p:cNvSpPr txBox="1">
            <a:spLocks noChangeArrowheads="1"/>
          </p:cNvSpPr>
          <p:nvPr/>
        </p:nvSpPr>
        <p:spPr bwMode="auto">
          <a:xfrm>
            <a:off x="5095875" y="4297363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Instructional goal?</a:t>
            </a:r>
            <a:endParaRPr lang="en-IN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Date Placeholder 1"/>
          <p:cNvSpPr txBox="1">
            <a:spLocks noGrp="1"/>
          </p:cNvSpPr>
          <p:nvPr/>
        </p:nvSpPr>
        <p:spPr bwMode="auto">
          <a:xfrm>
            <a:off x="457200" y="645795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990033"/>
                </a:solidFill>
              </a:rPr>
              <a:t>Nov. 13. 2013</a:t>
            </a:r>
          </a:p>
        </p:txBody>
      </p:sp>
      <p:sp>
        <p:nvSpPr>
          <p:cNvPr id="75778" name="Slide Number Placeholder 2"/>
          <p:cNvSpPr txBox="1">
            <a:spLocks noGrp="1"/>
          </p:cNvSpPr>
          <p:nvPr/>
        </p:nvSpPr>
        <p:spPr bwMode="auto">
          <a:xfrm>
            <a:off x="7391400" y="64579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3F140E0-44AD-45FB-8550-98242C93811A}" type="slidenum">
              <a:rPr lang="en-US" sz="1400">
                <a:solidFill>
                  <a:srgbClr val="990033"/>
                </a:solidFill>
              </a:rPr>
              <a:pPr algn="r"/>
              <a:t>24</a:t>
            </a:fld>
            <a:endParaRPr lang="en-US" sz="1400">
              <a:solidFill>
                <a:srgbClr val="990033"/>
              </a:solidFill>
            </a:endParaRPr>
          </a:p>
        </p:txBody>
      </p:sp>
      <p:sp>
        <p:nvSpPr>
          <p:cNvPr id="75779" name="Footer Placeholder 3"/>
          <p:cNvSpPr txBox="1">
            <a:spLocks noGrp="1"/>
          </p:cNvSpPr>
          <p:nvPr/>
        </p:nvSpPr>
        <p:spPr bwMode="auto">
          <a:xfrm>
            <a:off x="3581400" y="64770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990033"/>
                </a:solidFill>
              </a:rPr>
              <a:t>RC2013</a:t>
            </a:r>
          </a:p>
        </p:txBody>
      </p:sp>
      <p:sp>
        <p:nvSpPr>
          <p:cNvPr id="75780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686800" cy="715963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800000"/>
                </a:solidFill>
              </a:rPr>
              <a:t>Example 4</a:t>
            </a:r>
          </a:p>
        </p:txBody>
      </p:sp>
      <p:sp>
        <p:nvSpPr>
          <p:cNvPr id="75781" name="Content Placeholder 2"/>
          <p:cNvSpPr>
            <a:spLocks noGrp="1"/>
          </p:cNvSpPr>
          <p:nvPr>
            <p:ph idx="4294967295"/>
          </p:nvPr>
        </p:nvSpPr>
        <p:spPr>
          <a:xfrm>
            <a:off x="152400" y="762000"/>
            <a:ext cx="8991600" cy="1447800"/>
          </a:xfrm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In a hostel with 100 students, some students drink tea, some coffee and some milk. Of these 15 take tea and coffee, 5 take coffee and milk and none takes tea and milk. If a student is picked at random, then the probability of him taking tea or coffee is 11/20. 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Choose the Venn diagram which depicts this situation correctly.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79388" y="714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Teacher</a:t>
            </a:r>
            <a:endParaRPr lang="en-IN" sz="2400"/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0" y="0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IN" sz="1800"/>
          </a:p>
        </p:txBody>
      </p:sp>
      <p:sp>
        <p:nvSpPr>
          <p:cNvPr id="13" name="Oval 12"/>
          <p:cNvSpPr/>
          <p:nvPr/>
        </p:nvSpPr>
        <p:spPr>
          <a:xfrm>
            <a:off x="685800" y="38862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24000" y="34290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38862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787" name="TextBox 15"/>
          <p:cNvSpPr txBox="1">
            <a:spLocks noChangeArrowheads="1"/>
          </p:cNvSpPr>
          <p:nvPr/>
        </p:nvSpPr>
        <p:spPr bwMode="auto">
          <a:xfrm>
            <a:off x="533400" y="3581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T(40)</a:t>
            </a:r>
          </a:p>
        </p:txBody>
      </p:sp>
      <p:sp>
        <p:nvSpPr>
          <p:cNvPr id="75788" name="TextBox 16"/>
          <p:cNvSpPr txBox="1">
            <a:spLocks noChangeArrowheads="1"/>
          </p:cNvSpPr>
          <p:nvPr/>
        </p:nvSpPr>
        <p:spPr bwMode="auto">
          <a:xfrm>
            <a:off x="2514600" y="3124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C(30)</a:t>
            </a:r>
          </a:p>
        </p:txBody>
      </p:sp>
      <p:sp>
        <p:nvSpPr>
          <p:cNvPr id="75789" name="TextBox 17"/>
          <p:cNvSpPr txBox="1">
            <a:spLocks noChangeArrowheads="1"/>
          </p:cNvSpPr>
          <p:nvPr/>
        </p:nvSpPr>
        <p:spPr bwMode="auto">
          <a:xfrm>
            <a:off x="3657600" y="3733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M(10)</a:t>
            </a:r>
          </a:p>
        </p:txBody>
      </p:sp>
      <p:sp>
        <p:nvSpPr>
          <p:cNvPr id="75790" name="TextBox 18"/>
          <p:cNvSpPr txBox="1">
            <a:spLocks noChangeArrowheads="1"/>
          </p:cNvSpPr>
          <p:nvPr/>
        </p:nvSpPr>
        <p:spPr bwMode="auto">
          <a:xfrm>
            <a:off x="990600" y="4495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25</a:t>
            </a:r>
          </a:p>
        </p:txBody>
      </p:sp>
      <p:sp>
        <p:nvSpPr>
          <p:cNvPr id="75791" name="TextBox 19"/>
          <p:cNvSpPr txBox="1">
            <a:spLocks noChangeArrowheads="1"/>
          </p:cNvSpPr>
          <p:nvPr/>
        </p:nvSpPr>
        <p:spPr bwMode="auto">
          <a:xfrm>
            <a:off x="1600200" y="409575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15</a:t>
            </a:r>
          </a:p>
        </p:txBody>
      </p:sp>
      <p:sp>
        <p:nvSpPr>
          <p:cNvPr id="75792" name="TextBox 20"/>
          <p:cNvSpPr txBox="1">
            <a:spLocks noChangeArrowheads="1"/>
          </p:cNvSpPr>
          <p:nvPr/>
        </p:nvSpPr>
        <p:spPr bwMode="auto">
          <a:xfrm>
            <a:off x="2057400" y="3657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75793" name="TextBox 21"/>
          <p:cNvSpPr txBox="1">
            <a:spLocks noChangeArrowheads="1"/>
          </p:cNvSpPr>
          <p:nvPr/>
        </p:nvSpPr>
        <p:spPr bwMode="auto">
          <a:xfrm>
            <a:off x="2514600" y="417195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75794" name="TextBox 22"/>
          <p:cNvSpPr txBox="1">
            <a:spLocks noChangeArrowheads="1"/>
          </p:cNvSpPr>
          <p:nvPr/>
        </p:nvSpPr>
        <p:spPr bwMode="auto">
          <a:xfrm>
            <a:off x="3124200" y="447675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5029200" y="38862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67400" y="34290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81800" y="38862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798" name="TextBox 26"/>
          <p:cNvSpPr txBox="1">
            <a:spLocks noChangeArrowheads="1"/>
          </p:cNvSpPr>
          <p:nvPr/>
        </p:nvSpPr>
        <p:spPr bwMode="auto">
          <a:xfrm>
            <a:off x="4876800" y="3581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T(30)</a:t>
            </a:r>
          </a:p>
        </p:txBody>
      </p:sp>
      <p:sp>
        <p:nvSpPr>
          <p:cNvPr id="75799" name="TextBox 27"/>
          <p:cNvSpPr txBox="1">
            <a:spLocks noChangeArrowheads="1"/>
          </p:cNvSpPr>
          <p:nvPr/>
        </p:nvSpPr>
        <p:spPr bwMode="auto">
          <a:xfrm>
            <a:off x="6858000" y="3124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C(40)</a:t>
            </a:r>
          </a:p>
        </p:txBody>
      </p:sp>
      <p:sp>
        <p:nvSpPr>
          <p:cNvPr id="75800" name="TextBox 28"/>
          <p:cNvSpPr txBox="1">
            <a:spLocks noChangeArrowheads="1"/>
          </p:cNvSpPr>
          <p:nvPr/>
        </p:nvSpPr>
        <p:spPr bwMode="auto">
          <a:xfrm>
            <a:off x="8001000" y="3733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M(40)</a:t>
            </a:r>
          </a:p>
        </p:txBody>
      </p:sp>
      <p:sp>
        <p:nvSpPr>
          <p:cNvPr id="75801" name="TextBox 29"/>
          <p:cNvSpPr txBox="1">
            <a:spLocks noChangeArrowheads="1"/>
          </p:cNvSpPr>
          <p:nvPr/>
        </p:nvSpPr>
        <p:spPr bwMode="auto">
          <a:xfrm>
            <a:off x="5334000" y="4495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15</a:t>
            </a:r>
          </a:p>
        </p:txBody>
      </p:sp>
      <p:sp>
        <p:nvSpPr>
          <p:cNvPr id="75802" name="TextBox 30"/>
          <p:cNvSpPr txBox="1">
            <a:spLocks noChangeArrowheads="1"/>
          </p:cNvSpPr>
          <p:nvPr/>
        </p:nvSpPr>
        <p:spPr bwMode="auto">
          <a:xfrm>
            <a:off x="6858000" y="4191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75803" name="TextBox 31"/>
          <p:cNvSpPr txBox="1">
            <a:spLocks noChangeArrowheads="1"/>
          </p:cNvSpPr>
          <p:nvPr/>
        </p:nvSpPr>
        <p:spPr bwMode="auto">
          <a:xfrm>
            <a:off x="6400800" y="3657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20</a:t>
            </a:r>
          </a:p>
        </p:txBody>
      </p:sp>
      <p:sp>
        <p:nvSpPr>
          <p:cNvPr id="75804" name="TextBox 32"/>
          <p:cNvSpPr txBox="1">
            <a:spLocks noChangeArrowheads="1"/>
          </p:cNvSpPr>
          <p:nvPr/>
        </p:nvSpPr>
        <p:spPr bwMode="auto">
          <a:xfrm>
            <a:off x="5943600" y="4114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15</a:t>
            </a:r>
          </a:p>
        </p:txBody>
      </p:sp>
      <p:sp>
        <p:nvSpPr>
          <p:cNvPr id="75805" name="TextBox 33"/>
          <p:cNvSpPr txBox="1">
            <a:spLocks noChangeArrowheads="1"/>
          </p:cNvSpPr>
          <p:nvPr/>
        </p:nvSpPr>
        <p:spPr bwMode="auto">
          <a:xfrm>
            <a:off x="7467600" y="447675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35</a:t>
            </a:r>
          </a:p>
        </p:txBody>
      </p:sp>
      <p:sp>
        <p:nvSpPr>
          <p:cNvPr id="75806" name="TextBox 34"/>
          <p:cNvSpPr txBox="1">
            <a:spLocks noChangeArrowheads="1"/>
          </p:cNvSpPr>
          <p:nvPr/>
        </p:nvSpPr>
        <p:spPr bwMode="auto">
          <a:xfrm>
            <a:off x="152400" y="5305425"/>
            <a:ext cx="3276600" cy="1552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2400"/>
              <a:t>Only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400"/>
              <a:t>Only B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400"/>
              <a:t>Both A and B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400"/>
              <a:t>Neither A nor B</a:t>
            </a:r>
          </a:p>
        </p:txBody>
      </p:sp>
      <p:sp>
        <p:nvSpPr>
          <p:cNvPr id="75807" name="TextBox 35"/>
          <p:cNvSpPr txBox="1">
            <a:spLocks noChangeArrowheads="1"/>
          </p:cNvSpPr>
          <p:nvPr/>
        </p:nvSpPr>
        <p:spPr bwMode="auto">
          <a:xfrm>
            <a:off x="228600" y="3124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A</a:t>
            </a:r>
          </a:p>
        </p:txBody>
      </p:sp>
      <p:sp>
        <p:nvSpPr>
          <p:cNvPr id="75808" name="TextBox 36"/>
          <p:cNvSpPr txBox="1">
            <a:spLocks noChangeArrowheads="1"/>
          </p:cNvSpPr>
          <p:nvPr/>
        </p:nvSpPr>
        <p:spPr bwMode="auto">
          <a:xfrm>
            <a:off x="5105400" y="3048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B</a:t>
            </a:r>
          </a:p>
        </p:txBody>
      </p:sp>
      <p:sp>
        <p:nvSpPr>
          <p:cNvPr id="75809" name="Text Box 35"/>
          <p:cNvSpPr txBox="1">
            <a:spLocks noChangeArrowheads="1"/>
          </p:cNvSpPr>
          <p:nvPr/>
        </p:nvSpPr>
        <p:spPr bwMode="auto">
          <a:xfrm>
            <a:off x="5268913" y="5630863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Instructional goal?</a:t>
            </a:r>
            <a:endParaRPr lang="en-IN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7782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BDF537-F275-460C-A892-D9023866BF81}" type="slidenum">
              <a:rPr lang="en-US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77828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686800" cy="715963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800000"/>
                </a:solidFill>
              </a:rPr>
              <a:t>Example 4</a:t>
            </a:r>
          </a:p>
        </p:txBody>
      </p:sp>
      <p:sp>
        <p:nvSpPr>
          <p:cNvPr id="77829" name="Content Placeholder 2"/>
          <p:cNvSpPr>
            <a:spLocks noGrp="1"/>
          </p:cNvSpPr>
          <p:nvPr>
            <p:ph idx="4294967295"/>
          </p:nvPr>
        </p:nvSpPr>
        <p:spPr>
          <a:xfrm>
            <a:off x="152400" y="762000"/>
            <a:ext cx="8991600" cy="1447800"/>
          </a:xfrm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In a hostel with 100 students, some students drink tea, some coffee and some milk. Of these 15 take tea and coffee, 5 take coffee and milk and none takes tea and milk. If a student is picked at random, then the probability of him taking tea or coffee is 11/20. 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Choose the Venn diagram which depicts this situation correctly.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79388" y="714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Teacher</a:t>
            </a:r>
            <a:endParaRPr lang="en-IN" sz="2400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0" y="0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IN" sz="1800"/>
          </a:p>
        </p:txBody>
      </p:sp>
      <p:sp>
        <p:nvSpPr>
          <p:cNvPr id="9" name="Oval 8"/>
          <p:cNvSpPr/>
          <p:nvPr/>
        </p:nvSpPr>
        <p:spPr>
          <a:xfrm>
            <a:off x="4664075" y="5508625"/>
            <a:ext cx="4321175" cy="1150938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cs typeface="Arial" charset="0"/>
              </a:rPr>
              <a:t>Relate different representations</a:t>
            </a:r>
          </a:p>
        </p:txBody>
      </p:sp>
      <p:sp>
        <p:nvSpPr>
          <p:cNvPr id="13" name="Oval 12"/>
          <p:cNvSpPr/>
          <p:nvPr/>
        </p:nvSpPr>
        <p:spPr>
          <a:xfrm>
            <a:off x="685800" y="38862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24000" y="34290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38862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836" name="TextBox 15"/>
          <p:cNvSpPr txBox="1">
            <a:spLocks noChangeArrowheads="1"/>
          </p:cNvSpPr>
          <p:nvPr/>
        </p:nvSpPr>
        <p:spPr bwMode="auto">
          <a:xfrm>
            <a:off x="533400" y="3581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T(40)</a:t>
            </a:r>
          </a:p>
        </p:txBody>
      </p:sp>
      <p:sp>
        <p:nvSpPr>
          <p:cNvPr id="77837" name="TextBox 16"/>
          <p:cNvSpPr txBox="1">
            <a:spLocks noChangeArrowheads="1"/>
          </p:cNvSpPr>
          <p:nvPr/>
        </p:nvSpPr>
        <p:spPr bwMode="auto">
          <a:xfrm>
            <a:off x="2514600" y="3124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C(30)</a:t>
            </a:r>
          </a:p>
        </p:txBody>
      </p:sp>
      <p:sp>
        <p:nvSpPr>
          <p:cNvPr id="77838" name="TextBox 17"/>
          <p:cNvSpPr txBox="1">
            <a:spLocks noChangeArrowheads="1"/>
          </p:cNvSpPr>
          <p:nvPr/>
        </p:nvSpPr>
        <p:spPr bwMode="auto">
          <a:xfrm>
            <a:off x="3657600" y="3733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M(10)</a:t>
            </a:r>
          </a:p>
        </p:txBody>
      </p:sp>
      <p:sp>
        <p:nvSpPr>
          <p:cNvPr id="77839" name="TextBox 18"/>
          <p:cNvSpPr txBox="1">
            <a:spLocks noChangeArrowheads="1"/>
          </p:cNvSpPr>
          <p:nvPr/>
        </p:nvSpPr>
        <p:spPr bwMode="auto">
          <a:xfrm>
            <a:off x="990600" y="4495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25</a:t>
            </a:r>
          </a:p>
        </p:txBody>
      </p:sp>
      <p:sp>
        <p:nvSpPr>
          <p:cNvPr id="77840" name="TextBox 19"/>
          <p:cNvSpPr txBox="1">
            <a:spLocks noChangeArrowheads="1"/>
          </p:cNvSpPr>
          <p:nvPr/>
        </p:nvSpPr>
        <p:spPr bwMode="auto">
          <a:xfrm>
            <a:off x="1600200" y="409575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15</a:t>
            </a:r>
          </a:p>
        </p:txBody>
      </p:sp>
      <p:sp>
        <p:nvSpPr>
          <p:cNvPr id="77841" name="TextBox 20"/>
          <p:cNvSpPr txBox="1">
            <a:spLocks noChangeArrowheads="1"/>
          </p:cNvSpPr>
          <p:nvPr/>
        </p:nvSpPr>
        <p:spPr bwMode="auto">
          <a:xfrm>
            <a:off x="2057400" y="3657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77842" name="TextBox 21"/>
          <p:cNvSpPr txBox="1">
            <a:spLocks noChangeArrowheads="1"/>
          </p:cNvSpPr>
          <p:nvPr/>
        </p:nvSpPr>
        <p:spPr bwMode="auto">
          <a:xfrm>
            <a:off x="2514600" y="417195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77843" name="TextBox 22"/>
          <p:cNvSpPr txBox="1">
            <a:spLocks noChangeArrowheads="1"/>
          </p:cNvSpPr>
          <p:nvPr/>
        </p:nvSpPr>
        <p:spPr bwMode="auto">
          <a:xfrm>
            <a:off x="3124200" y="447675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5029200" y="38862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67400" y="34290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81800" y="3886200"/>
            <a:ext cx="1524000" cy="1371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847" name="TextBox 26"/>
          <p:cNvSpPr txBox="1">
            <a:spLocks noChangeArrowheads="1"/>
          </p:cNvSpPr>
          <p:nvPr/>
        </p:nvSpPr>
        <p:spPr bwMode="auto">
          <a:xfrm>
            <a:off x="4876800" y="3581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T(30)</a:t>
            </a:r>
          </a:p>
        </p:txBody>
      </p:sp>
      <p:sp>
        <p:nvSpPr>
          <p:cNvPr id="77848" name="TextBox 27"/>
          <p:cNvSpPr txBox="1">
            <a:spLocks noChangeArrowheads="1"/>
          </p:cNvSpPr>
          <p:nvPr/>
        </p:nvSpPr>
        <p:spPr bwMode="auto">
          <a:xfrm>
            <a:off x="6858000" y="3124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C(40)</a:t>
            </a:r>
          </a:p>
        </p:txBody>
      </p:sp>
      <p:sp>
        <p:nvSpPr>
          <p:cNvPr id="77849" name="TextBox 28"/>
          <p:cNvSpPr txBox="1">
            <a:spLocks noChangeArrowheads="1"/>
          </p:cNvSpPr>
          <p:nvPr/>
        </p:nvSpPr>
        <p:spPr bwMode="auto">
          <a:xfrm>
            <a:off x="8001000" y="3733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M(40)</a:t>
            </a:r>
          </a:p>
        </p:txBody>
      </p:sp>
      <p:sp>
        <p:nvSpPr>
          <p:cNvPr id="77850" name="TextBox 29"/>
          <p:cNvSpPr txBox="1">
            <a:spLocks noChangeArrowheads="1"/>
          </p:cNvSpPr>
          <p:nvPr/>
        </p:nvSpPr>
        <p:spPr bwMode="auto">
          <a:xfrm>
            <a:off x="5334000" y="4495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15</a:t>
            </a:r>
          </a:p>
        </p:txBody>
      </p:sp>
      <p:sp>
        <p:nvSpPr>
          <p:cNvPr id="77851" name="TextBox 30"/>
          <p:cNvSpPr txBox="1">
            <a:spLocks noChangeArrowheads="1"/>
          </p:cNvSpPr>
          <p:nvPr/>
        </p:nvSpPr>
        <p:spPr bwMode="auto">
          <a:xfrm>
            <a:off x="6858000" y="4191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77852" name="TextBox 31"/>
          <p:cNvSpPr txBox="1">
            <a:spLocks noChangeArrowheads="1"/>
          </p:cNvSpPr>
          <p:nvPr/>
        </p:nvSpPr>
        <p:spPr bwMode="auto">
          <a:xfrm>
            <a:off x="6400800" y="3657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20</a:t>
            </a:r>
          </a:p>
        </p:txBody>
      </p:sp>
      <p:sp>
        <p:nvSpPr>
          <p:cNvPr id="77853" name="TextBox 32"/>
          <p:cNvSpPr txBox="1">
            <a:spLocks noChangeArrowheads="1"/>
          </p:cNvSpPr>
          <p:nvPr/>
        </p:nvSpPr>
        <p:spPr bwMode="auto">
          <a:xfrm>
            <a:off x="5943600" y="4114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15</a:t>
            </a:r>
          </a:p>
        </p:txBody>
      </p:sp>
      <p:sp>
        <p:nvSpPr>
          <p:cNvPr id="77854" name="TextBox 33"/>
          <p:cNvSpPr txBox="1">
            <a:spLocks noChangeArrowheads="1"/>
          </p:cNvSpPr>
          <p:nvPr/>
        </p:nvSpPr>
        <p:spPr bwMode="auto">
          <a:xfrm>
            <a:off x="7467600" y="447675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35</a:t>
            </a:r>
          </a:p>
        </p:txBody>
      </p:sp>
      <p:sp>
        <p:nvSpPr>
          <p:cNvPr id="77855" name="TextBox 34"/>
          <p:cNvSpPr txBox="1">
            <a:spLocks noChangeArrowheads="1"/>
          </p:cNvSpPr>
          <p:nvPr/>
        </p:nvSpPr>
        <p:spPr bwMode="auto">
          <a:xfrm>
            <a:off x="152400" y="5305425"/>
            <a:ext cx="3276600" cy="1552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2400"/>
              <a:t>Only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400"/>
              <a:t>Only B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400"/>
              <a:t>Both A and B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400"/>
              <a:t>Neither A nor B</a:t>
            </a:r>
          </a:p>
        </p:txBody>
      </p:sp>
      <p:sp>
        <p:nvSpPr>
          <p:cNvPr id="77856" name="TextBox 35"/>
          <p:cNvSpPr txBox="1">
            <a:spLocks noChangeArrowheads="1"/>
          </p:cNvSpPr>
          <p:nvPr/>
        </p:nvSpPr>
        <p:spPr bwMode="auto">
          <a:xfrm>
            <a:off x="228600" y="3124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A</a:t>
            </a:r>
          </a:p>
        </p:txBody>
      </p:sp>
      <p:sp>
        <p:nvSpPr>
          <p:cNvPr id="77857" name="TextBox 36"/>
          <p:cNvSpPr txBox="1">
            <a:spLocks noChangeArrowheads="1"/>
          </p:cNvSpPr>
          <p:nvPr/>
        </p:nvSpPr>
        <p:spPr bwMode="auto">
          <a:xfrm>
            <a:off x="5105400" y="3048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Date Placeholder 3"/>
          <p:cNvSpPr txBox="1">
            <a:spLocks noGrp="1"/>
          </p:cNvSpPr>
          <p:nvPr/>
        </p:nvSpPr>
        <p:spPr bwMode="auto">
          <a:xfrm>
            <a:off x="457200" y="645795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990033"/>
                </a:solidFill>
              </a:rPr>
              <a:t>Nov. 13. 2013</a:t>
            </a:r>
          </a:p>
        </p:txBody>
      </p:sp>
      <p:sp>
        <p:nvSpPr>
          <p:cNvPr id="79874" name="Slide Number Placeholder 4"/>
          <p:cNvSpPr txBox="1">
            <a:spLocks noGrp="1"/>
          </p:cNvSpPr>
          <p:nvPr/>
        </p:nvSpPr>
        <p:spPr bwMode="auto">
          <a:xfrm>
            <a:off x="7391400" y="64579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4A921DD-4CAC-4FE4-8038-1E249AABDA54}" type="slidenum">
              <a:rPr lang="en-US" sz="1400">
                <a:solidFill>
                  <a:srgbClr val="990033"/>
                </a:solidFill>
              </a:rPr>
              <a:pPr algn="r"/>
              <a:t>26</a:t>
            </a:fld>
            <a:endParaRPr lang="en-US" sz="1400">
              <a:solidFill>
                <a:srgbClr val="990033"/>
              </a:solidFill>
            </a:endParaRPr>
          </a:p>
        </p:txBody>
      </p:sp>
      <p:sp>
        <p:nvSpPr>
          <p:cNvPr id="79875" name="Footer Placeholder 5"/>
          <p:cNvSpPr txBox="1">
            <a:spLocks noGrp="1"/>
          </p:cNvSpPr>
          <p:nvPr/>
        </p:nvSpPr>
        <p:spPr bwMode="auto">
          <a:xfrm>
            <a:off x="3581400" y="64770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990033"/>
                </a:solidFill>
              </a:rPr>
              <a:t>RC2013</a:t>
            </a:r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5892800" y="595313"/>
            <a:ext cx="3132138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rIns="18288" anchor="ctr"/>
          <a:lstStyle/>
          <a:p>
            <a:pPr>
              <a:lnSpc>
                <a:spcPct val="110000"/>
              </a:lnSpc>
            </a:pPr>
            <a:endParaRPr lang="en-IN" sz="200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marL="363538" indent="-363538" eaLnBrk="1" hangingPunct="1">
              <a:spcBef>
                <a:spcPct val="0"/>
              </a:spcBef>
              <a:buFontTx/>
              <a:buNone/>
              <a:tabLst>
                <a:tab pos="363538" algn="l"/>
              </a:tabLst>
            </a:pPr>
            <a:r>
              <a:rPr lang="en-US" sz="2800" smtClean="0"/>
              <a:t>For the data set displayed in the following histogram, </a:t>
            </a:r>
          </a:p>
          <a:p>
            <a:pPr marL="363538" indent="-363538" eaLnBrk="1" hangingPunct="1">
              <a:spcBef>
                <a:spcPct val="0"/>
              </a:spcBef>
              <a:buFontTx/>
              <a:buNone/>
              <a:tabLst>
                <a:tab pos="363538" algn="l"/>
              </a:tabLst>
            </a:pPr>
            <a:r>
              <a:rPr lang="en-US" sz="2800" smtClean="0"/>
              <a:t>which would be larger, the mean or the median?</a:t>
            </a:r>
            <a:r>
              <a:rPr lang="en-CA" sz="2800" smtClean="0"/>
              <a:t/>
            </a:r>
            <a:br>
              <a:rPr lang="en-CA" sz="2800" smtClean="0"/>
            </a:br>
            <a:endParaRPr lang="en-IN" sz="2800" smtClean="0"/>
          </a:p>
          <a:p>
            <a:pPr marL="363538" indent="-363538" eaLnBrk="1" hangingPunct="1">
              <a:lnSpc>
                <a:spcPct val="120000"/>
              </a:lnSpc>
              <a:buFontTx/>
              <a:buAutoNum type="arabicParenR"/>
              <a:tabLst>
                <a:tab pos="363538" algn="l"/>
              </a:tabLst>
            </a:pPr>
            <a:r>
              <a:rPr lang="en-US" sz="2800" smtClean="0"/>
              <a:t>Mean</a:t>
            </a:r>
            <a:endParaRPr lang="en-IN" sz="2800" smtClean="0"/>
          </a:p>
          <a:p>
            <a:pPr marL="363538" indent="-363538" eaLnBrk="1" hangingPunct="1">
              <a:lnSpc>
                <a:spcPct val="120000"/>
              </a:lnSpc>
              <a:buFontTx/>
              <a:buAutoNum type="arabicParenR"/>
              <a:tabLst>
                <a:tab pos="363538" algn="l"/>
              </a:tabLst>
            </a:pPr>
            <a:r>
              <a:rPr lang="en-US" sz="2800" smtClean="0"/>
              <a:t>Median</a:t>
            </a:r>
            <a:endParaRPr lang="en-IN" sz="2800" smtClean="0"/>
          </a:p>
          <a:p>
            <a:pPr marL="363538" indent="-363538" eaLnBrk="1" hangingPunct="1">
              <a:lnSpc>
                <a:spcPct val="120000"/>
              </a:lnSpc>
              <a:buFontTx/>
              <a:buAutoNum type="arabicParenR"/>
              <a:tabLst>
                <a:tab pos="363538" algn="l"/>
              </a:tabLst>
            </a:pPr>
            <a:r>
              <a:rPr lang="en-US" sz="2800" smtClean="0"/>
              <a:t>Can’t tell from given 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363538" algn="l"/>
              </a:tabLst>
            </a:pPr>
            <a:r>
              <a:rPr lang="en-US" sz="2800" smtClean="0"/>
              <a:t>histogram</a:t>
            </a:r>
            <a:endParaRPr lang="en-IN" sz="2800" smtClean="0"/>
          </a:p>
        </p:txBody>
      </p:sp>
      <p:sp>
        <p:nvSpPr>
          <p:cNvPr id="79878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sz="4000" b="1">
                <a:solidFill>
                  <a:srgbClr val="800000"/>
                </a:solidFill>
              </a:rPr>
              <a:t>Example 5</a:t>
            </a:r>
          </a:p>
        </p:txBody>
      </p:sp>
      <p:sp>
        <p:nvSpPr>
          <p:cNvPr id="5" name="Oval 4"/>
          <p:cNvSpPr/>
          <p:nvPr/>
        </p:nvSpPr>
        <p:spPr>
          <a:xfrm>
            <a:off x="4395788" y="5445125"/>
            <a:ext cx="4713287" cy="1152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>
                <a:solidFill>
                  <a:schemeClr val="tx1"/>
                </a:solidFill>
                <a:cs typeface="Arial" charset="0"/>
              </a:rPr>
              <a:t>Reason using graphs, diagrams</a:t>
            </a:r>
          </a:p>
        </p:txBody>
      </p:sp>
      <p:sp>
        <p:nvSpPr>
          <p:cNvPr id="79880" name="Text Box 6"/>
          <p:cNvSpPr txBox="1">
            <a:spLocks noChangeArrowheads="1"/>
          </p:cNvSpPr>
          <p:nvPr/>
        </p:nvSpPr>
        <p:spPr bwMode="auto">
          <a:xfrm>
            <a:off x="179388" y="714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Teacher</a:t>
            </a:r>
            <a:endParaRPr lang="en-IN" sz="2400"/>
          </a:p>
        </p:txBody>
      </p:sp>
      <p:sp>
        <p:nvSpPr>
          <p:cNvPr id="79881" name="Oval 7"/>
          <p:cNvSpPr>
            <a:spLocks noChangeArrowheads="1"/>
          </p:cNvSpPr>
          <p:nvPr/>
        </p:nvSpPr>
        <p:spPr bwMode="auto">
          <a:xfrm>
            <a:off x="0" y="0"/>
            <a:ext cx="1620838" cy="64770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IN" sz="1800"/>
          </a:p>
        </p:txBody>
      </p:sp>
      <p:pic>
        <p:nvPicPr>
          <p:cNvPr id="79882" name="Picture 2" descr="ch3q13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9150" y="2386013"/>
            <a:ext cx="411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4625" y="574833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Instructional goal?</a:t>
            </a:r>
            <a:endParaRPr lang="en-IN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1775"/>
            <a:ext cx="8686800" cy="639763"/>
          </a:xfrm>
        </p:spPr>
        <p:txBody>
          <a:bodyPr/>
          <a:lstStyle/>
          <a:p>
            <a:r>
              <a:rPr lang="en-US" sz="4000" b="1" smtClean="0">
                <a:solidFill>
                  <a:srgbClr val="990033"/>
                </a:solidFill>
              </a:rPr>
              <a:t>Example 6 - Experiment</a:t>
            </a:r>
          </a:p>
        </p:txBody>
      </p:sp>
      <p:sp>
        <p:nvSpPr>
          <p:cNvPr id="82946" name="Line 3"/>
          <p:cNvSpPr>
            <a:spLocks noChangeShapeType="1"/>
          </p:cNvSpPr>
          <p:nvPr/>
        </p:nvSpPr>
        <p:spPr bwMode="auto">
          <a:xfrm flipH="1">
            <a:off x="536575" y="153035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47" name="Line 4"/>
          <p:cNvSpPr>
            <a:spLocks noChangeShapeType="1"/>
          </p:cNvSpPr>
          <p:nvPr/>
        </p:nvSpPr>
        <p:spPr bwMode="auto">
          <a:xfrm flipV="1">
            <a:off x="533400" y="3114675"/>
            <a:ext cx="302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48" name="Line 5"/>
          <p:cNvSpPr>
            <a:spLocks noChangeShapeType="1"/>
          </p:cNvSpPr>
          <p:nvPr/>
        </p:nvSpPr>
        <p:spPr bwMode="auto">
          <a:xfrm flipV="1">
            <a:off x="1958975" y="2597150"/>
            <a:ext cx="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49" name="Line 6"/>
          <p:cNvSpPr>
            <a:spLocks noChangeShapeType="1"/>
          </p:cNvSpPr>
          <p:nvPr/>
        </p:nvSpPr>
        <p:spPr bwMode="auto">
          <a:xfrm flipV="1">
            <a:off x="1938338" y="21844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0" name="Oval 7"/>
          <p:cNvSpPr>
            <a:spLocks noChangeArrowheads="1"/>
          </p:cNvSpPr>
          <p:nvPr/>
        </p:nvSpPr>
        <p:spPr bwMode="auto">
          <a:xfrm>
            <a:off x="1001713" y="1398588"/>
            <a:ext cx="327025" cy="284162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951" name="Oval 8"/>
          <p:cNvSpPr>
            <a:spLocks noChangeArrowheads="1"/>
          </p:cNvSpPr>
          <p:nvPr/>
        </p:nvSpPr>
        <p:spPr bwMode="auto">
          <a:xfrm rot="-5400000">
            <a:off x="1785144" y="1878806"/>
            <a:ext cx="327025" cy="284163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952" name="Line 9"/>
          <p:cNvSpPr>
            <a:spLocks noChangeShapeType="1"/>
          </p:cNvSpPr>
          <p:nvPr/>
        </p:nvSpPr>
        <p:spPr bwMode="auto">
          <a:xfrm>
            <a:off x="544513" y="1530350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3" name="Line 10"/>
          <p:cNvSpPr>
            <a:spLocks noChangeShapeType="1"/>
          </p:cNvSpPr>
          <p:nvPr/>
        </p:nvSpPr>
        <p:spPr bwMode="auto">
          <a:xfrm>
            <a:off x="1349375" y="1514475"/>
            <a:ext cx="58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Line 11"/>
          <p:cNvSpPr>
            <a:spLocks noChangeShapeType="1"/>
          </p:cNvSpPr>
          <p:nvPr/>
        </p:nvSpPr>
        <p:spPr bwMode="auto">
          <a:xfrm flipH="1" flipV="1">
            <a:off x="1936750" y="1495425"/>
            <a:ext cx="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5" name="Line 12"/>
          <p:cNvSpPr>
            <a:spLocks noChangeShapeType="1"/>
          </p:cNvSpPr>
          <p:nvPr/>
        </p:nvSpPr>
        <p:spPr bwMode="auto">
          <a:xfrm flipH="1" flipV="1">
            <a:off x="3554413" y="2373313"/>
            <a:ext cx="0" cy="74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6" name="Oval 13"/>
          <p:cNvSpPr>
            <a:spLocks noChangeArrowheads="1"/>
          </p:cNvSpPr>
          <p:nvPr/>
        </p:nvSpPr>
        <p:spPr bwMode="auto">
          <a:xfrm rot="-5400000">
            <a:off x="3401219" y="2047081"/>
            <a:ext cx="327025" cy="284163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957" name="Line 14"/>
          <p:cNvSpPr>
            <a:spLocks noChangeShapeType="1"/>
          </p:cNvSpPr>
          <p:nvPr/>
        </p:nvSpPr>
        <p:spPr bwMode="auto">
          <a:xfrm flipH="1" flipV="1">
            <a:off x="3552825" y="1514475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8" name="Line 15"/>
          <p:cNvSpPr>
            <a:spLocks noChangeShapeType="1"/>
          </p:cNvSpPr>
          <p:nvPr/>
        </p:nvSpPr>
        <p:spPr bwMode="auto">
          <a:xfrm>
            <a:off x="1938338" y="1509713"/>
            <a:ext cx="160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9" name="Text Box 16"/>
          <p:cNvSpPr txBox="1">
            <a:spLocks noChangeArrowheads="1"/>
          </p:cNvSpPr>
          <p:nvPr/>
        </p:nvSpPr>
        <p:spPr bwMode="auto">
          <a:xfrm>
            <a:off x="1003300" y="985838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ＭＳ Ｐゴシック" pitchFamily="34" charset="-128"/>
              </a:rPr>
              <a:t>A</a:t>
            </a:r>
          </a:p>
        </p:txBody>
      </p:sp>
      <p:sp>
        <p:nvSpPr>
          <p:cNvPr id="82960" name="Text Box 17"/>
          <p:cNvSpPr txBox="1">
            <a:spLocks noChangeArrowheads="1"/>
          </p:cNvSpPr>
          <p:nvPr/>
        </p:nvSpPr>
        <p:spPr bwMode="auto">
          <a:xfrm>
            <a:off x="2092325" y="1725613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ＭＳ Ｐゴシック" pitchFamily="34" charset="-128"/>
              </a:rPr>
              <a:t>B</a:t>
            </a:r>
          </a:p>
        </p:txBody>
      </p:sp>
      <p:sp>
        <p:nvSpPr>
          <p:cNvPr id="82961" name="Text Box 18"/>
          <p:cNvSpPr txBox="1">
            <a:spLocks noChangeArrowheads="1"/>
          </p:cNvSpPr>
          <p:nvPr/>
        </p:nvSpPr>
        <p:spPr bwMode="auto">
          <a:xfrm>
            <a:off x="3746500" y="1922463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ＭＳ Ｐゴシック" pitchFamily="34" charset="-128"/>
              </a:rPr>
              <a:t>C</a:t>
            </a:r>
          </a:p>
        </p:txBody>
      </p:sp>
      <p:sp>
        <p:nvSpPr>
          <p:cNvPr id="82962" name="Text Box 19"/>
          <p:cNvSpPr txBox="1">
            <a:spLocks noChangeArrowheads="1"/>
          </p:cNvSpPr>
          <p:nvPr/>
        </p:nvSpPr>
        <p:spPr bwMode="auto">
          <a:xfrm>
            <a:off x="1546225" y="2335213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ea typeface="ＭＳ Ｐゴシック" pitchFamily="34" charset="-128"/>
              </a:rPr>
              <a:t>S</a:t>
            </a:r>
          </a:p>
        </p:txBody>
      </p:sp>
      <p:sp>
        <p:nvSpPr>
          <p:cNvPr id="82963" name="Line 20"/>
          <p:cNvSpPr>
            <a:spLocks noChangeShapeType="1"/>
          </p:cNvSpPr>
          <p:nvPr/>
        </p:nvSpPr>
        <p:spPr bwMode="auto">
          <a:xfrm>
            <a:off x="1936750" y="2379663"/>
            <a:ext cx="131763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4" name="Line 21"/>
          <p:cNvSpPr>
            <a:spLocks noChangeShapeType="1"/>
          </p:cNvSpPr>
          <p:nvPr/>
        </p:nvSpPr>
        <p:spPr bwMode="auto">
          <a:xfrm>
            <a:off x="288925" y="2227263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5" name="Line 22"/>
          <p:cNvSpPr>
            <a:spLocks noChangeShapeType="1"/>
          </p:cNvSpPr>
          <p:nvPr/>
        </p:nvSpPr>
        <p:spPr bwMode="auto">
          <a:xfrm>
            <a:off x="374650" y="23796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6" name="Line 23"/>
          <p:cNvSpPr>
            <a:spLocks noChangeShapeType="1"/>
          </p:cNvSpPr>
          <p:nvPr/>
        </p:nvSpPr>
        <p:spPr bwMode="auto">
          <a:xfrm flipH="1">
            <a:off x="533400" y="2393950"/>
            <a:ext cx="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7" name="Text Box 24"/>
          <p:cNvSpPr txBox="1">
            <a:spLocks noChangeArrowheads="1"/>
          </p:cNvSpPr>
          <p:nvPr/>
        </p:nvSpPr>
        <p:spPr bwMode="auto">
          <a:xfrm>
            <a:off x="1252538" y="3271838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ea typeface="ＭＳ Ｐゴシック" pitchFamily="34" charset="-128"/>
              </a:rPr>
              <a:t>BEFORE</a:t>
            </a:r>
          </a:p>
        </p:txBody>
      </p:sp>
      <p:sp>
        <p:nvSpPr>
          <p:cNvPr id="82968" name="Text Box 25"/>
          <p:cNvSpPr txBox="1">
            <a:spLocks noChangeArrowheads="1"/>
          </p:cNvSpPr>
          <p:nvPr/>
        </p:nvSpPr>
        <p:spPr bwMode="auto">
          <a:xfrm>
            <a:off x="5824538" y="3271838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ea typeface="ＭＳ Ｐゴシック" pitchFamily="34" charset="-128"/>
              </a:rPr>
              <a:t>AFTER</a:t>
            </a:r>
          </a:p>
        </p:txBody>
      </p:sp>
      <p:sp>
        <p:nvSpPr>
          <p:cNvPr id="82969" name="Line 26"/>
          <p:cNvSpPr>
            <a:spLocks noChangeShapeType="1"/>
          </p:cNvSpPr>
          <p:nvPr/>
        </p:nvSpPr>
        <p:spPr bwMode="auto">
          <a:xfrm flipH="1">
            <a:off x="4965700" y="153035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0" name="Line 27"/>
          <p:cNvSpPr>
            <a:spLocks noChangeShapeType="1"/>
          </p:cNvSpPr>
          <p:nvPr/>
        </p:nvSpPr>
        <p:spPr bwMode="auto">
          <a:xfrm flipV="1">
            <a:off x="4962525" y="3114675"/>
            <a:ext cx="302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1" name="Oval 30"/>
          <p:cNvSpPr>
            <a:spLocks noChangeArrowheads="1"/>
          </p:cNvSpPr>
          <p:nvPr/>
        </p:nvSpPr>
        <p:spPr bwMode="auto">
          <a:xfrm>
            <a:off x="5430838" y="1398588"/>
            <a:ext cx="327025" cy="284162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972" name="Oval 31"/>
          <p:cNvSpPr>
            <a:spLocks noChangeArrowheads="1"/>
          </p:cNvSpPr>
          <p:nvPr/>
        </p:nvSpPr>
        <p:spPr bwMode="auto">
          <a:xfrm rot="-5400000">
            <a:off x="6214269" y="1878806"/>
            <a:ext cx="327025" cy="284163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973" name="Line 32"/>
          <p:cNvSpPr>
            <a:spLocks noChangeShapeType="1"/>
          </p:cNvSpPr>
          <p:nvPr/>
        </p:nvSpPr>
        <p:spPr bwMode="auto">
          <a:xfrm>
            <a:off x="4973638" y="1530350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4" name="Line 33"/>
          <p:cNvSpPr>
            <a:spLocks noChangeShapeType="1"/>
          </p:cNvSpPr>
          <p:nvPr/>
        </p:nvSpPr>
        <p:spPr bwMode="auto">
          <a:xfrm>
            <a:off x="5778500" y="1514475"/>
            <a:ext cx="58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5" name="Line 34"/>
          <p:cNvSpPr>
            <a:spLocks noChangeShapeType="1"/>
          </p:cNvSpPr>
          <p:nvPr/>
        </p:nvSpPr>
        <p:spPr bwMode="auto">
          <a:xfrm flipH="1" flipV="1">
            <a:off x="6365875" y="1495425"/>
            <a:ext cx="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6" name="Line 35"/>
          <p:cNvSpPr>
            <a:spLocks noChangeShapeType="1"/>
          </p:cNvSpPr>
          <p:nvPr/>
        </p:nvSpPr>
        <p:spPr bwMode="auto">
          <a:xfrm flipH="1" flipV="1">
            <a:off x="7983538" y="2373313"/>
            <a:ext cx="0" cy="74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7" name="Oval 36"/>
          <p:cNvSpPr>
            <a:spLocks noChangeArrowheads="1"/>
          </p:cNvSpPr>
          <p:nvPr/>
        </p:nvSpPr>
        <p:spPr bwMode="auto">
          <a:xfrm rot="-5400000">
            <a:off x="7830344" y="2047081"/>
            <a:ext cx="327025" cy="284163"/>
          </a:xfrm>
          <a:prstGeom prst="ellipse">
            <a:avLst/>
          </a:prstGeom>
          <a:solidFill>
            <a:srgbClr val="F1FE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978" name="Line 37"/>
          <p:cNvSpPr>
            <a:spLocks noChangeShapeType="1"/>
          </p:cNvSpPr>
          <p:nvPr/>
        </p:nvSpPr>
        <p:spPr bwMode="auto">
          <a:xfrm flipH="1" flipV="1">
            <a:off x="7981950" y="1514475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9" name="Line 38"/>
          <p:cNvSpPr>
            <a:spLocks noChangeShapeType="1"/>
          </p:cNvSpPr>
          <p:nvPr/>
        </p:nvSpPr>
        <p:spPr bwMode="auto">
          <a:xfrm>
            <a:off x="6367463" y="1509713"/>
            <a:ext cx="160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0" name="Text Box 39"/>
          <p:cNvSpPr txBox="1">
            <a:spLocks noChangeArrowheads="1"/>
          </p:cNvSpPr>
          <p:nvPr/>
        </p:nvSpPr>
        <p:spPr bwMode="auto">
          <a:xfrm>
            <a:off x="5432425" y="985838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ＭＳ Ｐゴシック" pitchFamily="34" charset="-128"/>
              </a:rPr>
              <a:t>A</a:t>
            </a:r>
          </a:p>
        </p:txBody>
      </p:sp>
      <p:sp>
        <p:nvSpPr>
          <p:cNvPr id="82981" name="Text Box 40"/>
          <p:cNvSpPr txBox="1">
            <a:spLocks noChangeArrowheads="1"/>
          </p:cNvSpPr>
          <p:nvPr/>
        </p:nvSpPr>
        <p:spPr bwMode="auto">
          <a:xfrm>
            <a:off x="6521450" y="1725613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ＭＳ Ｐゴシック" pitchFamily="34" charset="-128"/>
              </a:rPr>
              <a:t>B</a:t>
            </a:r>
          </a:p>
        </p:txBody>
      </p:sp>
      <p:sp>
        <p:nvSpPr>
          <p:cNvPr id="82982" name="Text Box 41"/>
          <p:cNvSpPr txBox="1">
            <a:spLocks noChangeArrowheads="1"/>
          </p:cNvSpPr>
          <p:nvPr/>
        </p:nvSpPr>
        <p:spPr bwMode="auto">
          <a:xfrm>
            <a:off x="8175625" y="1922463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i="1">
                <a:ea typeface="ＭＳ Ｐゴシック" pitchFamily="34" charset="-128"/>
              </a:rPr>
              <a:t>C</a:t>
            </a:r>
          </a:p>
        </p:txBody>
      </p:sp>
      <p:sp>
        <p:nvSpPr>
          <p:cNvPr id="82983" name="Text Box 42"/>
          <p:cNvSpPr txBox="1">
            <a:spLocks noChangeArrowheads="1"/>
          </p:cNvSpPr>
          <p:nvPr/>
        </p:nvSpPr>
        <p:spPr bwMode="auto">
          <a:xfrm>
            <a:off x="5975350" y="2335213"/>
            <a:ext cx="34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ea typeface="ＭＳ Ｐゴシック" pitchFamily="34" charset="-128"/>
              </a:rPr>
              <a:t>S</a:t>
            </a:r>
          </a:p>
        </p:txBody>
      </p:sp>
      <p:sp>
        <p:nvSpPr>
          <p:cNvPr id="82984" name="Line 44"/>
          <p:cNvSpPr>
            <a:spLocks noChangeShapeType="1"/>
          </p:cNvSpPr>
          <p:nvPr/>
        </p:nvSpPr>
        <p:spPr bwMode="auto">
          <a:xfrm>
            <a:off x="4718050" y="2227263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5" name="Line 45"/>
          <p:cNvSpPr>
            <a:spLocks noChangeShapeType="1"/>
          </p:cNvSpPr>
          <p:nvPr/>
        </p:nvSpPr>
        <p:spPr bwMode="auto">
          <a:xfrm>
            <a:off x="4803775" y="23796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6" name="Line 46"/>
          <p:cNvSpPr>
            <a:spLocks noChangeShapeType="1"/>
          </p:cNvSpPr>
          <p:nvPr/>
        </p:nvSpPr>
        <p:spPr bwMode="auto">
          <a:xfrm flipH="1">
            <a:off x="4962525" y="2393950"/>
            <a:ext cx="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87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28600" y="3822700"/>
            <a:ext cx="8816975" cy="26543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smtClean="0"/>
              <a:t>What happens to brightness of bulb A </a:t>
            </a:r>
            <a:r>
              <a:rPr lang="en-US" sz="2400" i="1" smtClean="0"/>
              <a:t>after </a:t>
            </a:r>
            <a:r>
              <a:rPr lang="en-US" sz="2400" smtClean="0"/>
              <a:t>the switch is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400" smtClean="0"/>
              <a:t>closed?</a:t>
            </a:r>
          </a:p>
          <a:p>
            <a:pPr marL="609600" indent="-609600"/>
            <a:r>
              <a:rPr lang="en-US" sz="2400" smtClean="0"/>
              <a:t> Brightness of A decreases</a:t>
            </a:r>
          </a:p>
          <a:p>
            <a:pPr marL="609600" indent="-609600"/>
            <a:r>
              <a:rPr lang="en-US" sz="2400" smtClean="0"/>
              <a:t> Brightness of A increases</a:t>
            </a:r>
          </a:p>
          <a:p>
            <a:pPr marL="609600" indent="-609600"/>
            <a:r>
              <a:rPr lang="en-US" sz="2400" smtClean="0"/>
              <a:t> Brightness of A stays the same</a:t>
            </a:r>
          </a:p>
          <a:p>
            <a:pPr marL="609600" indent="-609600"/>
            <a:r>
              <a:rPr lang="en-US" sz="2400" smtClean="0"/>
              <a:t> I am not sure how to answer this </a:t>
            </a:r>
          </a:p>
        </p:txBody>
      </p:sp>
      <p:sp>
        <p:nvSpPr>
          <p:cNvPr id="82988" name="Line 48"/>
          <p:cNvSpPr>
            <a:spLocks noChangeShapeType="1"/>
          </p:cNvSpPr>
          <p:nvPr/>
        </p:nvSpPr>
        <p:spPr bwMode="auto">
          <a:xfrm flipV="1">
            <a:off x="6381750" y="2160588"/>
            <a:ext cx="0" cy="954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35625" y="5359400"/>
            <a:ext cx="3508375" cy="1033463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cs typeface="Arial" charset="0"/>
              </a:rPr>
              <a:t>Predict results of experiment</a:t>
            </a:r>
          </a:p>
        </p:txBody>
      </p:sp>
      <p:sp>
        <p:nvSpPr>
          <p:cNvPr id="82990" name="Text Box 47"/>
          <p:cNvSpPr txBox="1">
            <a:spLocks noChangeArrowheads="1"/>
          </p:cNvSpPr>
          <p:nvPr/>
        </p:nvSpPr>
        <p:spPr bwMode="auto">
          <a:xfrm>
            <a:off x="5822950" y="4468813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Instructional goal?</a:t>
            </a:r>
            <a:endParaRPr lang="en-IN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3C350E-B129-4D5A-8141-4B70D83C9635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  <p:sp>
        <p:nvSpPr>
          <p:cNvPr id="8397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990033"/>
                </a:solidFill>
              </a:rPr>
              <a:t>Think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228600" y="1143000"/>
            <a:ext cx="876300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363538" indent="-363538">
              <a:lnSpc>
                <a:spcPct val="130000"/>
              </a:lnSpc>
              <a:spcBef>
                <a:spcPct val="45000"/>
              </a:spcBef>
            </a:pPr>
            <a:r>
              <a:rPr lang="en-US" sz="2400"/>
              <a:t>	In how many peer-instruction questions you saw just now, were students asked to perform numerical calculations?</a:t>
            </a:r>
          </a:p>
          <a:p>
            <a:pPr marL="363538" indent="-363538">
              <a:lnSpc>
                <a:spcPct val="130000"/>
              </a:lnSpc>
              <a:spcBef>
                <a:spcPct val="45000"/>
              </a:spcBef>
            </a:pPr>
            <a:r>
              <a:rPr lang="en-US" sz="2400"/>
              <a:t>	(go back and see examples again, if needed)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Date Placeholder 3"/>
          <p:cNvSpPr txBox="1">
            <a:spLocks noGrp="1"/>
          </p:cNvSpPr>
          <p:nvPr/>
        </p:nvSpPr>
        <p:spPr bwMode="auto">
          <a:xfrm>
            <a:off x="457200" y="645795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990033"/>
                </a:solidFill>
              </a:rPr>
              <a:t>Nov. 13. 2013</a:t>
            </a:r>
          </a:p>
        </p:txBody>
      </p:sp>
      <p:sp>
        <p:nvSpPr>
          <p:cNvPr id="86018" name="Slide Number Placeholder 4"/>
          <p:cNvSpPr txBox="1">
            <a:spLocks noGrp="1"/>
          </p:cNvSpPr>
          <p:nvPr/>
        </p:nvSpPr>
        <p:spPr bwMode="auto">
          <a:xfrm>
            <a:off x="7391400" y="64579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95004A7-DBD3-4968-B1ED-E46341BCACAF}" type="slidenum">
              <a:rPr lang="en-US" sz="1400">
                <a:solidFill>
                  <a:srgbClr val="990033"/>
                </a:solidFill>
              </a:rPr>
              <a:pPr algn="r"/>
              <a:t>29</a:t>
            </a:fld>
            <a:endParaRPr lang="en-US" sz="1400">
              <a:solidFill>
                <a:srgbClr val="990033"/>
              </a:solidFill>
            </a:endParaRPr>
          </a:p>
        </p:txBody>
      </p:sp>
      <p:sp>
        <p:nvSpPr>
          <p:cNvPr id="86019" name="Footer Placeholder 5"/>
          <p:cNvSpPr txBox="1">
            <a:spLocks noGrp="1"/>
          </p:cNvSpPr>
          <p:nvPr/>
        </p:nvSpPr>
        <p:spPr bwMode="auto">
          <a:xfrm>
            <a:off x="3581400" y="64770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990033"/>
                </a:solidFill>
              </a:rPr>
              <a:t>RC2013</a:t>
            </a: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990033"/>
                </a:solidFill>
              </a:rPr>
              <a:t>Instructional uses of clicker questions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228600" y="1143000"/>
            <a:ext cx="87630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363538" indent="-363538">
              <a:lnSpc>
                <a:spcPct val="110000"/>
              </a:lnSpc>
              <a:spcBef>
                <a:spcPct val="45000"/>
              </a:spcBef>
              <a:buFontTx/>
              <a:buAutoNum type="arabicPeriod"/>
            </a:pPr>
            <a:r>
              <a:rPr lang="en-US" sz="2400"/>
              <a:t>Survey students to determine background or opinions</a:t>
            </a:r>
          </a:p>
          <a:p>
            <a:pPr marL="363538" indent="-363538">
              <a:lnSpc>
                <a:spcPct val="110000"/>
              </a:lnSpc>
              <a:spcBef>
                <a:spcPct val="45000"/>
              </a:spcBef>
              <a:buFontTx/>
              <a:buAutoNum type="arabicPeriod"/>
            </a:pPr>
            <a:r>
              <a:rPr lang="en-US" sz="2400"/>
              <a:t>Motivate students  </a:t>
            </a:r>
          </a:p>
          <a:p>
            <a:pPr marL="363538" indent="-363538">
              <a:lnSpc>
                <a:spcPct val="110000"/>
              </a:lnSpc>
              <a:spcBef>
                <a:spcPct val="45000"/>
              </a:spcBef>
              <a:buFontTx/>
              <a:buAutoNum type="arabicPeriod"/>
            </a:pPr>
            <a:r>
              <a:rPr lang="en-US" sz="2400"/>
              <a:t>Check recall of lecture point</a:t>
            </a:r>
          </a:p>
          <a:p>
            <a:pPr marL="363538" indent="-363538">
              <a:lnSpc>
                <a:spcPct val="110000"/>
              </a:lnSpc>
              <a:spcBef>
                <a:spcPct val="45000"/>
              </a:spcBef>
              <a:buFontTx/>
              <a:buAutoNum type="arabicPeriod"/>
            </a:pPr>
            <a:r>
              <a:rPr lang="en-US" sz="2400"/>
              <a:t>Test conceptual understanding (reason logically through a problem, using words, diagrams, relationships)</a:t>
            </a:r>
          </a:p>
          <a:p>
            <a:pPr marL="363538" indent="-363538">
              <a:lnSpc>
                <a:spcPct val="110000"/>
              </a:lnSpc>
              <a:spcBef>
                <a:spcPct val="45000"/>
              </a:spcBef>
              <a:buFontTx/>
              <a:buAutoNum type="arabicPeriod"/>
            </a:pPr>
            <a:r>
              <a:rPr lang="en-US" sz="2400"/>
              <a:t>Relate different representations</a:t>
            </a:r>
          </a:p>
          <a:p>
            <a:pPr marL="363538" indent="-363538">
              <a:lnSpc>
                <a:spcPct val="110000"/>
              </a:lnSpc>
              <a:spcBef>
                <a:spcPct val="45000"/>
              </a:spcBef>
              <a:buFontTx/>
              <a:buAutoNum type="arabicPeriod"/>
            </a:pPr>
            <a:r>
              <a:rPr lang="en-US" sz="2400"/>
              <a:t>Predict results of lecture demo, experiment, simulation, or algorithm (describe an experiment, ask students to predict the result, then show the demo or video).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06AFE1-AFCC-4C9A-A72D-8E8C0C0E88A0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3" y="228600"/>
            <a:ext cx="8853487" cy="838200"/>
          </a:xfrm>
        </p:spPr>
        <p:txBody>
          <a:bodyPr lIns="0" rIns="0"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Please allow me the liberty of ..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304800" y="1219200"/>
            <a:ext cx="8686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5000"/>
              </a:spcBef>
            </a:pPr>
            <a:r>
              <a:rPr lang="en-US">
                <a:ea typeface="ＭＳ Ｐゴシック" pitchFamily="34" charset="-128"/>
              </a:rPr>
              <a:t>Asking you to assume multiple roles in this session -Institute leader, Faculty member, Student</a:t>
            </a:r>
          </a:p>
        </p:txBody>
      </p:sp>
      <p:pic>
        <p:nvPicPr>
          <p:cNvPr id="23558" name="Picture 4" descr="t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3532188"/>
            <a:ext cx="174148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5" descr="s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1738" y="4329113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6" descr="s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1500" y="3465513"/>
            <a:ext cx="1905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7" descr="t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9075" y="3316288"/>
            <a:ext cx="1585913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3810000" y="4114800"/>
            <a:ext cx="1698625" cy="0"/>
          </a:xfrm>
          <a:prstGeom prst="line">
            <a:avLst/>
          </a:prstGeom>
          <a:noFill/>
          <a:ln w="34925">
            <a:solidFill>
              <a:srgbClr val="33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 flipH="1" flipV="1">
            <a:off x="3886200" y="4953000"/>
            <a:ext cx="1333500" cy="0"/>
          </a:xfrm>
          <a:prstGeom prst="line">
            <a:avLst/>
          </a:prstGeom>
          <a:noFill/>
          <a:ln w="34925">
            <a:solidFill>
              <a:srgbClr val="33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Oval 10"/>
          <p:cNvSpPr>
            <a:spLocks noChangeArrowheads="1"/>
          </p:cNvSpPr>
          <p:nvPr/>
        </p:nvSpPr>
        <p:spPr bwMode="auto">
          <a:xfrm>
            <a:off x="-144463" y="3028950"/>
            <a:ext cx="3995738" cy="360045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Oval 11"/>
          <p:cNvSpPr>
            <a:spLocks noChangeArrowheads="1"/>
          </p:cNvSpPr>
          <p:nvPr/>
        </p:nvSpPr>
        <p:spPr bwMode="auto">
          <a:xfrm>
            <a:off x="5364163" y="3105150"/>
            <a:ext cx="3995737" cy="3600450"/>
          </a:xfrm>
          <a:prstGeom prst="ellips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921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0D8B8D-944E-4F93-B5F6-19036FE8DD95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  <p:sp>
        <p:nvSpPr>
          <p:cNvPr id="92163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92164" name="Rectangle 2"/>
          <p:cNvSpPr>
            <a:spLocks noChangeArrowheads="1"/>
          </p:cNvSpPr>
          <p:nvPr/>
        </p:nvSpPr>
        <p:spPr bwMode="auto">
          <a:xfrm>
            <a:off x="0" y="76200"/>
            <a:ext cx="883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sz="4000" b="1">
                <a:solidFill>
                  <a:srgbClr val="990033"/>
                </a:solidFill>
              </a:rPr>
              <a:t>Where to find clicker questions?</a:t>
            </a:r>
          </a:p>
        </p:txBody>
      </p:sp>
      <p:sp>
        <p:nvSpPr>
          <p:cNvPr id="92165" name="Rectangle 3"/>
          <p:cNvSpPr>
            <a:spLocks noChangeArrowheads="1"/>
          </p:cNvSpPr>
          <p:nvPr/>
        </p:nvSpPr>
        <p:spPr bwMode="auto">
          <a:xfrm>
            <a:off x="228600" y="1335088"/>
            <a:ext cx="8763000" cy="45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339725" indent="-339725">
              <a:lnSpc>
                <a:spcPct val="110000"/>
              </a:lnSpc>
              <a:spcBef>
                <a:spcPct val="45000"/>
              </a:spcBef>
            </a:pPr>
            <a:r>
              <a:rPr lang="en-IN"/>
              <a:t>Peer Instruction used &gt; 20 years in physics.  </a:t>
            </a:r>
          </a:p>
          <a:p>
            <a:pPr marL="339725" indent="-339725">
              <a:lnSpc>
                <a:spcPct val="110000"/>
              </a:lnSpc>
              <a:spcBef>
                <a:spcPct val="45000"/>
              </a:spcBef>
            </a:pPr>
            <a:r>
              <a:rPr lang="en-IN"/>
              <a:t>Many Websites, papers, books, resources exist. 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>1) Peer Instruction: A User’s Manual, Eric Mazur. 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>2) Guides, videos, references, how-to:  </a:t>
            </a:r>
            <a:r>
              <a:rPr lang="en-IN" u="sng">
                <a:solidFill>
                  <a:srgbClr val="0066FF"/>
                </a:solidFill>
              </a:rPr>
              <a:t>http://www.cwsei.ubc.ca/resources/clickers.htm</a:t>
            </a:r>
            <a:r>
              <a:rPr lang="en-IN"/>
              <a:t> 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>
                <a:solidFill>
                  <a:srgbClr val="990033"/>
                </a:solidFill>
              </a:rPr>
              <a:t>3) Write your own!</a:t>
            </a:r>
            <a:r>
              <a:rPr lang="en-IN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942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28633D-A98D-4051-BB5A-265F57F5605E}" type="slidenum">
              <a:rPr lang="en-US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  <p:sp>
        <p:nvSpPr>
          <p:cNvPr id="9421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990033"/>
                </a:solidFill>
              </a:rPr>
              <a:t>Pair- Activity Write a clicker question</a:t>
            </a:r>
          </a:p>
        </p:txBody>
      </p:sp>
      <p:sp>
        <p:nvSpPr>
          <p:cNvPr id="94213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sz="2400"/>
              <a:t>Choose a partner. 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sz="2400"/>
              <a:t>Choose a topic. (check with 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96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85D5BA-F7BD-40B8-A437-C3D94A577799}" type="slidenum">
              <a:rPr lang="en-US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  <p:sp>
        <p:nvSpPr>
          <p:cNvPr id="96259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990033"/>
                </a:solidFill>
              </a:rPr>
              <a:t>Pair- Activity Write a clicker question</a:t>
            </a:r>
          </a:p>
        </p:txBody>
      </p:sp>
      <p:sp>
        <p:nvSpPr>
          <p:cNvPr id="96261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363538" indent="-363538" algn="ctr">
              <a:lnSpc>
                <a:spcPct val="110000"/>
              </a:lnSpc>
              <a:spcBef>
                <a:spcPct val="45000"/>
              </a:spcBef>
            </a:pPr>
            <a:r>
              <a:rPr lang="en-US" sz="2400">
                <a:solidFill>
                  <a:srgbClr val="0066FF"/>
                </a:solidFill>
              </a:rPr>
              <a:t>In your chosen topic:</a:t>
            </a:r>
          </a:p>
          <a:p>
            <a:pPr marL="363538" indent="-363538" algn="ctr">
              <a:lnSpc>
                <a:spcPct val="110000"/>
              </a:lnSpc>
            </a:pPr>
            <a:r>
              <a:rPr lang="en-US" sz="2400">
                <a:solidFill>
                  <a:srgbClr val="0066FF"/>
                </a:solidFill>
              </a:rPr>
              <a:t>Write a peer-instruction question for one of the goals below. </a:t>
            </a:r>
          </a:p>
          <a:p>
            <a:pPr marL="363538" indent="-363538"/>
            <a:endParaRPr lang="en-US" sz="2400">
              <a:solidFill>
                <a:srgbClr val="0066FF"/>
              </a:solidFill>
            </a:endParaRPr>
          </a:p>
          <a:p>
            <a:pPr marL="363538" indent="-363538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/>
              <a:t>Survey students to determine background or opinions</a:t>
            </a:r>
          </a:p>
          <a:p>
            <a:pPr marL="363538" indent="-363538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/>
              <a:t>Check recall of lecture point</a:t>
            </a:r>
          </a:p>
          <a:p>
            <a:pPr marL="363538" indent="-363538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/>
              <a:t>Test conceptual understanding (reason logically through a problem, using words, diagrams, relationships)</a:t>
            </a:r>
          </a:p>
          <a:p>
            <a:pPr marL="363538" indent="-363538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/>
              <a:t>Relate different representations</a:t>
            </a:r>
          </a:p>
          <a:p>
            <a:pPr marL="363538" indent="-363538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/>
              <a:t>Predict results of lecture demo, experiment, simulation, or algorithm (describe an experiment, ask students to predict the result, then show the demo or video).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98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3E5B83-9CA8-48A7-9549-9069B3634485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  <p:sp>
        <p:nvSpPr>
          <p:cNvPr id="98307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52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z="3600" b="1" smtClean="0">
                <a:solidFill>
                  <a:srgbClr val="990033"/>
                </a:solidFill>
              </a:rPr>
              <a:t>Which of the following statements on Multiple-Choice Questions would you most agree with ?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8991600" cy="3200400"/>
          </a:xfrm>
        </p:spPr>
        <p:txBody>
          <a:bodyPr lIns="45720" rIns="18288"/>
          <a:lstStyle/>
          <a:p>
            <a:pPr marL="398463" indent="-398463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MCQs are easy to grade but useless for learning</a:t>
            </a:r>
          </a:p>
          <a:p>
            <a:pPr marL="398463" indent="-398463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 MCQs can help in deep conceptual understanding</a:t>
            </a:r>
          </a:p>
          <a:p>
            <a:pPr marL="398463" indent="-398463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 MCQs are easy to grade and easy to write </a:t>
            </a:r>
          </a:p>
        </p:txBody>
      </p:sp>
      <p:sp>
        <p:nvSpPr>
          <p:cNvPr id="98310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ct val="35000"/>
              </a:spcBef>
            </a:pPr>
            <a:r>
              <a:rPr lang="en-US" sz="3200" u="sng">
                <a:solidFill>
                  <a:srgbClr val="0000FF"/>
                </a:solidFill>
              </a:rPr>
              <a:t>Vote individually – 30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1003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87612F-4094-4B62-A18A-F676EA08FB26}" type="slidenum">
              <a:rPr lang="en-US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  <p:sp>
        <p:nvSpPr>
          <p:cNvPr id="10035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52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z="3600" b="1" smtClean="0">
                <a:solidFill>
                  <a:srgbClr val="990033"/>
                </a:solidFill>
              </a:rPr>
              <a:t>Which of the following statements on Multiple-Choice Questions would you most agree with ?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8991600" cy="3200400"/>
          </a:xfrm>
        </p:spPr>
        <p:txBody>
          <a:bodyPr lIns="45720" rIns="18288"/>
          <a:lstStyle/>
          <a:p>
            <a:pPr marL="398463" indent="-398463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MCQs are easy to grade but useless for learning</a:t>
            </a:r>
          </a:p>
          <a:p>
            <a:pPr marL="398463" indent="-398463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 MCQs can help in deep conceptual understanding</a:t>
            </a:r>
          </a:p>
          <a:p>
            <a:pPr marL="398463" indent="-398463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 MCQs are easy to grade and easy to write </a:t>
            </a:r>
          </a:p>
        </p:txBody>
      </p:sp>
      <p:sp>
        <p:nvSpPr>
          <p:cNvPr id="100358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ct val="35000"/>
              </a:spcBef>
            </a:pPr>
            <a:r>
              <a:rPr lang="en-US" sz="3200" u="sng">
                <a:solidFill>
                  <a:srgbClr val="0000FF"/>
                </a:solidFill>
              </a:rPr>
              <a:t>Discuss with neighbour and vote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1024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2F6965-0891-4782-B7B3-EA39F91361F7}" type="slidenum">
              <a:rPr lang="en-US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  <p:sp>
        <p:nvSpPr>
          <p:cNvPr id="102403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52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z="3600" b="1" smtClean="0">
                <a:solidFill>
                  <a:srgbClr val="990033"/>
                </a:solidFill>
              </a:rPr>
              <a:t>Which of the following statements on Multiple-Choice Questions would you most agree with ?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8610600" cy="3810000"/>
          </a:xfrm>
        </p:spPr>
        <p:txBody>
          <a:bodyPr lIns="45720" rIns="18288"/>
          <a:lstStyle/>
          <a:p>
            <a:pPr marL="398463" indent="-398463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MCQs are easy to grade but useless for learning</a:t>
            </a:r>
          </a:p>
          <a:p>
            <a:pPr marL="398463" indent="-398463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 MCQs can help in deep conceptual understanding </a:t>
            </a:r>
            <a:r>
              <a:rPr lang="en-US" sz="2800" u="sng" smtClean="0"/>
              <a:t>if written well</a:t>
            </a:r>
          </a:p>
          <a:p>
            <a:pPr marL="398463" indent="-398463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 MCQs are easy to grade and easy to write </a:t>
            </a:r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76200" y="3200400"/>
            <a:ext cx="86868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10445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2EFD98-113B-4B6D-9D07-92A4302D8558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  <p:sp>
        <p:nvSpPr>
          <p:cNvPr id="104451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104452" name="Rectangle 2"/>
          <p:cNvSpPr>
            <a:spLocks noChangeArrowheads="1"/>
          </p:cNvSpPr>
          <p:nvPr/>
        </p:nvSpPr>
        <p:spPr bwMode="auto">
          <a:xfrm>
            <a:off x="0" y="76200"/>
            <a:ext cx="883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sz="3600" b="1">
                <a:solidFill>
                  <a:srgbClr val="990033"/>
                </a:solidFill>
              </a:rPr>
              <a:t>What is a “good” assessment question</a:t>
            </a:r>
          </a:p>
        </p:txBody>
      </p:sp>
      <p:sp>
        <p:nvSpPr>
          <p:cNvPr id="104453" name="Rectangle 3"/>
          <p:cNvSpPr>
            <a:spLocks noChangeArrowheads="1"/>
          </p:cNvSpPr>
          <p:nvPr/>
        </p:nvSpPr>
        <p:spPr bwMode="auto">
          <a:xfrm>
            <a:off x="152400" y="1785938"/>
            <a:ext cx="89154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>
                <a:solidFill>
                  <a:schemeClr val="tx2"/>
                </a:solidFill>
              </a:rPr>
              <a:t>Need to write </a:t>
            </a:r>
            <a:r>
              <a:rPr lang="en-US" u="sng">
                <a:solidFill>
                  <a:schemeClr val="tx2"/>
                </a:solidFill>
              </a:rPr>
              <a:t>good</a:t>
            </a:r>
            <a:r>
              <a:rPr lang="en-US">
                <a:solidFill>
                  <a:schemeClr val="tx2"/>
                </a:solidFill>
              </a:rPr>
              <a:t> clicker questions, build a repository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/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What is a “good” peer-discussion question?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1105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237499-A4BE-4115-A126-D7B38EF1DCB5}" type="slidenum">
              <a:rPr lang="en-US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  <p:sp>
        <p:nvSpPr>
          <p:cNvPr id="11059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z="3600" b="1" smtClean="0">
                <a:solidFill>
                  <a:srgbClr val="990033"/>
                </a:solidFill>
              </a:rPr>
              <a:t>What does : “..if written well” mean?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4953000"/>
          </a:xfrm>
        </p:spPr>
        <p:txBody>
          <a:bodyPr lIns="45720" rIns="18288"/>
          <a:lstStyle/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THINK:</a:t>
            </a:r>
            <a:r>
              <a:rPr lang="en-US" sz="2800" smtClean="0"/>
              <a:t> (individually) Write one feature of a “good” multiple-choice question.</a:t>
            </a: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endParaRPr lang="en-US" sz="2800" smtClean="0"/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PAIR</a:t>
            </a:r>
            <a:r>
              <a:rPr lang="en-US" sz="2800" smtClean="0"/>
              <a:t>: Turn to your neighbour, discuss your answer, check if you agree with their answer.</a:t>
            </a: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endParaRPr lang="en-US" sz="2800" smtClean="0"/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SHARE:</a:t>
            </a:r>
            <a:r>
              <a:rPr lang="en-US" sz="2800" smtClean="0"/>
              <a:t> Share your responses with the rest of the class. 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(Write responses on board)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1126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581113-BAE3-49BD-B344-8CC3EFDA7E4C}" type="slidenum">
              <a:rPr lang="en-US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  <p:sp>
        <p:nvSpPr>
          <p:cNvPr id="112643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85738"/>
            <a:ext cx="8961438" cy="728662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A “good” peer-instruction question: </a:t>
            </a:r>
          </a:p>
        </p:txBody>
      </p:sp>
      <p:sp>
        <p:nvSpPr>
          <p:cNvPr id="112645" name="Rectangle 3"/>
          <p:cNvSpPr>
            <a:spLocks noChangeArrowheads="1"/>
          </p:cNvSpPr>
          <p:nvPr/>
        </p:nvSpPr>
        <p:spPr bwMode="auto">
          <a:xfrm>
            <a:off x="152400" y="1219200"/>
            <a:ext cx="87630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339725" indent="-339725" eaLnBrk="0" hangingPunct="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ea typeface="ＭＳ Ｐゴシック" pitchFamily="34" charset="-128"/>
              </a:rPr>
              <a:t>Is usually conceptual</a:t>
            </a:r>
          </a:p>
          <a:p>
            <a:pPr marL="339725" indent="-339725" eaLnBrk="0" hangingPunct="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ea typeface="ＭＳ Ｐゴシック" pitchFamily="34" charset="-128"/>
              </a:rPr>
              <a:t>Elicits students’ “misconceptions”, pre-existing thinking</a:t>
            </a:r>
          </a:p>
          <a:p>
            <a:pPr marL="339725" indent="-339725" eaLnBrk="0" hangingPunct="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ea typeface="ＭＳ Ｐゴシック" pitchFamily="34" charset="-128"/>
              </a:rPr>
              <a:t>Makes students apply ideas in a new context</a:t>
            </a:r>
          </a:p>
          <a:p>
            <a:pPr marL="339725" indent="-339725" eaLnBrk="0" hangingPunct="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ea typeface="ＭＳ Ｐゴシック" pitchFamily="34" charset="-128"/>
              </a:rPr>
              <a:t>Makes student to think in terms of diagrams, graphs </a:t>
            </a:r>
          </a:p>
          <a:p>
            <a:pPr marL="339725" indent="-339725" eaLnBrk="0" hangingPunct="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ea typeface="ＭＳ Ｐゴシック" pitchFamily="34" charset="-128"/>
              </a:rPr>
              <a:t>Asks students to predict results of an experiment, or of an algorithm  </a:t>
            </a:r>
          </a:p>
        </p:txBody>
      </p:sp>
      <p:sp>
        <p:nvSpPr>
          <p:cNvPr id="112646" name="Rectangle 4"/>
          <p:cNvSpPr>
            <a:spLocks noChangeArrowheads="1"/>
          </p:cNvSpPr>
          <p:nvPr/>
        </p:nvSpPr>
        <p:spPr bwMode="auto">
          <a:xfrm>
            <a:off x="0" y="4572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ct val="35000"/>
              </a:spcBef>
            </a:pPr>
            <a:r>
              <a:rPr lang="en-US">
                <a:solidFill>
                  <a:srgbClr val="0000FF"/>
                </a:solidFill>
              </a:rPr>
              <a:t>Formative assessment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1146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B51964-BCBC-412B-BB2F-F6117D2C18C2}" type="slidenum">
              <a:rPr lang="en-US" smtClean="0">
                <a:cs typeface="Arial" charset="0"/>
              </a:rPr>
              <a:pPr/>
              <a:t>39</a:t>
            </a:fld>
            <a:endParaRPr lang="en-US" smtClean="0">
              <a:cs typeface="Arial" charset="0"/>
            </a:endParaRPr>
          </a:p>
        </p:txBody>
      </p:sp>
      <p:sp>
        <p:nvSpPr>
          <p:cNvPr id="11469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990033"/>
                </a:solidFill>
              </a:rPr>
              <a:t>Revisit – your clicker question</a:t>
            </a:r>
          </a:p>
        </p:txBody>
      </p:sp>
      <p:sp>
        <p:nvSpPr>
          <p:cNvPr id="114693" name="Rectangle 3"/>
          <p:cNvSpPr>
            <a:spLocks noChangeArrowheads="1"/>
          </p:cNvSpPr>
          <p:nvPr/>
        </p:nvSpPr>
        <p:spPr bwMode="auto">
          <a:xfrm>
            <a:off x="228600" y="1443038"/>
            <a:ext cx="8763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339725" indent="-339725">
              <a:lnSpc>
                <a:spcPct val="110000"/>
              </a:lnSpc>
              <a:spcBef>
                <a:spcPct val="45000"/>
              </a:spcBef>
            </a:pPr>
            <a:r>
              <a:rPr lang="en-US" sz="2400"/>
              <a:t>Does it satisfy features of a good peer instruction question?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5C2089-FD52-4337-B88E-2914849CFA6A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3" y="228600"/>
            <a:ext cx="8853487" cy="1066800"/>
          </a:xfrm>
        </p:spPr>
        <p:txBody>
          <a:bodyPr lIns="0" rIns="0"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What can you expect?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304800" y="1371600"/>
            <a:ext cx="86868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261938" indent="-261938" eaLnBrk="0" hangingPunct="0">
              <a:lnSpc>
                <a:spcPct val="120000"/>
              </a:lnSpc>
              <a:spcBef>
                <a:spcPct val="55000"/>
              </a:spcBef>
            </a:pPr>
            <a:r>
              <a:rPr lang="en-US" sz="2400">
                <a:ea typeface="ＭＳ Ｐゴシック" pitchFamily="34" charset="-128"/>
              </a:rPr>
              <a:t>By the end of this session, you should be able to: </a:t>
            </a:r>
          </a:p>
          <a:p>
            <a:pPr marL="261938" indent="-261938" eaLnBrk="0" hangingPunct="0">
              <a:lnSpc>
                <a:spcPct val="120000"/>
              </a:lnSpc>
              <a:spcBef>
                <a:spcPct val="55000"/>
              </a:spcBef>
              <a:buFontTx/>
              <a:buChar char="•"/>
            </a:pPr>
            <a:r>
              <a:rPr lang="en-US" sz="2400">
                <a:ea typeface="ＭＳ Ｐゴシック" pitchFamily="34" charset="-128"/>
              </a:rPr>
              <a:t>Identify effective teaching-learning strategies based on cognitive research principles</a:t>
            </a:r>
          </a:p>
          <a:p>
            <a:pPr marL="261938" indent="-261938" eaLnBrk="0" hangingPunct="0">
              <a:lnSpc>
                <a:spcPct val="120000"/>
              </a:lnSpc>
              <a:spcBef>
                <a:spcPct val="55000"/>
              </a:spcBef>
              <a:buFontTx/>
              <a:buChar char="•"/>
            </a:pPr>
            <a:r>
              <a:rPr lang="en-US" sz="2400"/>
              <a:t>Identify the ways of engaging students for deeper level reflections and discussion</a:t>
            </a:r>
            <a:endParaRPr lang="en-US" sz="2400">
              <a:ea typeface="ＭＳ Ｐゴシック" pitchFamily="34" charset="-128"/>
            </a:endParaRPr>
          </a:p>
          <a:p>
            <a:pPr marL="261938" indent="-261938" eaLnBrk="0" hangingPunct="0">
              <a:lnSpc>
                <a:spcPct val="120000"/>
              </a:lnSpc>
              <a:spcBef>
                <a:spcPct val="55000"/>
              </a:spcBef>
              <a:buFontTx/>
              <a:buChar char="•"/>
            </a:pPr>
            <a:r>
              <a:rPr lang="en-US" sz="2400">
                <a:ea typeface="ＭＳ Ｐゴシック" pitchFamily="34" charset="-128"/>
              </a:rPr>
              <a:t>Devise activities for your students based on these strategies</a:t>
            </a:r>
          </a:p>
          <a:p>
            <a:pPr marL="261938" indent="-261938" eaLnBrk="0" hangingPunct="0">
              <a:lnSpc>
                <a:spcPct val="120000"/>
              </a:lnSpc>
              <a:spcBef>
                <a:spcPct val="55000"/>
              </a:spcBef>
              <a:buFontTx/>
              <a:buChar char="•"/>
            </a:pPr>
            <a:endParaRPr lang="en-US" sz="2400">
              <a:ea typeface="ＭＳ Ｐゴシック" pitchFamily="34" charset="-128"/>
            </a:endParaRPr>
          </a:p>
          <a:p>
            <a:pPr marL="261938" indent="-261938" eaLnBrk="0" hangingPunct="0">
              <a:lnSpc>
                <a:spcPct val="120000"/>
              </a:lnSpc>
              <a:spcBef>
                <a:spcPct val="55000"/>
              </a:spcBef>
              <a:buFontTx/>
              <a:buChar char="•"/>
            </a:pPr>
            <a:endParaRPr lang="en-US" sz="2400"/>
          </a:p>
          <a:p>
            <a:pPr marL="261938" indent="-261938" eaLnBrk="0" hangingPunct="0">
              <a:lnSpc>
                <a:spcPct val="120000"/>
              </a:lnSpc>
              <a:spcBef>
                <a:spcPct val="55000"/>
              </a:spcBef>
              <a:buFontTx/>
              <a:buChar char="•"/>
            </a:pPr>
            <a:endParaRPr lang="en-US" sz="240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Date Placeholder 3"/>
          <p:cNvSpPr txBox="1">
            <a:spLocks noGrp="1"/>
          </p:cNvSpPr>
          <p:nvPr/>
        </p:nvSpPr>
        <p:spPr bwMode="auto">
          <a:xfrm>
            <a:off x="457200" y="645795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990033"/>
                </a:solidFill>
              </a:rPr>
              <a:t>Nov. 13. 2013</a:t>
            </a:r>
          </a:p>
        </p:txBody>
      </p:sp>
      <p:sp>
        <p:nvSpPr>
          <p:cNvPr id="116738" name="Slide Number Placeholder 4"/>
          <p:cNvSpPr txBox="1">
            <a:spLocks noGrp="1"/>
          </p:cNvSpPr>
          <p:nvPr/>
        </p:nvSpPr>
        <p:spPr bwMode="auto">
          <a:xfrm>
            <a:off x="7391400" y="64579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F03288C-17DF-409F-B81A-979C5C916089}" type="slidenum">
              <a:rPr lang="en-US" sz="1400">
                <a:solidFill>
                  <a:srgbClr val="990033"/>
                </a:solidFill>
              </a:rPr>
              <a:pPr algn="r"/>
              <a:t>40</a:t>
            </a:fld>
            <a:endParaRPr lang="en-US" sz="1400">
              <a:solidFill>
                <a:srgbClr val="990033"/>
              </a:solidFill>
            </a:endParaRPr>
          </a:p>
        </p:txBody>
      </p:sp>
      <p:sp>
        <p:nvSpPr>
          <p:cNvPr id="116739" name="Footer Placeholder 5"/>
          <p:cNvSpPr txBox="1">
            <a:spLocks noGrp="1"/>
          </p:cNvSpPr>
          <p:nvPr/>
        </p:nvSpPr>
        <p:spPr bwMode="auto">
          <a:xfrm>
            <a:off x="3581400" y="64770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990033"/>
                </a:solidFill>
              </a:rPr>
              <a:t>RC2013</a:t>
            </a:r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65125"/>
            <a:ext cx="8991600" cy="701675"/>
          </a:xfrm>
        </p:spPr>
        <p:txBody>
          <a:bodyPr lIns="45720" rIns="45720"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Revisit – </a:t>
            </a:r>
            <a:br>
              <a:rPr lang="en-US" sz="4000" b="1" smtClean="0">
                <a:solidFill>
                  <a:srgbClr val="990033"/>
                </a:solidFill>
              </a:rPr>
            </a:br>
            <a:r>
              <a:rPr lang="en-US" sz="4000" b="1" smtClean="0">
                <a:solidFill>
                  <a:srgbClr val="990033"/>
                </a:solidFill>
              </a:rPr>
              <a:t>Principles from cognitive research</a:t>
            </a:r>
          </a:p>
        </p:txBody>
      </p: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152400" y="13716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174625" indent="-174625" defTabSz="457200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1746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/>
              <a:t>Learning is not transfer of information. Learners actively construct their knowledge. (Constructivism)</a:t>
            </a:r>
          </a:p>
          <a:p>
            <a:pPr marL="174625" indent="-174625" defTabSz="457200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1746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/>
              <a:t>What people already know affects what they learn (prior knowledge)</a:t>
            </a:r>
          </a:p>
          <a:p>
            <a:pPr marL="174625" indent="-174625" defTabSz="457200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Char char="•"/>
              <a:tabLst>
                <a:tab pos="1746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/>
              <a:t>Effective learning happens when there is context              (situated cognition)</a:t>
            </a:r>
          </a:p>
          <a:p>
            <a:pPr marL="174625" indent="-174625" defTabSz="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Times" pitchFamily="18" charset="0"/>
              <a:buChar char="•"/>
              <a:tabLst>
                <a:tab pos="1746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/>
              <a:t>Learning happens effectively as social activity (social learning)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3"/>
          <p:cNvSpPr txBox="1">
            <a:spLocks noGrp="1"/>
          </p:cNvSpPr>
          <p:nvPr/>
        </p:nvSpPr>
        <p:spPr bwMode="auto">
          <a:xfrm>
            <a:off x="457200" y="645795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990033"/>
                </a:solidFill>
              </a:rPr>
              <a:t>Nov. 13. 2013</a:t>
            </a:r>
          </a:p>
        </p:txBody>
      </p:sp>
      <p:sp>
        <p:nvSpPr>
          <p:cNvPr id="118786" name="Slide Number Placeholder 4"/>
          <p:cNvSpPr txBox="1">
            <a:spLocks noGrp="1"/>
          </p:cNvSpPr>
          <p:nvPr/>
        </p:nvSpPr>
        <p:spPr bwMode="auto">
          <a:xfrm>
            <a:off x="7391400" y="64579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7259774-90B5-4D67-A611-0D01449A7251}" type="slidenum">
              <a:rPr lang="en-US" sz="1400">
                <a:solidFill>
                  <a:srgbClr val="990033"/>
                </a:solidFill>
              </a:rPr>
              <a:pPr algn="r"/>
              <a:t>41</a:t>
            </a:fld>
            <a:endParaRPr lang="en-US" sz="1400">
              <a:solidFill>
                <a:srgbClr val="990033"/>
              </a:solidFill>
            </a:endParaRPr>
          </a:p>
        </p:txBody>
      </p:sp>
      <p:sp>
        <p:nvSpPr>
          <p:cNvPr id="118787" name="Footer Placeholder 5"/>
          <p:cNvSpPr txBox="1">
            <a:spLocks noGrp="1"/>
          </p:cNvSpPr>
          <p:nvPr/>
        </p:nvSpPr>
        <p:spPr bwMode="auto">
          <a:xfrm>
            <a:off x="3581400" y="64770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990033"/>
                </a:solidFill>
              </a:rPr>
              <a:t>RC2013</a:t>
            </a: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65125"/>
            <a:ext cx="8991600" cy="701675"/>
          </a:xfrm>
        </p:spPr>
        <p:txBody>
          <a:bodyPr lIns="45720" rIns="45720"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Reflection - 1</a:t>
            </a:r>
          </a:p>
        </p:txBody>
      </p:sp>
      <p:sp>
        <p:nvSpPr>
          <p:cNvPr id="118789" name="Rectangle 3"/>
          <p:cNvSpPr>
            <a:spLocks noChangeArrowheads="1"/>
          </p:cNvSpPr>
          <p:nvPr/>
        </p:nvSpPr>
        <p:spPr bwMode="auto">
          <a:xfrm>
            <a:off x="282575" y="1371600"/>
            <a:ext cx="87090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defTabSz="457200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State one take-away (concept, strategy, attitude …) for </a:t>
            </a:r>
            <a:r>
              <a:rPr lang="en-US" b="1" u="sng"/>
              <a:t>you</a:t>
            </a:r>
            <a:r>
              <a:rPr lang="en-US"/>
              <a:t> from this session.</a:t>
            </a:r>
          </a:p>
          <a:p>
            <a:pPr algn="ctr" defTabSz="457200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Date Placeholder 3"/>
          <p:cNvSpPr txBox="1">
            <a:spLocks noGrp="1"/>
          </p:cNvSpPr>
          <p:nvPr/>
        </p:nvSpPr>
        <p:spPr bwMode="auto">
          <a:xfrm>
            <a:off x="457200" y="645795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990033"/>
                </a:solidFill>
              </a:rPr>
              <a:t>Nov. 13. 2013</a:t>
            </a:r>
          </a:p>
        </p:txBody>
      </p:sp>
      <p:sp>
        <p:nvSpPr>
          <p:cNvPr id="122882" name="Slide Number Placeholder 4"/>
          <p:cNvSpPr txBox="1">
            <a:spLocks noGrp="1"/>
          </p:cNvSpPr>
          <p:nvPr/>
        </p:nvSpPr>
        <p:spPr bwMode="auto">
          <a:xfrm>
            <a:off x="7391400" y="64579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FAF1B85-DD5C-4919-9822-C5DEF40ED2E1}" type="slidenum">
              <a:rPr lang="en-US" sz="1400">
                <a:solidFill>
                  <a:srgbClr val="990033"/>
                </a:solidFill>
              </a:rPr>
              <a:pPr algn="r"/>
              <a:t>42</a:t>
            </a:fld>
            <a:endParaRPr lang="en-US" sz="1400">
              <a:solidFill>
                <a:srgbClr val="990033"/>
              </a:solidFill>
            </a:endParaRPr>
          </a:p>
        </p:txBody>
      </p:sp>
      <p:sp>
        <p:nvSpPr>
          <p:cNvPr id="122883" name="Footer Placeholder 5"/>
          <p:cNvSpPr txBox="1">
            <a:spLocks noGrp="1"/>
          </p:cNvSpPr>
          <p:nvPr/>
        </p:nvSpPr>
        <p:spPr bwMode="auto">
          <a:xfrm>
            <a:off x="3581400" y="64770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990033"/>
                </a:solidFill>
              </a:rPr>
              <a:t>RC2013</a:t>
            </a:r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65125"/>
            <a:ext cx="8991600" cy="701675"/>
          </a:xfrm>
        </p:spPr>
        <p:txBody>
          <a:bodyPr lIns="45720" rIns="45720"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Reflection - 2</a:t>
            </a:r>
          </a:p>
        </p:txBody>
      </p:sp>
      <p:sp>
        <p:nvSpPr>
          <p:cNvPr id="122885" name="Rectangle 3"/>
          <p:cNvSpPr>
            <a:spLocks noChangeArrowheads="1"/>
          </p:cNvSpPr>
          <p:nvPr/>
        </p:nvSpPr>
        <p:spPr bwMode="auto">
          <a:xfrm>
            <a:off x="57150" y="1720850"/>
            <a:ext cx="89916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33400" indent="-533400" algn="ctr" defTabSz="457200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Do you think you will use Peer Instruction in your class?</a:t>
            </a:r>
          </a:p>
          <a:p>
            <a:pPr marL="533400" indent="-533400" algn="ctr" defTabSz="457200">
              <a:lnSpc>
                <a:spcPct val="120000"/>
              </a:lnSpc>
              <a:spcAft>
                <a:spcPct val="25000"/>
              </a:spcAft>
              <a:buClr>
                <a:schemeClr val="tx1"/>
              </a:buClr>
              <a:buFont typeface="Times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(at least once? more?)</a:t>
            </a:r>
          </a:p>
          <a:p>
            <a:pPr marL="533400" indent="-533400" algn="ctr" defTabSz="457200">
              <a:lnSpc>
                <a:spcPct val="120000"/>
              </a:lnSpc>
              <a:spcAft>
                <a:spcPct val="25000"/>
              </a:spcAft>
              <a:buClr>
                <a:schemeClr val="tx1"/>
              </a:buClr>
              <a:buFont typeface="Times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/>
          </a:p>
          <a:p>
            <a:pPr marL="533400" indent="-533400" algn="ctr" defTabSz="457200">
              <a:lnSpc>
                <a:spcPct val="120000"/>
              </a:lnSpc>
              <a:spcAft>
                <a:spcPct val="25000"/>
              </a:spcAft>
              <a:buClr>
                <a:schemeClr val="tx1"/>
              </a:buClr>
              <a:buFont typeface="Times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Yes</a:t>
            </a:r>
          </a:p>
          <a:p>
            <a:pPr marL="533400" indent="-533400" algn="ctr" defTabSz="457200">
              <a:lnSpc>
                <a:spcPct val="120000"/>
              </a:lnSpc>
              <a:spcAft>
                <a:spcPct val="25000"/>
              </a:spcAft>
              <a:buClr>
                <a:schemeClr val="tx1"/>
              </a:buClr>
              <a:buFont typeface="Times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No</a:t>
            </a:r>
          </a:p>
          <a:p>
            <a:pPr marL="533400" indent="-533400" algn="ctr" defTabSz="457200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 typeface="Times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1269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FB8DC0-D1C9-43E4-9220-5DB33F9D2688}" type="slidenum">
              <a:rPr lang="en-US" smtClean="0">
                <a:cs typeface="Arial" charset="0"/>
              </a:rPr>
              <a:pPr/>
              <a:t>43</a:t>
            </a:fld>
            <a:endParaRPr lang="en-US" smtClean="0">
              <a:cs typeface="Arial" charset="0"/>
            </a:endParaRPr>
          </a:p>
        </p:txBody>
      </p:sp>
      <p:sp>
        <p:nvSpPr>
          <p:cNvPr id="126979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z="3600" b="1" smtClean="0">
                <a:solidFill>
                  <a:srgbClr val="990033"/>
                </a:solidFill>
              </a:rPr>
              <a:t>Think-Pair-Share Strategy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4953000"/>
          </a:xfrm>
        </p:spPr>
        <p:txBody>
          <a:bodyPr lIns="45720" rIns="18288"/>
          <a:lstStyle/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What did we achieve in the previous activity?</a:t>
            </a: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80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We took a complex problem with multiple perspectives (what is a “good” MCQ) and arrived at a common consensus.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80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131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5D2C45-6FE9-4AAE-AA6B-71C3ECC0D66D}" type="slidenum">
              <a:rPr lang="en-US" smtClean="0">
                <a:cs typeface="Arial" charset="0"/>
              </a:rPr>
              <a:pPr/>
              <a:t>44</a:t>
            </a:fld>
            <a:endParaRPr lang="en-US" smtClean="0">
              <a:cs typeface="Arial" charset="0"/>
            </a:endParaRPr>
          </a:p>
        </p:txBody>
      </p:sp>
      <p:sp>
        <p:nvSpPr>
          <p:cNvPr id="13107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z="3600" b="1" smtClean="0">
                <a:solidFill>
                  <a:srgbClr val="990033"/>
                </a:solidFill>
              </a:rPr>
              <a:t>When to use Think-Pair-Share strategy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4953000"/>
          </a:xfrm>
        </p:spPr>
        <p:txBody>
          <a:bodyPr lIns="45720" rIns="18288"/>
          <a:lstStyle/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When to use this format: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800" smtClean="0"/>
              <a:t>As a team (or as a class), come up with multiple ideas to solve a problem. 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800" smtClean="0"/>
              <a:t>Build a whole by first answering its parts 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800" smtClean="0"/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Benefits: 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800" smtClean="0"/>
              <a:t> Cooperative learning, give &amp; take of ideas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800" smtClean="0"/>
              <a:t> Each student gets committed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800" smtClean="0"/>
              <a:t> Structure an open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133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720D26-2668-4394-84AA-996192BCA64A}" type="slidenum">
              <a:rPr lang="en-US" smtClean="0">
                <a:cs typeface="Arial" charset="0"/>
              </a:rPr>
              <a:pPr/>
              <a:t>45</a:t>
            </a:fld>
            <a:endParaRPr lang="en-US" smtClean="0">
              <a:cs typeface="Arial" charset="0"/>
            </a:endParaRPr>
          </a:p>
        </p:txBody>
      </p:sp>
      <p:sp>
        <p:nvSpPr>
          <p:cNvPr id="133123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z="3600" b="1" smtClean="0">
                <a:solidFill>
                  <a:srgbClr val="990033"/>
                </a:solidFill>
              </a:rPr>
              <a:t>How to set up Think-Pair-Share activity?</a:t>
            </a: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4953000"/>
          </a:xfrm>
        </p:spPr>
        <p:txBody>
          <a:bodyPr lIns="45720" rIns="18288"/>
          <a:lstStyle/>
          <a:p>
            <a:pPr marL="360363" indent="-360363" algn="ctr" eaLnBrk="1" hangingPunct="1">
              <a:buFontTx/>
              <a:buNone/>
            </a:pPr>
            <a:r>
              <a:rPr lang="en-IN" sz="2400" smtClean="0"/>
              <a:t>Try to formulate guidelines based on the previous examples.</a:t>
            </a:r>
          </a:p>
          <a:p>
            <a:pPr marL="360363" indent="-360363" eaLnBrk="1" hangingPunct="1">
              <a:buFontTx/>
              <a:buNone/>
            </a:pPr>
            <a:endParaRPr lang="en-IN" sz="2400" smtClean="0"/>
          </a:p>
          <a:p>
            <a:pPr marL="360363" indent="-360363" eaLnBrk="1" hangingPunct="1">
              <a:spcBef>
                <a:spcPct val="50000"/>
              </a:spcBef>
            </a:pPr>
            <a:r>
              <a:rPr lang="en-IN" sz="2400" smtClean="0"/>
              <a:t>Ensure that there is a </a:t>
            </a:r>
            <a:r>
              <a:rPr lang="en-IN" sz="2400" u="sng" smtClean="0"/>
              <a:t>clear ‘deliverable’</a:t>
            </a:r>
            <a:r>
              <a:rPr lang="en-IN" sz="2400" smtClean="0"/>
              <a:t> for each phase. This drives the action in that phase.</a:t>
            </a:r>
          </a:p>
          <a:p>
            <a:pPr marL="360363" indent="-360363" eaLnBrk="1" hangingPunct="1">
              <a:spcBef>
                <a:spcPct val="50000"/>
              </a:spcBef>
            </a:pPr>
            <a:r>
              <a:rPr lang="en-IN" sz="2400" smtClean="0"/>
              <a:t>Ensure that the phases are </a:t>
            </a:r>
            <a:r>
              <a:rPr lang="en-IN" sz="2400" u="sng" smtClean="0"/>
              <a:t>logically connected</a:t>
            </a:r>
            <a:r>
              <a:rPr lang="en-IN" sz="2400" smtClean="0"/>
              <a:t>. They should use the output of one phase in next. </a:t>
            </a:r>
          </a:p>
          <a:p>
            <a:pPr marL="360363" indent="-360363" eaLnBrk="1" hangingPunct="1">
              <a:spcBef>
                <a:spcPct val="50000"/>
              </a:spcBef>
            </a:pPr>
            <a:r>
              <a:rPr lang="en-IN" sz="2400" smtClean="0"/>
              <a:t>Ensure that there is </a:t>
            </a:r>
            <a:r>
              <a:rPr lang="en-IN" sz="2400" u="sng" smtClean="0"/>
              <a:t>sufficient time</a:t>
            </a:r>
            <a:r>
              <a:rPr lang="en-IN" sz="2400" smtClean="0"/>
              <a:t> for each phase. Too little → Frustration; Too much → Boredom. Move on when 80% of the class has finished 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86DE34-AF13-49E6-891D-A26E130A26F9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152400"/>
            <a:ext cx="8270875" cy="785813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Scenario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990600"/>
            <a:ext cx="8650287" cy="5224463"/>
          </a:xfrm>
        </p:spPr>
        <p:txBody>
          <a:bodyPr/>
          <a:lstStyle/>
          <a:p>
            <a:pPr marL="365125" indent="-365125" eaLnBrk="1" hangingPunct="1"/>
            <a:r>
              <a:rPr lang="en-IN" sz="2800" smtClean="0"/>
              <a:t>Consider a large class, undergraduate students, varying levels. </a:t>
            </a:r>
          </a:p>
          <a:p>
            <a:pPr marL="365125" indent="-365125" eaLnBrk="1" hangingPunct="1"/>
            <a:r>
              <a:rPr lang="en-IN" sz="2800" smtClean="0"/>
              <a:t>Imagine a 60-minute class in a traditional lecture mode in a large room. </a:t>
            </a:r>
          </a:p>
          <a:p>
            <a:pPr marL="365125" indent="-365125" eaLnBrk="1" hangingPunct="1"/>
            <a:r>
              <a:rPr lang="en-IN" sz="2800" smtClean="0"/>
              <a:t>20 minutes into the class, you take a snapshot of the students.</a:t>
            </a:r>
          </a:p>
          <a:p>
            <a:pPr marL="365125" indent="-365125" eaLnBrk="1" hangingPunct="1"/>
            <a:r>
              <a:rPr lang="en-IN" sz="2800" smtClean="0"/>
              <a:t>Predict the percentage of students who may be showing “engaged behavior” (with the content of the lecture).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931C82-28D4-4147-9926-2C0088528009}" type="slidenum">
              <a:rPr lang="en-US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152400"/>
            <a:ext cx="8270875" cy="785813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Vote individually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990600"/>
            <a:ext cx="8650287" cy="5224463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IN" sz="2800" smtClean="0"/>
              <a:t>	Predict the percentage of students who are engaged with the content of the lecture.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endParaRPr lang="en-IN" sz="2800" smtClean="0"/>
          </a:p>
          <a:p>
            <a:pPr marL="609600" indent="-609600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0- 20%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20-40%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40-60%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60-80%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arenR"/>
            </a:pPr>
            <a:r>
              <a:rPr lang="en-US" sz="2800" smtClean="0"/>
              <a:t>&gt;80%</a:t>
            </a:r>
            <a:endParaRPr lang="en-I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D7FA75-E8E0-4758-B5EC-C5FAC53DF808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152400"/>
            <a:ext cx="8270875" cy="785813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Scenario (same as before)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990600"/>
            <a:ext cx="8650287" cy="5224463"/>
          </a:xfrm>
        </p:spPr>
        <p:txBody>
          <a:bodyPr/>
          <a:lstStyle/>
          <a:p>
            <a:pPr marL="365125" indent="-365125" eaLnBrk="1" hangingPunct="1"/>
            <a:r>
              <a:rPr lang="en-IN" sz="2800" smtClean="0"/>
              <a:t>Consider a large class, undergraduate students, varying levels. </a:t>
            </a:r>
          </a:p>
          <a:p>
            <a:pPr marL="365125" indent="-365125" eaLnBrk="1" hangingPunct="1"/>
            <a:r>
              <a:rPr lang="en-IN" sz="2800" smtClean="0"/>
              <a:t>Imagine a 60-minute class in a traditional lecture mode in a large room. </a:t>
            </a:r>
          </a:p>
          <a:p>
            <a:pPr marL="365125" indent="-365125" eaLnBrk="1" hangingPunct="1"/>
            <a:r>
              <a:rPr lang="en-IN" sz="2800" smtClean="0"/>
              <a:t>20 minutes into the class, you take a snapshot of the students.</a:t>
            </a:r>
          </a:p>
          <a:p>
            <a:pPr marL="365125" indent="-365125" eaLnBrk="1" hangingPunct="1"/>
            <a:r>
              <a:rPr lang="en-IN" sz="2800" smtClean="0"/>
              <a:t>Predict the percentage of students who may be showing “engaged behavior” (with the content of the lecture).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364529-4FC0-494A-AF04-800432DD5BDF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  <p:sp>
        <p:nvSpPr>
          <p:cNvPr id="3379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152400"/>
            <a:ext cx="8270875" cy="785813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Think – Pair - Share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990600"/>
            <a:ext cx="8650287" cy="52244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THINK:</a:t>
            </a:r>
            <a:r>
              <a:rPr lang="en-US" sz="2400" smtClean="0"/>
              <a:t> (individually).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IN" sz="2400" smtClean="0"/>
              <a:t>Draw a graph of student engagement versus time.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 smtClean="0">
              <a:solidFill>
                <a:srgbClr val="0066FF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PAIR:</a:t>
            </a:r>
            <a:r>
              <a:rPr lang="en-US" sz="2400" smtClean="0"/>
              <a:t> Turn to your neighbour.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smtClean="0"/>
              <a:t>Examine each other’s graph and converge on a single graph.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smtClean="0"/>
              <a:t>List 2 reasons why this might be happening. 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 smtClean="0">
              <a:solidFill>
                <a:srgbClr val="0066FF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SHARE:</a:t>
            </a:r>
            <a:r>
              <a:rPr lang="en-US" sz="2400" smtClean="0"/>
              <a:t> Share your responses with the team. 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IN" sz="2400" smtClean="0"/>
              <a:t>Create a combined list of reasons, ie challenges to effective teaching and learning.  </a:t>
            </a:r>
            <a:endParaRPr lang="en-US" sz="240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Nov. 13. 2013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24A923-AF39-4DD4-B5B5-3C14348EB876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  <p:sp>
        <p:nvSpPr>
          <p:cNvPr id="35843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RC2013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152400"/>
            <a:ext cx="8270875" cy="785813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990033"/>
                </a:solidFill>
              </a:rPr>
              <a:t>Share your responses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990600"/>
            <a:ext cx="8650287" cy="52244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*</a:t>
            </a:r>
            <a:r>
              <a:rPr lang="en-US" i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2210</Words>
  <Application>Microsoft Office PowerPoint</Application>
  <PresentationFormat>On-screen Show (4:3)</PresentationFormat>
  <Paragraphs>487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ＭＳ Ｐゴシック</vt:lpstr>
      <vt:lpstr>Arial</vt:lpstr>
      <vt:lpstr>Helvetica</vt:lpstr>
      <vt:lpstr>Times</vt:lpstr>
      <vt:lpstr>Default Design</vt:lpstr>
      <vt:lpstr>Effective teaching-learning strategies from Physics Education Research </vt:lpstr>
      <vt:lpstr>Introductions</vt:lpstr>
      <vt:lpstr>Please allow me the liberty of ..</vt:lpstr>
      <vt:lpstr>What can you expect?</vt:lpstr>
      <vt:lpstr>Scenario</vt:lpstr>
      <vt:lpstr>Vote individually</vt:lpstr>
      <vt:lpstr>Scenario (same as before)</vt:lpstr>
      <vt:lpstr>Think – Pair - Share</vt:lpstr>
      <vt:lpstr>Share your responses</vt:lpstr>
      <vt:lpstr>Challenges - summary</vt:lpstr>
      <vt:lpstr>PowerPoint Presentation</vt:lpstr>
      <vt:lpstr>PowerPoint Presentation</vt:lpstr>
      <vt:lpstr>Principles from cognitive research</vt:lpstr>
      <vt:lpstr>All good in theory, but how can a teacher practice these?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</vt:lpstr>
      <vt:lpstr>Example 2</vt:lpstr>
      <vt:lpstr>PowerPoint Presentation</vt:lpstr>
      <vt:lpstr>Example 4</vt:lpstr>
      <vt:lpstr>Example 4</vt:lpstr>
      <vt:lpstr>PowerPoint Presentation</vt:lpstr>
      <vt:lpstr>Example 6 - Experiment</vt:lpstr>
      <vt:lpstr>Think</vt:lpstr>
      <vt:lpstr>Instructional uses of clicker questions</vt:lpstr>
      <vt:lpstr>PowerPoint Presentation</vt:lpstr>
      <vt:lpstr>Pair- Activity Write a clicker question</vt:lpstr>
      <vt:lpstr>Pair- Activity Write a clicker question</vt:lpstr>
      <vt:lpstr>Which of the following statements on Multiple-Choice Questions would you most agree with ?</vt:lpstr>
      <vt:lpstr>Which of the following statements on Multiple-Choice Questions would you most agree with ?</vt:lpstr>
      <vt:lpstr>Which of the following statements on Multiple-Choice Questions would you most agree with ?</vt:lpstr>
      <vt:lpstr>PowerPoint Presentation</vt:lpstr>
      <vt:lpstr>What does : “..if written well” mean?</vt:lpstr>
      <vt:lpstr>A “good” peer-instruction question: </vt:lpstr>
      <vt:lpstr>Revisit – your clicker question</vt:lpstr>
      <vt:lpstr>Revisit –  Principles from cognitive research</vt:lpstr>
      <vt:lpstr>Reflection - 1</vt:lpstr>
      <vt:lpstr>Reflection - 2</vt:lpstr>
      <vt:lpstr>Think-Pair-Share Strategy</vt:lpstr>
      <vt:lpstr>When to use Think-Pair-Share strategy</vt:lpstr>
      <vt:lpstr>How to set up Think-Pair-Share activity?</vt:lpstr>
    </vt:vector>
  </TitlesOfParts>
  <Company>IIT Bombay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Technology</dc:title>
  <dc:creator>Pradeep Sarin</dc:creator>
  <cp:lastModifiedBy>Sahana Murthy</cp:lastModifiedBy>
  <cp:revision>299</cp:revision>
  <dcterms:created xsi:type="dcterms:W3CDTF">2010-11-10T16:04:46Z</dcterms:created>
  <dcterms:modified xsi:type="dcterms:W3CDTF">2016-03-18T03:44:24Z</dcterms:modified>
</cp:coreProperties>
</file>