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26"/>
  </p:notesMasterIdLst>
  <p:sldIdLst>
    <p:sldId id="256" r:id="rId2"/>
    <p:sldId id="257" r:id="rId3"/>
    <p:sldId id="277" r:id="rId4"/>
    <p:sldId id="274" r:id="rId5"/>
    <p:sldId id="259" r:id="rId6"/>
    <p:sldId id="260" r:id="rId7"/>
    <p:sldId id="278" r:id="rId8"/>
    <p:sldId id="294" r:id="rId9"/>
    <p:sldId id="295" r:id="rId10"/>
    <p:sldId id="296" r:id="rId11"/>
    <p:sldId id="280" r:id="rId12"/>
    <p:sldId id="293" r:id="rId13"/>
    <p:sldId id="281" r:id="rId14"/>
    <p:sldId id="285" r:id="rId15"/>
    <p:sldId id="291" r:id="rId16"/>
    <p:sldId id="264" r:id="rId17"/>
    <p:sldId id="282" r:id="rId18"/>
    <p:sldId id="288" r:id="rId19"/>
    <p:sldId id="283" r:id="rId20"/>
    <p:sldId id="267" r:id="rId21"/>
    <p:sldId id="268" r:id="rId22"/>
    <p:sldId id="270" r:id="rId23"/>
    <p:sldId id="272" r:id="rId24"/>
    <p:sldId id="289" r:id="rId2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450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35210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49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349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885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320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176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808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035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599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009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275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21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492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9093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457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4498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913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54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81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48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075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686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502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96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22T27rU4b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E9142TWpA8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irm.ca.gov/our-progress/video/darryl-dlima-scripps-health-cirm-stem-cell-sciencepitch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how.com/Develop-Your-Personal-Elevator-Pitch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rocess.spoken-tutorial.org/index.php/Main_Page" TargetMode="External"/><Relationship Id="rId5" Type="http://schemas.openxmlformats.org/officeDocument/2006/relationships/hyperlink" Target="http://www.techsmith.com/jing.html" TargetMode="External"/><Relationship Id="rId4" Type="http://schemas.openxmlformats.org/officeDocument/2006/relationships/hyperlink" Target="http://www.mindtools.com/pages/article/elevator-pitch.htm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ynamicecology.wordpress.com/2014/08/05/perfecting-the-elevator-pitch/" TargetMode="External"/><Relationship Id="rId3" Type="http://schemas.openxmlformats.org/officeDocument/2006/relationships/hyperlink" Target="http://idealistcareers.org/a-quick-guide-to-writing-your-elevator-pitch-with-examples/" TargetMode="External"/><Relationship Id="rId7" Type="http://schemas.openxmlformats.org/officeDocument/2006/relationships/hyperlink" Target="https://www.cirm.ca.gov/our-funding/stem-cell-elevator-pitch-challeng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fn.upenn.edu/aguirre/wiki/public:elevator_pitch" TargetMode="External"/><Relationship Id="rId5" Type="http://schemas.openxmlformats.org/officeDocument/2006/relationships/hyperlink" Target="http://successwise.com/crafting-your-elevator-pitch" TargetMode="External"/><Relationship Id="rId4" Type="http://schemas.openxmlformats.org/officeDocument/2006/relationships/hyperlink" Target="http://career.uoregon.edu/blog/students/2010/04/elevator-speech-30-seconds-intervie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Value_proposi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457200" y="438150"/>
            <a:ext cx="8229600" cy="75980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indent="0" algn="l">
              <a:spcBef>
                <a:spcPts val="0"/>
              </a:spcBef>
              <a:buNone/>
            </a:pPr>
            <a:r>
              <a:rPr lang="en" sz="4400" dirty="0" smtClean="0"/>
              <a:t/>
            </a:r>
            <a:br>
              <a:rPr lang="en" sz="4400" dirty="0" smtClean="0"/>
            </a:br>
            <a:r>
              <a:rPr lang="en" sz="4400" dirty="0" smtClean="0"/>
              <a:t/>
            </a:r>
            <a:br>
              <a:rPr lang="en" sz="4400" dirty="0" smtClean="0"/>
            </a:br>
            <a:r>
              <a:rPr lang="en" sz="4400" dirty="0" smtClean="0"/>
              <a:t/>
            </a:r>
            <a:br>
              <a:rPr lang="en" sz="4400" dirty="0" smtClean="0"/>
            </a:br>
            <a:r>
              <a:rPr lang="en" sz="4400" dirty="0"/>
              <a:t/>
            </a:r>
            <a:br>
              <a:rPr lang="en" sz="4400" dirty="0"/>
            </a:br>
            <a:r>
              <a:rPr lang="en" sz="4400" dirty="0" smtClean="0"/>
              <a:t>Creating your Elevator Pitch</a:t>
            </a:r>
            <a:endParaRPr lang="en" sz="4400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915237" y="1657350"/>
            <a:ext cx="7772400" cy="11032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  <a:spcBef>
                <a:spcPts val="1000"/>
              </a:spcBef>
              <a:buClrTx/>
              <a:buSzTx/>
            </a:pPr>
            <a:r>
              <a:rPr lang="en-US" sz="2800" dirty="0" smtClean="0">
                <a:solidFill>
                  <a:schemeClr val="tx1"/>
                </a:solidFill>
              </a:rPr>
              <a:t>IDP </a:t>
            </a:r>
            <a:r>
              <a:rPr lang="en-US" sz="2800" dirty="0" smtClean="0">
                <a:solidFill>
                  <a:schemeClr val="tx1"/>
                </a:solidFill>
              </a:rPr>
              <a:t>in Educational </a:t>
            </a:r>
            <a:r>
              <a:rPr lang="en-US" sz="2800" dirty="0" smtClean="0">
                <a:solidFill>
                  <a:schemeClr val="tx1"/>
                </a:solidFill>
              </a:rPr>
              <a:t>Technology</a:t>
            </a:r>
          </a:p>
        </p:txBody>
      </p:sp>
      <p:pic>
        <p:nvPicPr>
          <p:cNvPr id="4" name="Picture 3" descr="http://upload.wikimedia.org/wikipedia/sa/d/da/IIT_Bombay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2190750"/>
            <a:ext cx="723063" cy="709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hape 24"/>
          <p:cNvSpPr txBox="1">
            <a:spLocks/>
          </p:cNvSpPr>
          <p:nvPr/>
        </p:nvSpPr>
        <p:spPr>
          <a:xfrm>
            <a:off x="762000" y="3353064"/>
            <a:ext cx="7772400" cy="1733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spcBef>
                <a:spcPts val="1000"/>
              </a:spcBef>
              <a:buClrTx/>
              <a:buSzTx/>
            </a:pPr>
            <a:r>
              <a:rPr lang="en-US" sz="2400" dirty="0" smtClean="0">
                <a:solidFill>
                  <a:srgbClr val="333399"/>
                </a:solidFill>
              </a:rPr>
              <a:t>As part of HS 791 course, IIT Bombay 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SzTx/>
            </a:pPr>
            <a:r>
              <a:rPr lang="en-US" sz="2400" dirty="0" smtClean="0">
                <a:solidFill>
                  <a:srgbClr val="333399"/>
                </a:solidFill>
              </a:rPr>
              <a:t>Taught by: 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SzTx/>
            </a:pPr>
            <a:r>
              <a:rPr lang="en-US" sz="2400" dirty="0" smtClean="0">
                <a:solidFill>
                  <a:srgbClr val="333399"/>
                </a:solidFill>
              </a:rPr>
              <a:t>Sridhar </a:t>
            </a:r>
            <a:r>
              <a:rPr lang="en-US" sz="2400" dirty="0" err="1" smtClean="0">
                <a:solidFill>
                  <a:srgbClr val="333399"/>
                </a:solidFill>
              </a:rPr>
              <a:t>Iyer</a:t>
            </a:r>
            <a:r>
              <a:rPr lang="en-US" sz="2400" dirty="0" smtClean="0">
                <a:solidFill>
                  <a:srgbClr val="333399"/>
                </a:solidFill>
              </a:rPr>
              <a:t> (Oct 2014, March 2015)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SzTx/>
            </a:pPr>
            <a:r>
              <a:rPr lang="en-US" sz="2400" dirty="0" smtClean="0">
                <a:solidFill>
                  <a:srgbClr val="333399"/>
                </a:solidFill>
              </a:rPr>
              <a:t>Sahana Murthy (Oct 2015, March 2016)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SzTx/>
            </a:pPr>
            <a:endParaRPr 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3338" y="251925"/>
            <a:ext cx="8583773" cy="601799"/>
          </a:xfrm>
          <a:prstGeom prst="rect">
            <a:avLst/>
          </a:prstGeom>
        </p:spPr>
        <p:txBody>
          <a:bodyPr lIns="91440" tIns="91425" rIns="45720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200" dirty="0" smtClean="0"/>
              <a:t>Example: </a:t>
            </a:r>
            <a:r>
              <a:rPr lang="en-US" sz="3200" dirty="0" err="1" smtClean="0"/>
              <a:t>Ph.D</a:t>
            </a:r>
            <a:r>
              <a:rPr lang="en-US" sz="3200" dirty="0" smtClean="0"/>
              <a:t> </a:t>
            </a:r>
            <a:r>
              <a:rPr lang="en-US" sz="3200" dirty="0" smtClean="0"/>
              <a:t>students’ </a:t>
            </a:r>
            <a:r>
              <a:rPr lang="en-US" sz="3200" dirty="0" smtClean="0">
                <a:sym typeface="Wingdings" panose="05000000000000000000" pitchFamily="2" charset="2"/>
              </a:rPr>
              <a:t> 2-minute thesis</a:t>
            </a:r>
            <a:endParaRPr sz="3200" dirty="0"/>
          </a:p>
        </p:txBody>
      </p:sp>
      <p:sp>
        <p:nvSpPr>
          <p:cNvPr id="37" name="Shape 37"/>
          <p:cNvSpPr txBox="1">
            <a:spLocks noGrp="1"/>
          </p:cNvSpPr>
          <p:nvPr>
            <p:ph type="sldNum" idx="4294967295"/>
          </p:nvPr>
        </p:nvSpPr>
        <p:spPr>
          <a:xfrm>
            <a:off x="8433302" y="4749850"/>
            <a:ext cx="46380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9</a:t>
            </a:fld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017" y="1000775"/>
            <a:ext cx="5008469" cy="42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326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19875" y="77427"/>
            <a:ext cx="7368900" cy="601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200" dirty="0" smtClean="0"/>
              <a:t>Activity: Compare elevator pitches</a:t>
            </a:r>
            <a:endParaRPr sz="3200" dirty="0"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81000" y="762269"/>
            <a:ext cx="7863840" cy="81888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Below are two elevator pitches. Which is better ?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1) Ex-1	2) Ex-2	3) Both are equally good.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sldNum" idx="4294967295"/>
          </p:nvPr>
        </p:nvSpPr>
        <p:spPr>
          <a:xfrm>
            <a:off x="8433302" y="4749850"/>
            <a:ext cx="45466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10</a:t>
            </a:fld>
            <a:endParaRPr lang="en-GB" dirty="0"/>
          </a:p>
        </p:txBody>
      </p:sp>
      <p:sp>
        <p:nvSpPr>
          <p:cNvPr id="7" name="Shape 36"/>
          <p:cNvSpPr txBox="1">
            <a:spLocks/>
          </p:cNvSpPr>
          <p:nvPr/>
        </p:nvSpPr>
        <p:spPr>
          <a:xfrm>
            <a:off x="419875" y="1837944"/>
            <a:ext cx="3786365" cy="315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83333"/>
              <a:buFont typeface="Roboto Condensed"/>
              <a:buNone/>
              <a:defRPr sz="24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None/>
              <a:defRPr sz="18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None/>
              <a:defRPr sz="16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None/>
              <a:defRPr sz="16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None/>
              <a:defRPr sz="16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None/>
              <a:defRPr sz="16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None/>
              <a:defRPr sz="16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None/>
              <a:defRPr sz="16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None/>
              <a:defRPr sz="16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9pPr>
          </a:lstStyle>
          <a:p>
            <a:r>
              <a:rPr lang="en-US" sz="2000" i="1" u="sng" dirty="0" smtClean="0"/>
              <a:t>EX-1:</a:t>
            </a:r>
            <a:r>
              <a:rPr lang="en-US" sz="2000" i="1" dirty="0"/>
              <a:t> </a:t>
            </a:r>
            <a:r>
              <a:rPr lang="en-US" sz="2000" i="1" dirty="0" smtClean="0"/>
              <a:t>I </a:t>
            </a:r>
            <a:r>
              <a:rPr lang="en-US" sz="2000" i="1" dirty="0"/>
              <a:t>graduated from XYZ college in 2012 with courses in marketing and research methods. I worked for my college annual festival team on their publicity. I have spent the last three years in market research for ABC company. I want to move to an interesting </a:t>
            </a:r>
            <a:r>
              <a:rPr lang="en-US" sz="2000" i="1" dirty="0" smtClean="0"/>
              <a:t>platform and use my skills. </a:t>
            </a:r>
            <a:endParaRPr lang="en-US" sz="2000" dirty="0"/>
          </a:p>
        </p:txBody>
      </p:sp>
      <p:sp>
        <p:nvSpPr>
          <p:cNvPr id="8" name="Shape 36"/>
          <p:cNvSpPr txBox="1">
            <a:spLocks/>
          </p:cNvSpPr>
          <p:nvPr/>
        </p:nvSpPr>
        <p:spPr>
          <a:xfrm>
            <a:off x="4398264" y="1844040"/>
            <a:ext cx="4123943" cy="3148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83333"/>
              <a:buFont typeface="Roboto Condensed"/>
              <a:buNone/>
              <a:defRPr sz="24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None/>
              <a:defRPr sz="18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None/>
              <a:defRPr sz="16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None/>
              <a:defRPr sz="16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None/>
              <a:defRPr sz="16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None/>
              <a:defRPr sz="16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None/>
              <a:defRPr sz="16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None/>
              <a:defRPr sz="16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None/>
              <a:defRPr sz="16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9pPr>
          </a:lstStyle>
          <a:p>
            <a:r>
              <a:rPr lang="en-US" sz="2000" i="1" u="sng" dirty="0" smtClean="0"/>
              <a:t>EX-2:</a:t>
            </a:r>
            <a:r>
              <a:rPr lang="en-US" sz="2000" i="1" dirty="0" smtClean="0"/>
              <a:t> I </a:t>
            </a:r>
            <a:r>
              <a:rPr lang="en-US" sz="2000" i="1" dirty="0"/>
              <a:t>have expertise in research design, modeling and data analysis through three years of market research experience. As </a:t>
            </a:r>
            <a:r>
              <a:rPr lang="en-US" sz="2000" i="1" dirty="0" smtClean="0"/>
              <a:t>a student in </a:t>
            </a:r>
            <a:r>
              <a:rPr lang="en-US" sz="2000" i="1" dirty="0"/>
              <a:t>XYZ college, I developed a tool using Facebook that was adopted by my college annual festival team. I would </a:t>
            </a:r>
            <a:r>
              <a:rPr lang="en-US" sz="2000" i="1" dirty="0" smtClean="0"/>
              <a:t>like </a:t>
            </a:r>
            <a:r>
              <a:rPr lang="en-US" sz="2000" i="1" dirty="0"/>
              <a:t>to create marketing programs for non-profit organizations.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49220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19875" y="209551"/>
            <a:ext cx="8468092" cy="533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200" dirty="0" smtClean="0"/>
              <a:t>Class </a:t>
            </a:r>
            <a:r>
              <a:rPr lang="en-US" sz="3200" dirty="0" smtClean="0"/>
              <a:t>Discussion: </a:t>
            </a:r>
            <a:r>
              <a:rPr lang="en-US" sz="3200" dirty="0" smtClean="0"/>
              <a:t>Compare elevator pitches</a:t>
            </a:r>
            <a:endParaRPr sz="3200" dirty="0"/>
          </a:p>
        </p:txBody>
      </p:sp>
      <p:sp>
        <p:nvSpPr>
          <p:cNvPr id="37" name="Shape 37"/>
          <p:cNvSpPr txBox="1">
            <a:spLocks noGrp="1"/>
          </p:cNvSpPr>
          <p:nvPr>
            <p:ph type="sldNum" idx="4294967295"/>
          </p:nvPr>
        </p:nvSpPr>
        <p:spPr>
          <a:xfrm>
            <a:off x="8433302" y="4749850"/>
            <a:ext cx="45466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11</a:t>
            </a:fld>
            <a:endParaRPr lang="en-GB" dirty="0"/>
          </a:p>
        </p:txBody>
      </p:sp>
      <p:sp>
        <p:nvSpPr>
          <p:cNvPr id="7" name="Shape 36"/>
          <p:cNvSpPr txBox="1">
            <a:spLocks/>
          </p:cNvSpPr>
          <p:nvPr/>
        </p:nvSpPr>
        <p:spPr>
          <a:xfrm>
            <a:off x="419875" y="1428750"/>
            <a:ext cx="3786365" cy="315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83333"/>
              <a:buFont typeface="Roboto Condensed"/>
              <a:buNone/>
              <a:defRPr sz="24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None/>
              <a:defRPr sz="18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None/>
              <a:defRPr sz="16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None/>
              <a:defRPr sz="16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None/>
              <a:defRPr sz="16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None/>
              <a:defRPr sz="16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None/>
              <a:defRPr sz="16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None/>
              <a:defRPr sz="16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None/>
              <a:defRPr sz="16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9pPr>
          </a:lstStyle>
          <a:p>
            <a:r>
              <a:rPr lang="en-US" sz="2000" i="1" u="sng" dirty="0" smtClean="0"/>
              <a:t>EX-1:</a:t>
            </a:r>
            <a:r>
              <a:rPr lang="en-US" sz="2000" i="1" dirty="0"/>
              <a:t> </a:t>
            </a:r>
            <a:r>
              <a:rPr lang="en-US" sz="2000" i="1" dirty="0" smtClean="0"/>
              <a:t>I </a:t>
            </a:r>
            <a:r>
              <a:rPr lang="en-US" sz="2000" i="1" dirty="0"/>
              <a:t>graduated from XYZ college in 2012 with courses in marketing and research methods. I worked for my college annual festival team on their publicity. I have spent the last three years in market research for ABC company. I want to move to an interesting </a:t>
            </a:r>
            <a:r>
              <a:rPr lang="en-US" sz="2000" i="1" dirty="0" smtClean="0"/>
              <a:t>platform and use my skills. </a:t>
            </a:r>
            <a:endParaRPr lang="en-US" sz="2000" dirty="0"/>
          </a:p>
        </p:txBody>
      </p:sp>
      <p:sp>
        <p:nvSpPr>
          <p:cNvPr id="8" name="Shape 36"/>
          <p:cNvSpPr txBox="1">
            <a:spLocks/>
          </p:cNvSpPr>
          <p:nvPr/>
        </p:nvSpPr>
        <p:spPr>
          <a:xfrm>
            <a:off x="4398264" y="1434846"/>
            <a:ext cx="4123943" cy="3148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83333"/>
              <a:buFont typeface="Roboto Condensed"/>
              <a:buNone/>
              <a:defRPr sz="24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None/>
              <a:defRPr sz="18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None/>
              <a:defRPr sz="16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None/>
              <a:defRPr sz="16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None/>
              <a:defRPr sz="16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None/>
              <a:defRPr sz="16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None/>
              <a:defRPr sz="16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None/>
              <a:defRPr sz="16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None/>
              <a:defRPr sz="1600" b="0" i="0" u="none" strike="noStrike" cap="none" baseline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defRPr>
            </a:lvl9pPr>
          </a:lstStyle>
          <a:p>
            <a:r>
              <a:rPr lang="en-US" sz="2000" i="1" u="sng" dirty="0" smtClean="0"/>
              <a:t>EX-2:</a:t>
            </a:r>
            <a:r>
              <a:rPr lang="en-US" sz="2000" i="1" dirty="0" smtClean="0"/>
              <a:t> I </a:t>
            </a:r>
            <a:r>
              <a:rPr lang="en-US" sz="2000" i="1" dirty="0"/>
              <a:t>have expertise in research design, modeling and data analysis through three years of market research experience. As </a:t>
            </a:r>
            <a:r>
              <a:rPr lang="en-US" sz="2000" i="1" dirty="0" smtClean="0"/>
              <a:t>a student in </a:t>
            </a:r>
            <a:r>
              <a:rPr lang="en-US" sz="2000" i="1" dirty="0"/>
              <a:t>XYZ college, I developed a tool using Facebook that was adopted by my college annual festival team. I would </a:t>
            </a:r>
            <a:r>
              <a:rPr lang="en-US" sz="2000" i="1" dirty="0" smtClean="0"/>
              <a:t>like </a:t>
            </a:r>
            <a:r>
              <a:rPr lang="en-US" sz="2000" i="1" dirty="0"/>
              <a:t>to create marketing programs for non-profit organizations.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42412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19874" y="251925"/>
            <a:ext cx="8266926" cy="601799"/>
          </a:xfrm>
          <a:prstGeom prst="rect">
            <a:avLst/>
          </a:prstGeom>
        </p:spPr>
        <p:txBody>
          <a:bodyPr lIns="91425" tIns="91425" rIns="82296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Example of a popular elevator pitch</a:t>
            </a:r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000775"/>
            <a:ext cx="8193024" cy="392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/>
            <a:r>
              <a:rPr lang="en-US" sz="3200" dirty="0"/>
              <a:t>MIT 100K Business Plan contest</a:t>
            </a:r>
          </a:p>
          <a:p>
            <a:pPr marL="514350" indent="-514350"/>
            <a:r>
              <a:rPr lang="en-US" sz="1800" dirty="0">
                <a:hlinkClick r:id="rId3"/>
              </a:rPr>
              <a:t>https://www.youtube.com/watch?v=a22T27rU4b0</a:t>
            </a:r>
            <a:r>
              <a:rPr lang="en-US" sz="1800" dirty="0"/>
              <a:t> </a:t>
            </a:r>
            <a:endParaRPr lang="en-US" sz="1800" dirty="0" smtClean="0"/>
          </a:p>
          <a:p>
            <a:pPr marL="514350" indent="-514350"/>
            <a:r>
              <a:rPr lang="en-US" sz="1800" dirty="0" smtClean="0"/>
              <a:t>(0.01-0.53)</a:t>
            </a:r>
            <a:endParaRPr lang="en-US" sz="1800" dirty="0"/>
          </a:p>
        </p:txBody>
      </p:sp>
      <p:sp>
        <p:nvSpPr>
          <p:cNvPr id="37" name="Shape 37"/>
          <p:cNvSpPr txBox="1">
            <a:spLocks noGrp="1"/>
          </p:cNvSpPr>
          <p:nvPr>
            <p:ph type="sldNum" idx="4294967295"/>
          </p:nvPr>
        </p:nvSpPr>
        <p:spPr>
          <a:xfrm>
            <a:off x="8433302" y="4749850"/>
            <a:ext cx="427233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809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19874" y="251925"/>
            <a:ext cx="8266926" cy="601799"/>
          </a:xfrm>
          <a:prstGeom prst="rect">
            <a:avLst/>
          </a:prstGeom>
        </p:spPr>
        <p:txBody>
          <a:bodyPr lIns="91425" tIns="91425" rIns="82296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What makes a good elevator pitch?</a:t>
            </a:r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000775"/>
            <a:ext cx="8193024" cy="392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N" sz="2400" i="1" dirty="0" smtClean="0">
                <a:solidFill>
                  <a:srgbClr val="0000FF"/>
                </a:solidFill>
              </a:rPr>
              <a:t>FASTEST FINGER FIRST!</a:t>
            </a:r>
            <a:endParaRPr lang="en-IN" sz="2400" dirty="0" smtClean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endParaRPr lang="en-IN" sz="24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IN" sz="2400" dirty="0" smtClean="0">
                <a:solidFill>
                  <a:schemeClr val="tx1"/>
                </a:solidFill>
              </a:rPr>
              <a:t>Based on the video and the previous examples, come up with 2 features for a good elevator pitch. </a:t>
            </a:r>
          </a:p>
          <a:p>
            <a:pPr>
              <a:spcAft>
                <a:spcPts val="600"/>
              </a:spcAft>
            </a:pPr>
            <a:endParaRPr lang="en-IN" sz="2400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IN" sz="2400" dirty="0">
                <a:solidFill>
                  <a:srgbClr val="0000FF"/>
                </a:solidFill>
              </a:rPr>
              <a:t>3</a:t>
            </a:r>
            <a:r>
              <a:rPr lang="en-IN" sz="2400" dirty="0" smtClean="0">
                <a:solidFill>
                  <a:srgbClr val="0000FF"/>
                </a:solidFill>
              </a:rPr>
              <a:t>0 seconds …</a:t>
            </a:r>
          </a:p>
          <a:p>
            <a:pPr algn="ctr">
              <a:spcAft>
                <a:spcPts val="600"/>
              </a:spcAft>
            </a:pPr>
            <a:endParaRPr lang="en-IN" sz="2400" dirty="0" smtClean="0">
              <a:solidFill>
                <a:srgbClr val="FF000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sldNum" idx="4294967295"/>
          </p:nvPr>
        </p:nvSpPr>
        <p:spPr>
          <a:xfrm>
            <a:off x="8433302" y="4749850"/>
            <a:ext cx="427233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13</a:t>
            </a:fld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52" y="3691389"/>
            <a:ext cx="989598" cy="12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384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19874" y="251925"/>
            <a:ext cx="8266926" cy="601799"/>
          </a:xfrm>
          <a:prstGeom prst="rect">
            <a:avLst/>
          </a:prstGeom>
        </p:spPr>
        <p:txBody>
          <a:bodyPr lIns="91425" tIns="91425" rIns="82296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What makes a good elevator pitch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b="0" i="1" dirty="0" smtClean="0"/>
              <a:t>Answers from class</a:t>
            </a:r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0149"/>
            <a:ext cx="8193024" cy="37258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Precise, specific (not broad, vague)</a:t>
            </a:r>
            <a:endParaRPr lang="en-IN" sz="2000" dirty="0">
              <a:solidFill>
                <a:schemeClr val="tx1"/>
              </a:solidFill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Problem that needs to be addressed – emphasized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Give a context – listener should relate to it </a:t>
            </a:r>
            <a:endParaRPr lang="en-IN" sz="2000" dirty="0" smtClean="0">
              <a:solidFill>
                <a:schemeClr val="tx1"/>
              </a:solidFill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Is </a:t>
            </a:r>
            <a:r>
              <a:rPr lang="en-IN" sz="2000" dirty="0">
                <a:solidFill>
                  <a:schemeClr val="tx1"/>
                </a:solidFill>
              </a:rPr>
              <a:t>u</a:t>
            </a:r>
            <a:r>
              <a:rPr lang="en-IN" sz="2000" dirty="0" smtClean="0">
                <a:solidFill>
                  <a:schemeClr val="tx1"/>
                </a:solidFill>
              </a:rPr>
              <a:t>nique</a:t>
            </a:r>
            <a:r>
              <a:rPr lang="en-IN" sz="2000" dirty="0">
                <a:solidFill>
                  <a:schemeClr val="tx1"/>
                </a:solidFill>
              </a:rPr>
              <a:t>, </a:t>
            </a:r>
            <a:r>
              <a:rPr lang="en-IN" sz="2000" dirty="0" smtClean="0">
                <a:solidFill>
                  <a:schemeClr val="tx1"/>
                </a:solidFill>
              </a:rPr>
              <a:t>shows how </a:t>
            </a:r>
            <a:r>
              <a:rPr lang="en-IN" sz="2000" dirty="0">
                <a:solidFill>
                  <a:schemeClr val="tx1"/>
                </a:solidFill>
              </a:rPr>
              <a:t>are you </a:t>
            </a:r>
            <a:r>
              <a:rPr lang="en-IN" sz="2000" dirty="0" smtClean="0">
                <a:solidFill>
                  <a:schemeClr val="tx1"/>
                </a:solidFill>
              </a:rPr>
              <a:t>different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Explains why what </a:t>
            </a:r>
            <a:r>
              <a:rPr lang="en-IN" sz="2000" dirty="0">
                <a:solidFill>
                  <a:schemeClr val="tx1"/>
                </a:solidFill>
              </a:rPr>
              <a:t>you </a:t>
            </a:r>
            <a:r>
              <a:rPr lang="en-IN" sz="2000" dirty="0" smtClean="0">
                <a:solidFill>
                  <a:schemeClr val="tx1"/>
                </a:solidFill>
              </a:rPr>
              <a:t>do matters </a:t>
            </a:r>
            <a:endParaRPr lang="en-IN" sz="2000" dirty="0">
              <a:solidFill>
                <a:schemeClr val="tx1"/>
              </a:solidFill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Come </a:t>
            </a:r>
            <a:r>
              <a:rPr lang="en-IN" sz="2000" dirty="0">
                <a:solidFill>
                  <a:schemeClr val="tx1"/>
                </a:solidFill>
              </a:rPr>
              <a:t>to the core problem soon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Shows clearly how </a:t>
            </a:r>
            <a:r>
              <a:rPr lang="en-IN" sz="2000" dirty="0">
                <a:solidFill>
                  <a:schemeClr val="tx1"/>
                </a:solidFill>
              </a:rPr>
              <a:t>my solution / service / product helps </a:t>
            </a:r>
            <a:endParaRPr lang="en-IN" sz="2000" dirty="0" smtClean="0">
              <a:solidFill>
                <a:schemeClr val="tx1"/>
              </a:solidFill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Give </a:t>
            </a:r>
            <a:r>
              <a:rPr lang="en-IN" sz="2000" dirty="0" smtClean="0">
                <a:solidFill>
                  <a:schemeClr val="tx1"/>
                </a:solidFill>
              </a:rPr>
              <a:t>examples, back up statements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Tailor your pitch </a:t>
            </a:r>
            <a:r>
              <a:rPr lang="en-IN" sz="2000" dirty="0" smtClean="0">
                <a:solidFill>
                  <a:schemeClr val="tx1"/>
                </a:solidFill>
              </a:rPr>
              <a:t>to </a:t>
            </a:r>
            <a:r>
              <a:rPr lang="en-IN" sz="2000" dirty="0" smtClean="0">
                <a:solidFill>
                  <a:schemeClr val="tx1"/>
                </a:solidFill>
              </a:rPr>
              <a:t>the audience – examples, tone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Use</a:t>
            </a:r>
            <a:r>
              <a:rPr lang="en-IN" sz="2000" dirty="0" smtClean="0">
                <a:solidFill>
                  <a:schemeClr val="tx1"/>
                </a:solidFill>
              </a:rPr>
              <a:t> interesting </a:t>
            </a:r>
            <a:r>
              <a:rPr lang="en-IN" sz="2000" dirty="0" smtClean="0">
                <a:solidFill>
                  <a:schemeClr val="tx1"/>
                </a:solidFill>
              </a:rPr>
              <a:t>visual aids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sldNum" idx="4294967295"/>
          </p:nvPr>
        </p:nvSpPr>
        <p:spPr>
          <a:xfrm>
            <a:off x="8433302" y="4749850"/>
            <a:ext cx="427233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2935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52400" y="129778"/>
            <a:ext cx="8229600" cy="6131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Features of a good elevator pitch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52400" y="819150"/>
            <a:ext cx="8839200" cy="4106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4163" lvl="0" indent="-230188" rtl="0">
              <a:spcBef>
                <a:spcPts val="1200"/>
              </a:spcBef>
              <a:buClr>
                <a:schemeClr val="dk1"/>
              </a:buClr>
              <a:buSzPct val="36666"/>
              <a:buFont typeface="Arial"/>
              <a:buChar char="●"/>
            </a:pPr>
            <a:r>
              <a:rPr lang="en" sz="2400" dirty="0" smtClean="0"/>
              <a:t>Explain what </a:t>
            </a:r>
            <a:r>
              <a:rPr lang="en" sz="2400" dirty="0"/>
              <a:t>you </a:t>
            </a:r>
            <a:r>
              <a:rPr lang="en" sz="2400" dirty="0" smtClean="0"/>
              <a:t>do (not just what you studied)</a:t>
            </a:r>
          </a:p>
          <a:p>
            <a:pPr marL="284163" lvl="0" indent="-230188" rtl="0">
              <a:spcBef>
                <a:spcPts val="1200"/>
              </a:spcBef>
              <a:buClr>
                <a:schemeClr val="dk1"/>
              </a:buClr>
              <a:buSzPct val="36666"/>
              <a:buFont typeface="Arial"/>
              <a:buChar char="●"/>
            </a:pPr>
            <a:r>
              <a:rPr lang="en" sz="2400" dirty="0" smtClean="0"/>
              <a:t>Explain why you do what you do, why it’s intersting</a:t>
            </a:r>
          </a:p>
          <a:p>
            <a:pPr marL="284163" indent="-230188">
              <a:spcBef>
                <a:spcPts val="1200"/>
              </a:spcBef>
              <a:buSzPct val="36666"/>
              <a:buFont typeface="Arial"/>
              <a:buChar char="●"/>
            </a:pPr>
            <a:r>
              <a:rPr lang="en-US" sz="2400" dirty="0"/>
              <a:t>F</a:t>
            </a:r>
            <a:r>
              <a:rPr lang="en-IN" sz="2400" dirty="0" err="1"/>
              <a:t>ocus</a:t>
            </a:r>
            <a:r>
              <a:rPr lang="en-IN" sz="2400" dirty="0"/>
              <a:t> on the listener - what you can offer them? </a:t>
            </a:r>
            <a:endParaRPr lang="en" sz="2400" dirty="0"/>
          </a:p>
          <a:p>
            <a:pPr marL="284163" lvl="0" indent="-230188" rtl="0">
              <a:spcBef>
                <a:spcPts val="1200"/>
              </a:spcBef>
              <a:buClr>
                <a:schemeClr val="dk1"/>
              </a:buClr>
              <a:buSzPct val="36666"/>
              <a:buFont typeface="Arial"/>
              <a:buChar char="●"/>
            </a:pPr>
            <a:r>
              <a:rPr lang="en" sz="2400" dirty="0"/>
              <a:t>Communicate your </a:t>
            </a:r>
            <a:r>
              <a:rPr lang="en" sz="2400" dirty="0" smtClean="0"/>
              <a:t>USP (Unique Selling Proposition)</a:t>
            </a:r>
          </a:p>
          <a:p>
            <a:pPr marL="284163" lvl="0" indent="-230188" rtl="0">
              <a:spcBef>
                <a:spcPts val="1200"/>
              </a:spcBef>
              <a:buClr>
                <a:schemeClr val="dk1"/>
              </a:buClr>
              <a:buSzPct val="36666"/>
              <a:buFont typeface="Arial"/>
              <a:buChar char="●"/>
            </a:pPr>
            <a:r>
              <a:rPr lang="en-IN" sz="2400" dirty="0" smtClean="0"/>
              <a:t>Include </a:t>
            </a:r>
            <a:r>
              <a:rPr lang="en-IN" sz="2400" dirty="0"/>
              <a:t>an engaging hook – you want the listener to get interested in you, your </a:t>
            </a:r>
            <a:r>
              <a:rPr lang="en-IN" sz="2400" dirty="0" smtClean="0"/>
              <a:t>work</a:t>
            </a:r>
          </a:p>
          <a:p>
            <a:pPr marL="284163" lvl="0" indent="-230188" rtl="0">
              <a:spcBef>
                <a:spcPts val="1200"/>
              </a:spcBef>
              <a:buClr>
                <a:schemeClr val="dk1"/>
              </a:buClr>
              <a:buSzPct val="36666"/>
              <a:buFont typeface="Arial"/>
              <a:buChar char="●"/>
            </a:pPr>
            <a:r>
              <a:rPr lang="en-IN" sz="2400" dirty="0" smtClean="0"/>
              <a:t>Say </a:t>
            </a:r>
            <a:r>
              <a:rPr lang="en-IN" sz="2400" dirty="0"/>
              <a:t>what you want the listener to remember most </a:t>
            </a:r>
            <a:endParaRPr lang="en-US" sz="2400" dirty="0" smtClean="0"/>
          </a:p>
          <a:p>
            <a:pPr marL="284163" lvl="0" indent="-230188" rtl="0">
              <a:spcBef>
                <a:spcPts val="1200"/>
              </a:spcBef>
              <a:buClr>
                <a:schemeClr val="dk1"/>
              </a:buClr>
              <a:buSzPct val="36666"/>
              <a:buFont typeface="Arial"/>
              <a:buChar char="●"/>
            </a:pPr>
            <a:r>
              <a:rPr lang="en" sz="2400" dirty="0" smtClean="0"/>
              <a:t>What </a:t>
            </a:r>
            <a:r>
              <a:rPr lang="en" sz="2400" dirty="0"/>
              <a:t>should the listener do after hearing </a:t>
            </a:r>
            <a:r>
              <a:rPr lang="en" sz="2400" dirty="0" smtClean="0"/>
              <a:t>you?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702373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19875" y="251925"/>
            <a:ext cx="7368900" cy="601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How to craft your elevator pitch</a:t>
            </a: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sldNum" idx="4294967295"/>
          </p:nvPr>
        </p:nvSpPr>
        <p:spPr>
          <a:xfrm>
            <a:off x="8433303" y="4749850"/>
            <a:ext cx="417734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16</a:t>
            </a:fld>
            <a:endParaRPr lang="en-GB" dirty="0"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000775"/>
            <a:ext cx="8153400" cy="392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Decide for what purpose – Introduce your research? Job interview? Pitch for start-up to investor…?</a:t>
            </a:r>
          </a:p>
          <a:p>
            <a:pPr marL="228600"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Decide what is your engaging hook? USP? What you want the listener to remember? </a:t>
            </a:r>
          </a:p>
          <a:p>
            <a:pPr marL="228600"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Write 100 – 200 words. Say aloud in ~1min</a:t>
            </a:r>
          </a:p>
          <a:p>
            <a:pPr marL="228600"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Practice saying it aloud</a:t>
            </a:r>
          </a:p>
        </p:txBody>
      </p:sp>
    </p:spTree>
    <p:extLst>
      <p:ext uri="{BB962C8B-B14F-4D97-AF65-F5344CB8AC3E}">
        <p14:creationId xmlns:p14="http://schemas.microsoft.com/office/powerpoint/2010/main" val="8027359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228600" y="76200"/>
            <a:ext cx="8382000" cy="7429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Activity: Create </a:t>
            </a:r>
            <a:r>
              <a:rPr lang="en" dirty="0"/>
              <a:t>your elevator pitch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228600" y="971550"/>
            <a:ext cx="86868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2800" dirty="0" smtClean="0"/>
              <a:t>Suppose you are going for a job interview.</a:t>
            </a:r>
          </a:p>
          <a:p>
            <a:pPr rtl="0">
              <a:spcBef>
                <a:spcPts val="0"/>
              </a:spcBef>
              <a:buNone/>
            </a:pPr>
            <a:endParaRPr sz="2800" dirty="0"/>
          </a:p>
          <a:p>
            <a:pPr rtl="0">
              <a:spcBef>
                <a:spcPts val="0"/>
              </a:spcBef>
              <a:buNone/>
            </a:pPr>
            <a:r>
              <a:rPr lang="en" sz="2800" dirty="0">
                <a:solidFill>
                  <a:srgbClr val="0000FF"/>
                </a:solidFill>
              </a:rPr>
              <a:t>Think </a:t>
            </a:r>
            <a:r>
              <a:rPr lang="en" sz="2800" dirty="0" smtClean="0">
                <a:solidFill>
                  <a:srgbClr val="0000FF"/>
                </a:solidFill>
              </a:rPr>
              <a:t>(Individually) </a:t>
            </a:r>
            <a:r>
              <a:rPr lang="en" sz="2800" dirty="0" smtClean="0"/>
              <a:t>- </a:t>
            </a:r>
            <a:r>
              <a:rPr lang="en" sz="2800" dirty="0"/>
              <a:t>Create your </a:t>
            </a:r>
            <a:r>
              <a:rPr lang="en" sz="2800" dirty="0" smtClean="0"/>
              <a:t>own elevator pitch. ~ 100 words. Write this down.</a:t>
            </a:r>
            <a:endParaRPr lang="en" sz="2800" dirty="0"/>
          </a:p>
          <a:p>
            <a:pPr rtl="0">
              <a:spcBef>
                <a:spcPts val="0"/>
              </a:spcBef>
              <a:buNone/>
            </a:pPr>
            <a:endParaRPr lang="en" sz="2800" dirty="0" smtClean="0"/>
          </a:p>
          <a:p>
            <a:pPr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0000FF"/>
                </a:solidFill>
              </a:rPr>
              <a:t>Pair (with your neighbour) </a:t>
            </a:r>
            <a:r>
              <a:rPr lang="en" sz="2800" dirty="0"/>
              <a:t>- Examine your </a:t>
            </a:r>
            <a:r>
              <a:rPr lang="en" sz="2800" dirty="0" smtClean="0"/>
              <a:t>neighbor’s pitch for strong and weak features.</a:t>
            </a:r>
          </a:p>
          <a:p>
            <a:pPr rtl="0">
              <a:spcBef>
                <a:spcPts val="0"/>
              </a:spcBef>
              <a:buNone/>
            </a:pPr>
            <a:r>
              <a:rPr lang="en" sz="2800" dirty="0" smtClean="0"/>
              <a:t> </a:t>
            </a:r>
            <a:endParaRPr lang="en" sz="2800" dirty="0"/>
          </a:p>
          <a:p>
            <a:pPr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0000FF"/>
                </a:solidFill>
              </a:rPr>
              <a:t>Share (with the class) </a:t>
            </a:r>
            <a:r>
              <a:rPr lang="en" sz="2800" dirty="0" smtClean="0"/>
              <a:t>– Some samples.</a:t>
            </a:r>
          </a:p>
          <a:p>
            <a:pPr>
              <a:spcBef>
                <a:spcPts val="0"/>
              </a:spcBef>
              <a:buNone/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0403342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19875" y="141151"/>
            <a:ext cx="7368900" cy="601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Elevator pitch for research </a:t>
            </a:r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367203" cy="392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More focus on “selling” your research than yourself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Have a clear answer to : why is your research needed 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Use a story or real-life scenario related to your research.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Cryptography : what happens when someone steals your credit card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Make the audience care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rgbClr val="0000FF"/>
                </a:solidFill>
              </a:rPr>
              <a:t>Connect to – power, climate, food/perfume, education, disease … or something you know listener cares about </a:t>
            </a:r>
            <a:endParaRPr lang="en-US" sz="20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Tell something unexpected or counter-intuitive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rgbClr val="0000FF"/>
                </a:solidFill>
              </a:rPr>
              <a:t>Do you know blind people also gesture? And to other blind people?  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sldNum" idx="4294967295"/>
          </p:nvPr>
        </p:nvSpPr>
        <p:spPr>
          <a:xfrm>
            <a:off x="8433302" y="4749850"/>
            <a:ext cx="39110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0716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131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Scenario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8229600" cy="403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Consider that you are at a job interview and the interviewer says: “Tell me about yourself”. You have one minute to make a good impression.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marL="514350" indent="-514350">
              <a:spcBef>
                <a:spcPts val="0"/>
              </a:spcBef>
            </a:pPr>
            <a:r>
              <a:rPr lang="en" dirty="0"/>
              <a:t>What do you say</a:t>
            </a:r>
            <a:r>
              <a:rPr lang="en" dirty="0" smtClean="0"/>
              <a:t>?</a:t>
            </a:r>
          </a:p>
          <a:p>
            <a:pPr marL="514350" indent="-514350">
              <a:spcBef>
                <a:spcPts val="0"/>
              </a:spcBef>
            </a:pPr>
            <a:endParaRPr lang="en" dirty="0" smtClean="0"/>
          </a:p>
          <a:p>
            <a:pPr marL="514350" indent="-514350">
              <a:spcBef>
                <a:spcPts val="0"/>
              </a:spcBef>
            </a:pPr>
            <a:r>
              <a:rPr lang="en" sz="2400" dirty="0" smtClean="0">
                <a:solidFill>
                  <a:srgbClr val="0000FF"/>
                </a:solidFill>
              </a:rPr>
              <a:t>Write down some points for your answer in your notebook. </a:t>
            </a:r>
            <a:endParaRPr lang="en" sz="2400" dirty="0">
              <a:solidFill>
                <a:srgbClr val="0000FF"/>
              </a:solidFill>
            </a:endParaRPr>
          </a:p>
          <a:p>
            <a:pPr marL="514350" indent="-514350">
              <a:spcBef>
                <a:spcPts val="0"/>
              </a:spcBef>
            </a:pPr>
            <a:r>
              <a:rPr lang="en" sz="2400" dirty="0" smtClean="0">
                <a:solidFill>
                  <a:srgbClr val="0000FF"/>
                </a:solidFill>
              </a:rPr>
              <a:t>(</a:t>
            </a:r>
            <a:r>
              <a:rPr lang="en" sz="2400" dirty="0" smtClean="0">
                <a:solidFill>
                  <a:srgbClr val="0000FF"/>
                </a:solidFill>
              </a:rPr>
              <a:t>you will get a chance to revise it later, so write your </a:t>
            </a:r>
            <a:r>
              <a:rPr lang="en" sz="2400" dirty="0" smtClean="0">
                <a:solidFill>
                  <a:srgbClr val="0000FF"/>
                </a:solidFill>
              </a:rPr>
              <a:t>initial</a:t>
            </a:r>
          </a:p>
          <a:p>
            <a:pPr marL="514350" indent="-514350">
              <a:spcBef>
                <a:spcPts val="0"/>
              </a:spcBef>
            </a:pPr>
            <a:r>
              <a:rPr lang="en" sz="2400" dirty="0" smtClean="0">
                <a:solidFill>
                  <a:srgbClr val="0000FF"/>
                </a:solidFill>
              </a:rPr>
              <a:t>ideas </a:t>
            </a:r>
            <a:r>
              <a:rPr lang="en" sz="2400" dirty="0" smtClean="0">
                <a:solidFill>
                  <a:srgbClr val="0000FF"/>
                </a:solidFill>
              </a:rPr>
              <a:t>now). </a:t>
            </a:r>
            <a:endParaRPr lang="en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28600" y="205978"/>
            <a:ext cx="8458200" cy="6893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Use of </a:t>
            </a:r>
            <a:r>
              <a:rPr lang="en" dirty="0"/>
              <a:t>Technology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52400" y="1047750"/>
            <a:ext cx="89154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Elevator pitch need not be </a:t>
            </a:r>
            <a:r>
              <a:rPr lang="en" dirty="0" smtClean="0"/>
              <a:t>only a written </a:t>
            </a:r>
            <a:r>
              <a:rPr lang="en" dirty="0"/>
              <a:t>statement</a:t>
            </a:r>
          </a:p>
          <a:p>
            <a:pPr rtl="0">
              <a:spcBef>
                <a:spcPts val="0"/>
              </a:spcBef>
              <a:buNone/>
            </a:pPr>
            <a:endParaRPr lang="en" dirty="0" smtClean="0"/>
          </a:p>
          <a:p>
            <a:pPr marL="514350" indent="-514350" rtl="0">
              <a:spcBef>
                <a:spcPts val="0"/>
              </a:spcBef>
            </a:pPr>
            <a:r>
              <a:rPr lang="en" dirty="0" smtClean="0"/>
              <a:t>It </a:t>
            </a:r>
            <a:r>
              <a:rPr lang="en" dirty="0"/>
              <a:t>can be </a:t>
            </a:r>
            <a:r>
              <a:rPr lang="en" dirty="0" smtClean="0"/>
              <a:t>a prezi, video, code demo, other ...</a:t>
            </a:r>
          </a:p>
          <a:p>
            <a:pPr marL="514350" indent="-514350" rtl="0">
              <a:spcBef>
                <a:spcPts val="0"/>
              </a:spcBef>
            </a:pPr>
            <a:endParaRPr lang="en" dirty="0" smtClean="0"/>
          </a:p>
          <a:p>
            <a:pPr marL="514350" indent="-514350"/>
            <a:r>
              <a:rPr lang="en-US" sz="2400" dirty="0" smtClean="0"/>
              <a:t>T4E 2012 teaser video – Minute 6:30</a:t>
            </a:r>
          </a:p>
          <a:p>
            <a:pPr marL="514350" indent="-514350"/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www.youtube.com/watch?v=JE9142TWpA8</a:t>
            </a:r>
            <a:r>
              <a:rPr lang="en-US" sz="1400" dirty="0" smtClean="0"/>
              <a:t> </a:t>
            </a:r>
          </a:p>
          <a:p>
            <a:pPr marL="514350" indent="-514350"/>
            <a:endParaRPr lang="en-US" dirty="0"/>
          </a:p>
          <a:p>
            <a:pPr marL="514350" indent="-514350"/>
            <a:r>
              <a:rPr lang="en-US" sz="2400" dirty="0" smtClean="0"/>
              <a:t>Elevator pitch for STEM </a:t>
            </a:r>
            <a:r>
              <a:rPr lang="en-US" sz="2400" dirty="0"/>
              <a:t>cell </a:t>
            </a:r>
            <a:r>
              <a:rPr lang="en-US" sz="2400" dirty="0" smtClean="0"/>
              <a:t>research </a:t>
            </a:r>
          </a:p>
          <a:p>
            <a:pPr marL="514350" indent="-514350"/>
            <a:r>
              <a:rPr lang="en-US" sz="1400" dirty="0" smtClean="0">
                <a:hlinkClick r:id="rId4"/>
              </a:rPr>
              <a:t>https</a:t>
            </a:r>
            <a:r>
              <a:rPr lang="en-US" sz="1400" dirty="0">
                <a:hlinkClick r:id="rId4"/>
              </a:rPr>
              <a:t>://</a:t>
            </a:r>
            <a:r>
              <a:rPr lang="en-US" sz="1400" dirty="0" smtClean="0">
                <a:hlinkClick r:id="rId4"/>
              </a:rPr>
              <a:t>www.cirm.ca.gov/our-progress/video/darryl-dlima-scripps-health-cirm-stem-cell-sciencepitch</a:t>
            </a:r>
            <a:r>
              <a:rPr lang="en-US" sz="1400" dirty="0" smtClean="0"/>
              <a:t> </a:t>
            </a:r>
          </a:p>
          <a:p>
            <a:pPr marL="514350" indent="-514350"/>
            <a:endParaRPr lang="en-US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429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How-to: Technology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52400" y="819150"/>
            <a:ext cx="8915400" cy="4106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Many tools exist for creating short videos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dirty="0" smtClean="0"/>
              <a:t>Some </a:t>
            </a:r>
            <a:r>
              <a:rPr lang="en" dirty="0"/>
              <a:t>of these tools are: Camstudio, Camstatia Studio, Jing, Screen-o-matic, </a:t>
            </a:r>
            <a:r>
              <a:rPr lang="en" dirty="0" smtClean="0"/>
              <a:t>RecordMyDesktop </a:t>
            </a:r>
            <a:endParaRPr lang="en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" dirty="0" smtClean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dirty="0" smtClean="0"/>
              <a:t>The websites for these tools have easy-to-follow tutorials for their usage. Simply follow the instructions and create your video/screencast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429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Introduction to Assignment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228600" y="742950"/>
            <a:ext cx="8915400" cy="418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/>
            <a:r>
              <a:rPr lang="en" sz="2800" dirty="0" smtClean="0"/>
              <a:t>1. Read the following for what to include in your pitch:  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" sz="2000" u="sng" dirty="0" smtClean="0">
                <a:solidFill>
                  <a:schemeClr val="hlink"/>
                </a:solidFill>
                <a:hlinkClick r:id="rId3"/>
              </a:rPr>
              <a:t>http://www.wikihow.com/Develop-Your-Personal-Elevator-Pitch </a:t>
            </a:r>
            <a:endParaRPr lang="en" sz="2000" u="sng" dirty="0" smtClean="0">
              <a:solidFill>
                <a:schemeClr val="hlink"/>
              </a:solidFill>
            </a:endParaRPr>
          </a:p>
          <a:p>
            <a:pPr marL="514350" lvl="1" indent="-514350">
              <a:buFont typeface="Arial" pitchFamily="34" charset="0"/>
              <a:buChar char="•"/>
            </a:pPr>
            <a:r>
              <a:rPr lang="en" sz="2000" u="sng" dirty="0" smtClean="0">
                <a:solidFill>
                  <a:schemeClr val="hlink"/>
                </a:solidFill>
                <a:hlinkClick r:id="rId4"/>
              </a:rPr>
              <a:t>http://www.mindtools.com/pages/article/elevator-pitch.htm</a:t>
            </a:r>
            <a:endParaRPr lang="en" sz="2000" u="sng" dirty="0" smtClean="0">
              <a:solidFill>
                <a:schemeClr val="hlink"/>
              </a:solidFill>
            </a:endParaRPr>
          </a:p>
          <a:p>
            <a:pPr marL="514350" lvl="1" indent="-514350">
              <a:buFont typeface="Arial" pitchFamily="34" charset="0"/>
              <a:buChar char="•"/>
            </a:pPr>
            <a:r>
              <a:rPr lang="en" sz="2000" u="sng" dirty="0" smtClean="0">
                <a:solidFill>
                  <a:schemeClr val="hlink"/>
                </a:solidFill>
              </a:rPr>
              <a:t>http://www.prepary.com/how-to-create-an-elevator-pitch/</a:t>
            </a:r>
          </a:p>
          <a:p>
            <a:pPr marL="514350" indent="-514350" rtl="0">
              <a:spcBef>
                <a:spcPts val="0"/>
              </a:spcBef>
            </a:pPr>
            <a:endParaRPr lang="en" sz="2800" dirty="0" smtClean="0"/>
          </a:p>
          <a:p>
            <a:pPr rtl="0">
              <a:spcBef>
                <a:spcPts val="0"/>
              </a:spcBef>
              <a:buNone/>
            </a:pPr>
            <a:r>
              <a:rPr lang="en" sz="2800" dirty="0" smtClean="0"/>
              <a:t>2. Choose a tool and create your pitch:</a:t>
            </a:r>
          </a:p>
          <a:p>
            <a:pPr lvl="2">
              <a:buFont typeface="Arial" pitchFamily="34" charset="0"/>
              <a:buChar char="•"/>
            </a:pPr>
            <a:r>
              <a:rPr lang="en" sz="2200" u="sng" dirty="0" smtClean="0">
                <a:solidFill>
                  <a:schemeClr val="hlink"/>
                </a:solidFill>
                <a:hlinkClick r:id="rId5"/>
              </a:rPr>
              <a:t>http://www.techsmith.com/jing.html</a:t>
            </a:r>
            <a:endParaRPr lang="en" sz="2200" u="sng" dirty="0" smtClean="0">
              <a:solidFill>
                <a:schemeClr val="hlink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en-US" sz="2200" dirty="0" smtClean="0">
                <a:hlinkClick r:id="rId6"/>
              </a:rPr>
              <a:t>http://process.spoken-tutorial.org/index.php/Main_Page#Technology</a:t>
            </a:r>
            <a:endParaRPr lang="en-US" sz="2200" dirty="0" smtClean="0"/>
          </a:p>
          <a:p>
            <a:pPr rtl="0">
              <a:spcBef>
                <a:spcPts val="0"/>
              </a:spcBef>
              <a:buNone/>
            </a:pPr>
            <a:endParaRPr lang="en" sz="2800" dirty="0"/>
          </a:p>
          <a:p>
            <a:pPr rtl="0">
              <a:spcBef>
                <a:spcPts val="0"/>
              </a:spcBef>
              <a:buNone/>
            </a:pPr>
            <a:r>
              <a:rPr lang="en" sz="2800" dirty="0" smtClean="0"/>
              <a:t>3. Upload your elevator pitch on </a:t>
            </a:r>
            <a:r>
              <a:rPr lang="en" sz="2800" dirty="0"/>
              <a:t>your </a:t>
            </a:r>
            <a:r>
              <a:rPr lang="en" sz="2800" dirty="0" smtClean="0"/>
              <a:t>website:</a:t>
            </a:r>
            <a:endParaRPr lang="en" sz="2800" dirty="0"/>
          </a:p>
          <a:p>
            <a:pPr rtl="0">
              <a:spcBef>
                <a:spcPts val="0"/>
              </a:spcBef>
              <a:buNone/>
            </a:pPr>
            <a:r>
              <a:rPr lang="en" sz="2800" dirty="0" smtClean="0"/>
              <a:t>	Submit a </a:t>
            </a:r>
            <a:r>
              <a:rPr lang="en" sz="2800" dirty="0"/>
              <a:t>link </a:t>
            </a:r>
            <a:r>
              <a:rPr lang="en" sz="2800" dirty="0" smtClean="0"/>
              <a:t>to your pitch as </a:t>
            </a:r>
            <a:r>
              <a:rPr lang="en" sz="2800" dirty="0"/>
              <a:t>the </a:t>
            </a:r>
            <a:r>
              <a:rPr lang="en" sz="2800" dirty="0" smtClean="0"/>
              <a:t>assignment.</a:t>
            </a:r>
            <a:endParaRPr lang="en"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228600" y="133350"/>
            <a:ext cx="4191000" cy="6131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Conclusion</a:t>
            </a: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76200" y="666750"/>
            <a:ext cx="4876800" cy="418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>
              <a:spcBef>
                <a:spcPts val="0"/>
              </a:spcBef>
            </a:pPr>
            <a:r>
              <a:rPr lang="en-US" sz="2400" dirty="0" smtClean="0">
                <a:latin typeface="+mn-lt"/>
              </a:rPr>
              <a:t>Your elevator pitch is not static</a:t>
            </a:r>
          </a:p>
          <a:p>
            <a:pPr marL="514350" indent="-514350"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marL="514350" indent="-514350">
              <a:spcBef>
                <a:spcPts val="0"/>
              </a:spcBef>
            </a:pPr>
            <a:r>
              <a:rPr lang="en-US" sz="2400" dirty="0" smtClean="0">
                <a:latin typeface="+mn-lt"/>
              </a:rPr>
              <a:t>Refine it over time: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>
                <a:latin typeface="+mn-lt"/>
              </a:rPr>
              <a:t>As you do more projects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>
                <a:latin typeface="+mn-lt"/>
              </a:rPr>
              <a:t>Find better ways to express your contributions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>
                <a:latin typeface="+mn-lt"/>
              </a:rPr>
              <a:t>Pitch to different audiences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>
                <a:latin typeface="+mn-lt"/>
              </a:rPr>
              <a:t>Devise multi-resolution pitches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endParaRPr lang="en-US" sz="2400" dirty="0" smtClean="0">
              <a:latin typeface="+mn-lt"/>
            </a:endParaRPr>
          </a:p>
          <a:p>
            <a:pPr marL="514350" indent="-514350"/>
            <a:r>
              <a:rPr lang="en" sz="2400" dirty="0" smtClean="0"/>
              <a:t>Load your pitch onto your phone and you are good to go!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endParaRPr sz="2400" dirty="0">
              <a:latin typeface="+mn-lt"/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400" y="171450"/>
            <a:ext cx="3962400" cy="467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429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Resources for crafting elevator pitch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52400" y="666750"/>
            <a:ext cx="8915400" cy="4106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1" i="1" dirty="0"/>
              <a:t>Job interview focused 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Some how-</a:t>
            </a:r>
            <a:r>
              <a:rPr lang="en-US" sz="1600" dirty="0" err="1"/>
              <a:t>to’s</a:t>
            </a:r>
            <a:r>
              <a:rPr lang="en-US" sz="1600" dirty="0"/>
              <a:t> for creating elevator pitch a 4-question guide, and examples </a:t>
            </a:r>
            <a:r>
              <a:rPr lang="en-US" sz="1600" u="sng" dirty="0" smtClean="0">
                <a:hlinkClick r:id="rId3"/>
              </a:rPr>
              <a:t>http</a:t>
            </a:r>
            <a:r>
              <a:rPr lang="en-US" sz="1600" u="sng" dirty="0">
                <a:hlinkClick r:id="rId3"/>
              </a:rPr>
              <a:t>://idealistcareers.org/a-quick-guide-to-writing-your-elevator-pitch-with-examples/</a:t>
            </a:r>
            <a:r>
              <a:rPr lang="en-US" sz="1600" dirty="0"/>
              <a:t> </a:t>
            </a:r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Two examples of college graduates’ elevator pitches for job interview: </a:t>
            </a:r>
            <a:r>
              <a:rPr lang="en-US" sz="1600" u="sng" dirty="0">
                <a:hlinkClick r:id="rId4"/>
              </a:rPr>
              <a:t>http://career.uoregon.edu/blog/students/2010/04/elevator-speech-30-seconds-interview</a:t>
            </a:r>
            <a:r>
              <a:rPr lang="en-US" sz="1600" dirty="0"/>
              <a:t> </a:t>
            </a:r>
            <a:endParaRPr lang="en-US" sz="1600" dirty="0" smtClean="0"/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See </a:t>
            </a:r>
            <a:r>
              <a:rPr lang="en-US" sz="1600" dirty="0"/>
              <a:t>the prescribed structure and examples from various fields (last section) </a:t>
            </a:r>
            <a:r>
              <a:rPr lang="en-US" sz="1600" u="sng" dirty="0">
                <a:hlinkClick r:id="rId5"/>
              </a:rPr>
              <a:t>http://successwise.com/crafting-your-elevator-pitch</a:t>
            </a:r>
            <a:r>
              <a:rPr lang="en-US" sz="1600" dirty="0"/>
              <a:t> </a:t>
            </a:r>
          </a:p>
          <a:p>
            <a:r>
              <a:rPr lang="en-US" sz="1600" b="1" i="1" dirty="0"/>
              <a:t> </a:t>
            </a:r>
            <a:endParaRPr lang="en-US" sz="1600" dirty="0"/>
          </a:p>
          <a:p>
            <a:r>
              <a:rPr lang="en-US" sz="1600" b="1" i="1" dirty="0"/>
              <a:t>Research / academic focused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Two contrasting examples for a PhD student’s elevator pitch, and some how-</a:t>
            </a:r>
            <a:r>
              <a:rPr lang="en-US" sz="1600" dirty="0" err="1"/>
              <a:t>to’s</a:t>
            </a:r>
            <a:r>
              <a:rPr lang="en-US" sz="1600" dirty="0"/>
              <a:t>: </a:t>
            </a:r>
            <a:r>
              <a:rPr lang="en-US" sz="1600" u="sng" dirty="0">
                <a:hlinkClick r:id="rId6"/>
              </a:rPr>
              <a:t>https://cfn.upenn.edu/aguirre/wiki/public:elevator_pitch</a:t>
            </a:r>
            <a:r>
              <a:rPr lang="en-US" sz="1600" dirty="0"/>
              <a:t> </a:t>
            </a:r>
            <a:endParaRPr lang="en-US" sz="1600" dirty="0" smtClean="0"/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Videos </a:t>
            </a:r>
            <a:r>
              <a:rPr lang="en-US" sz="1600" dirty="0"/>
              <a:t>of STEM cell research elevator pitch contest winners (understandable and exciting for non-biologists too!): </a:t>
            </a:r>
            <a:r>
              <a:rPr lang="en-US" sz="1600" u="sng" dirty="0">
                <a:hlinkClick r:id="rId7"/>
              </a:rPr>
              <a:t>https://</a:t>
            </a:r>
            <a:r>
              <a:rPr lang="en-US" sz="1600" u="sng" dirty="0" smtClean="0">
                <a:hlinkClick r:id="rId7"/>
              </a:rPr>
              <a:t>www.cirm.ca.gov/our-funding/stem-cell-elevator-pitch-challenge</a:t>
            </a:r>
            <a:endParaRPr lang="en-US" sz="1600" dirty="0"/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Tips </a:t>
            </a:r>
            <a:r>
              <a:rPr lang="en-US" sz="1600" dirty="0"/>
              <a:t>for a scientific elevator pitch: </a:t>
            </a:r>
            <a:r>
              <a:rPr lang="en-US" sz="1600" u="sng" dirty="0" smtClean="0">
                <a:hlinkClick r:id="rId8"/>
              </a:rPr>
              <a:t>https</a:t>
            </a:r>
            <a:r>
              <a:rPr lang="en-US" sz="1600" u="sng" dirty="0">
                <a:hlinkClick r:id="rId8"/>
              </a:rPr>
              <a:t>://dynamicecology.wordpress.com/2014/08/05/perfecting-the-elevator-pitch/</a:t>
            </a:r>
            <a:r>
              <a:rPr lang="en-US" sz="1600" dirty="0"/>
              <a:t> </a:t>
            </a:r>
            <a:endParaRPr lang="en-US" sz="1600" dirty="0" smtClean="0"/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Search </a:t>
            </a:r>
            <a:r>
              <a:rPr lang="en-US" sz="1600" dirty="0"/>
              <a:t>for ‘3-minute thesis’ (or 2-minute thesis) on YouTube for several examples </a:t>
            </a:r>
          </a:p>
        </p:txBody>
      </p:sp>
    </p:spTree>
    <p:extLst>
      <p:ext uri="{BB962C8B-B14F-4D97-AF65-F5344CB8AC3E}">
        <p14:creationId xmlns:p14="http://schemas.microsoft.com/office/powerpoint/2010/main" val="28156529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131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The answer to such questions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8229600" cy="403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i="1" dirty="0"/>
              <a:t>“Tell me about yourself”</a:t>
            </a:r>
          </a:p>
          <a:p>
            <a:pPr>
              <a:spcBef>
                <a:spcPts val="600"/>
              </a:spcBef>
            </a:pPr>
            <a:r>
              <a:rPr lang="en-US" sz="2800" i="1" dirty="0"/>
              <a:t>“Let’s introduce ourselves” (around a </a:t>
            </a:r>
            <a:r>
              <a:rPr lang="en-US" sz="2800" i="1" dirty="0" smtClean="0"/>
              <a:t>table, GD,…)</a:t>
            </a:r>
            <a:endParaRPr lang="en-US" sz="2800" i="1" dirty="0"/>
          </a:p>
          <a:p>
            <a:pPr>
              <a:spcBef>
                <a:spcPts val="600"/>
              </a:spcBef>
            </a:pPr>
            <a:r>
              <a:rPr lang="en-US" sz="2800" i="1" dirty="0"/>
              <a:t>“So what are you working on?”</a:t>
            </a:r>
          </a:p>
          <a:p>
            <a:pPr>
              <a:spcBef>
                <a:spcPts val="600"/>
              </a:spcBef>
            </a:pPr>
            <a:r>
              <a:rPr lang="en-US" sz="2800" i="1" dirty="0"/>
              <a:t>“What is your research about?”</a:t>
            </a:r>
          </a:p>
          <a:p>
            <a:pPr marL="514350" indent="-514350"/>
            <a:r>
              <a:rPr lang="en-US" sz="2800" dirty="0" smtClean="0"/>
              <a:t>…</a:t>
            </a:r>
            <a:endParaRPr lang="en-US" sz="2800" dirty="0"/>
          </a:p>
          <a:p>
            <a:pPr marL="514350" indent="-514350" algn="ctr"/>
            <a:endParaRPr lang="en-US" dirty="0" smtClean="0">
              <a:solidFill>
                <a:srgbClr val="0000FF"/>
              </a:solidFill>
            </a:endParaRPr>
          </a:p>
          <a:p>
            <a:pPr marL="514350" indent="-514350" algn="ctr"/>
            <a:r>
              <a:rPr lang="en-US" dirty="0" smtClean="0">
                <a:solidFill>
                  <a:srgbClr val="0000FF"/>
                </a:solidFill>
              </a:rPr>
              <a:t>The </a:t>
            </a:r>
            <a:r>
              <a:rPr lang="en-US" dirty="0">
                <a:solidFill>
                  <a:srgbClr val="0000FF"/>
                </a:solidFill>
              </a:rPr>
              <a:t>Elevator Pitch </a:t>
            </a:r>
          </a:p>
          <a:p>
            <a:pPr marL="514350" indent="-514350"/>
            <a:endParaRPr lang="en-US" dirty="0"/>
          </a:p>
          <a:p>
            <a:pPr marL="514350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688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69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Elevator Pitch</a:t>
            </a: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666750"/>
            <a:ext cx="4114800" cy="403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dirty="0" smtClean="0">
                <a:latin typeface="+mn-lt"/>
              </a:rPr>
              <a:t>An elevator pitch is a short summary used to quickly and simply define a person, profession, product, service, organization or event, and its</a:t>
            </a:r>
            <a:r>
              <a:rPr lang="en" sz="2400" u="sng" dirty="0" smtClean="0">
                <a:solidFill>
                  <a:schemeClr val="hlink"/>
                </a:solidFill>
                <a:latin typeface="+mn-lt"/>
                <a:hlinkClick r:id="rId3"/>
              </a:rPr>
              <a:t> value proposition</a:t>
            </a:r>
            <a:r>
              <a:rPr lang="en" sz="2400" dirty="0" smtClean="0">
                <a:latin typeface="+mn-lt"/>
              </a:rPr>
              <a:t>.</a:t>
            </a:r>
          </a:p>
          <a:p>
            <a:endParaRPr lang="en" sz="2400" dirty="0" smtClean="0">
              <a:latin typeface="+mn-lt"/>
            </a:endParaRPr>
          </a:p>
          <a:p>
            <a:r>
              <a:rPr lang="en" sz="2000" dirty="0" smtClean="0">
                <a:latin typeface="+mn-lt"/>
              </a:rPr>
              <a:t>It should be possible to deliver the pitch in the time span of an elevator ride, or approximately thirty seconds to two minutes</a:t>
            </a:r>
          </a:p>
          <a:p>
            <a:pPr>
              <a:spcBef>
                <a:spcPts val="0"/>
              </a:spcBef>
              <a:buNone/>
            </a:pPr>
            <a:endParaRPr sz="2400">
              <a:latin typeface="+mn-lt"/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38150"/>
            <a:ext cx="4572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81094" y="4778573"/>
            <a:ext cx="3728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en.wikipedia.org/wiki/</a:t>
            </a:r>
            <a:r>
              <a:rPr lang="en-US" dirty="0" err="1" smtClean="0"/>
              <a:t>Elevator_pitch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-76200" y="571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Why should you care?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6200" y="895350"/>
            <a:ext cx="50292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800" dirty="0" smtClean="0"/>
              <a:t>Important for:</a:t>
            </a:r>
          </a:p>
          <a:p>
            <a:pPr>
              <a:buFont typeface="Arial" pitchFamily="34" charset="0"/>
              <a:buChar char="•"/>
            </a:pPr>
            <a:r>
              <a:rPr lang="en" sz="2800" dirty="0" smtClean="0"/>
              <a:t> Job interviews</a:t>
            </a:r>
          </a:p>
          <a:p>
            <a:pPr>
              <a:buFont typeface="Arial" pitchFamily="34" charset="0"/>
              <a:buChar char="•"/>
            </a:pPr>
            <a:r>
              <a:rPr lang="en" sz="2800" dirty="0" smtClean="0"/>
              <a:t> Talking about your research</a:t>
            </a:r>
          </a:p>
          <a:p>
            <a:pPr>
              <a:buFont typeface="Arial" pitchFamily="34" charset="0"/>
              <a:buChar char="•"/>
            </a:pPr>
            <a:r>
              <a:rPr lang="en" sz="2800" dirty="0" smtClean="0"/>
              <a:t> Conference meetings</a:t>
            </a:r>
          </a:p>
          <a:p>
            <a:pPr rtl="0">
              <a:spcBef>
                <a:spcPts val="0"/>
              </a:spcBef>
              <a:buNone/>
            </a:pPr>
            <a:endParaRPr lang="en-US" dirty="0" smtClean="0"/>
          </a:p>
          <a:p>
            <a:pPr rtl="0">
              <a:spcBef>
                <a:spcPts val="0"/>
              </a:spcBef>
              <a:buNone/>
            </a:pPr>
            <a:r>
              <a:rPr lang="en-US" sz="2400" dirty="0" smtClean="0"/>
              <a:t>Y</a:t>
            </a:r>
            <a:r>
              <a:rPr lang="en" sz="2400" dirty="0" smtClean="0"/>
              <a:t>ou get only one chance to make a first impression. </a:t>
            </a:r>
          </a:p>
          <a:p>
            <a:pPr rtl="0">
              <a:spcBef>
                <a:spcPts val="0"/>
              </a:spcBef>
              <a:buNone/>
            </a:pPr>
            <a:endParaRPr lang="en" sz="2000" dirty="0" smtClean="0"/>
          </a:p>
          <a:p>
            <a:r>
              <a:rPr lang="en" sz="2000" dirty="0" smtClean="0"/>
              <a:t>Being able to sum up unique aspects of yourself, your service or product in a way that excites others, is a fundamental skill.</a:t>
            </a:r>
          </a:p>
          <a:p>
            <a:pPr rtl="0">
              <a:spcBef>
                <a:spcPts val="0"/>
              </a:spcBef>
              <a:buNone/>
            </a:pPr>
            <a:endParaRPr lang="en" dirty="0" smtClean="0"/>
          </a:p>
        </p:txBody>
      </p:sp>
      <p:pic>
        <p:nvPicPr>
          <p:cNvPr id="31746" name="Picture 2" descr="http://3.bp.blogspot.com/-sOHBYp0Sigg/UXdaA9poBmI/AAAAAAAAAD8/wHWDo4lZEDs/s1600/ElevatorPitchCarto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97812" y="0"/>
            <a:ext cx="4627188" cy="51466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893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Why prepare an elevator pitch?</a:t>
            </a: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0" y="971550"/>
            <a:ext cx="91440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/>
              <a:t>Many </a:t>
            </a:r>
            <a:r>
              <a:rPr lang="en" sz="2400" dirty="0" smtClean="0"/>
              <a:t>interviews start </a:t>
            </a:r>
            <a:r>
              <a:rPr lang="en" sz="2400" dirty="0"/>
              <a:t>with a question like </a:t>
            </a:r>
            <a:r>
              <a:rPr lang="en" sz="2400" dirty="0" smtClean="0"/>
              <a:t>“Tell </a:t>
            </a:r>
            <a:r>
              <a:rPr lang="en" sz="2400" dirty="0"/>
              <a:t>me about yourself." </a:t>
            </a:r>
            <a:endParaRPr lang="en" sz="2400" dirty="0" smtClean="0"/>
          </a:p>
          <a:p>
            <a:pPr>
              <a:spcBef>
                <a:spcPts val="0"/>
              </a:spcBef>
              <a:buNone/>
            </a:pPr>
            <a:endParaRPr lang="en" sz="2400" dirty="0" smtClean="0"/>
          </a:p>
          <a:p>
            <a:pPr>
              <a:spcBef>
                <a:spcPts val="0"/>
              </a:spcBef>
              <a:buNone/>
            </a:pPr>
            <a:r>
              <a:rPr lang="en" sz="2400" dirty="0" smtClean="0"/>
              <a:t>The </a:t>
            </a:r>
            <a:r>
              <a:rPr lang="en" sz="2400" dirty="0"/>
              <a:t>interviewer doesn't </a:t>
            </a:r>
            <a:r>
              <a:rPr lang="en" sz="2400" dirty="0" smtClean="0"/>
              <a:t> want to know </a:t>
            </a:r>
            <a:r>
              <a:rPr lang="en" sz="2400" dirty="0"/>
              <a:t>about your childhood. </a:t>
            </a:r>
            <a:endParaRPr lang="en" sz="2400" dirty="0" smtClean="0"/>
          </a:p>
          <a:p>
            <a:pPr>
              <a:spcBef>
                <a:spcPts val="0"/>
              </a:spcBef>
              <a:buNone/>
            </a:pPr>
            <a:endParaRPr lang="en" sz="2400" dirty="0" smtClean="0"/>
          </a:p>
          <a:p>
            <a:pPr>
              <a:spcBef>
                <a:spcPts val="0"/>
              </a:spcBef>
              <a:buNone/>
            </a:pPr>
            <a:r>
              <a:rPr lang="en" sz="2400" dirty="0" smtClean="0"/>
              <a:t>The </a:t>
            </a:r>
            <a:r>
              <a:rPr lang="en" sz="2400" dirty="0"/>
              <a:t>interviewer wants to </a:t>
            </a:r>
            <a:r>
              <a:rPr lang="en" sz="2400" dirty="0" smtClean="0"/>
              <a:t>know </a:t>
            </a:r>
            <a:r>
              <a:rPr lang="en" sz="2400" dirty="0"/>
              <a:t>your background</a:t>
            </a:r>
            <a:r>
              <a:rPr lang="en" sz="2400" dirty="0" smtClean="0"/>
              <a:t>, achievements, future goals, and determine if you are a good fit for XYZ company.</a:t>
            </a:r>
          </a:p>
          <a:p>
            <a:pPr>
              <a:spcBef>
                <a:spcPts val="0"/>
              </a:spcBef>
              <a:buNone/>
            </a:pPr>
            <a:endParaRPr lang="en" sz="2400" dirty="0" smtClean="0"/>
          </a:p>
          <a:p>
            <a:pPr>
              <a:spcBef>
                <a:spcPts val="0"/>
              </a:spcBef>
              <a:buNone/>
            </a:pPr>
            <a:r>
              <a:rPr lang="en" sz="2400" dirty="0" smtClean="0"/>
              <a:t>If </a:t>
            </a:r>
            <a:r>
              <a:rPr lang="en" sz="2400" dirty="0"/>
              <a:t>you learn how to address this open-ended question smoothly and effectively, your interview will start off on a great note.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3339" y="251925"/>
            <a:ext cx="7472374" cy="601799"/>
          </a:xfrm>
          <a:prstGeom prst="rect">
            <a:avLst/>
          </a:prstGeom>
        </p:spPr>
        <p:txBody>
          <a:bodyPr lIns="91440" tIns="91425" rIns="45720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200" dirty="0" err="1" smtClean="0"/>
              <a:t>Ph.D</a:t>
            </a:r>
            <a:r>
              <a:rPr lang="en-US" sz="3200" dirty="0" smtClean="0"/>
              <a:t> students’ </a:t>
            </a:r>
            <a:r>
              <a:rPr lang="en-US" sz="3200" dirty="0" smtClean="0">
                <a:sym typeface="Wingdings" panose="05000000000000000000" pitchFamily="2" charset="2"/>
              </a:rPr>
              <a:t> 2-minute thesis</a:t>
            </a:r>
            <a:endParaRPr sz="3200" dirty="0"/>
          </a:p>
        </p:txBody>
      </p:sp>
      <p:sp>
        <p:nvSpPr>
          <p:cNvPr id="37" name="Shape 37"/>
          <p:cNvSpPr txBox="1">
            <a:spLocks noGrp="1"/>
          </p:cNvSpPr>
          <p:nvPr>
            <p:ph type="sldNum" idx="4294967295"/>
          </p:nvPr>
        </p:nvSpPr>
        <p:spPr>
          <a:xfrm>
            <a:off x="8433302" y="4749850"/>
            <a:ext cx="46380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6</a:t>
            </a:fld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017" y="1000775"/>
            <a:ext cx="5008469" cy="42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901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8229600" cy="46077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666750"/>
            <a:ext cx="8763000" cy="4038600"/>
          </a:xfrm>
        </p:spPr>
        <p:txBody>
          <a:bodyPr/>
          <a:lstStyle/>
          <a:p>
            <a:r>
              <a:rPr lang="en-US" sz="2400" i="1" dirty="0" smtClean="0"/>
              <a:t>Hi, my name is Samantha </a:t>
            </a:r>
            <a:r>
              <a:rPr lang="en-US" sz="2400" i="1" dirty="0" err="1" smtClean="0"/>
              <a:t>Atcheson</a:t>
            </a:r>
            <a:r>
              <a:rPr lang="en-US" sz="2400" i="1" dirty="0" smtClean="0"/>
              <a:t>, and I am a senior Environmental Sciences major. I am looking for a position that will allow me to use my research and analysis skills. Over the past few years, I’ve been </a:t>
            </a:r>
            <a:r>
              <a:rPr lang="en-US" sz="2400" i="1" u="sng" dirty="0" smtClean="0"/>
              <a:t>strengthening these skills through </a:t>
            </a:r>
            <a:r>
              <a:rPr lang="en-US" sz="2400" i="1" dirty="0" smtClean="0"/>
              <a:t>my work with a local watershed council on conservation strategies to support water quality and habitats. </a:t>
            </a:r>
            <a:r>
              <a:rPr lang="en-US" sz="2400" i="1" u="sng" dirty="0" smtClean="0"/>
              <a:t>Eventually, I’d like develop education programs on water conservation awareness.</a:t>
            </a:r>
            <a:r>
              <a:rPr lang="en-US" sz="2400" i="1" dirty="0" smtClean="0"/>
              <a:t> I read that your organization is involved in water quality projects. Can you tell me how someone with my experience </a:t>
            </a:r>
            <a:r>
              <a:rPr lang="en-US" sz="2400" i="1" u="sng" dirty="0" smtClean="0"/>
              <a:t>may fit into your organization?</a:t>
            </a:r>
            <a:endParaRPr lang="en-US" sz="2400" u="sng" dirty="0"/>
          </a:p>
        </p:txBody>
      </p:sp>
      <p:sp>
        <p:nvSpPr>
          <p:cNvPr id="4" name="Rectangle 3"/>
          <p:cNvSpPr/>
          <p:nvPr/>
        </p:nvSpPr>
        <p:spPr>
          <a:xfrm>
            <a:off x="1066800" y="4629150"/>
            <a:ext cx="784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Source: career.uoregon.edu/blog/students/2010/04/elevator-speech-30-seconds-interview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3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0" y="57150"/>
            <a:ext cx="8915400" cy="6893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Activity – Peer Discussion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52400" y="742950"/>
            <a:ext cx="8839200" cy="418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u="sng" dirty="0" smtClean="0"/>
              <a:t>Why is this a weak pitch:</a:t>
            </a:r>
            <a:r>
              <a:rPr lang="en-US" sz="2400" dirty="0" smtClean="0"/>
              <a:t> I have spent the last three years in market research. I want to move to a larger platform. I graduated from XYZ university.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u="sng" dirty="0" smtClean="0"/>
              <a:t>Why is this a strong pitch:</a:t>
            </a:r>
            <a:r>
              <a:rPr lang="en-US" sz="2400" dirty="0" smtClean="0"/>
              <a:t> I have three years of market research experience with expertise in research design, construction of analytical models and data analysis. I developed a new tool using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 that was adopted by my last company. I am looking for bigger challenges. I graduated from XYZ university as a marketing major. 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530483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1473</Words>
  <Application>Microsoft Office PowerPoint</Application>
  <PresentationFormat>On-screen Show (16:9)</PresentationFormat>
  <Paragraphs>173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Roboto Condensed</vt:lpstr>
      <vt:lpstr>Wingdings</vt:lpstr>
      <vt:lpstr>simple-light</vt:lpstr>
      <vt:lpstr>    Creating your Elevator Pitch</vt:lpstr>
      <vt:lpstr>Scenario</vt:lpstr>
      <vt:lpstr>The answer to such questions</vt:lpstr>
      <vt:lpstr>Elevator Pitch</vt:lpstr>
      <vt:lpstr>Why should you care?</vt:lpstr>
      <vt:lpstr>Why prepare an elevator pitch?</vt:lpstr>
      <vt:lpstr>Ph.D students’  2-minute thesis</vt:lpstr>
      <vt:lpstr>Example</vt:lpstr>
      <vt:lpstr>Activity – Peer Discussion</vt:lpstr>
      <vt:lpstr>Example: Ph.D students’  2-minute thesis</vt:lpstr>
      <vt:lpstr>Activity: Compare elevator pitches</vt:lpstr>
      <vt:lpstr>Class Discussion: Compare elevator pitches</vt:lpstr>
      <vt:lpstr>Example of a popular elevator pitch</vt:lpstr>
      <vt:lpstr>What makes a good elevator pitch?</vt:lpstr>
      <vt:lpstr>What makes a good elevator pitch? Answers from class</vt:lpstr>
      <vt:lpstr>Features of a good elevator pitch</vt:lpstr>
      <vt:lpstr>How to craft your elevator pitch</vt:lpstr>
      <vt:lpstr>Activity: Create your elevator pitch</vt:lpstr>
      <vt:lpstr>Elevator pitch for research </vt:lpstr>
      <vt:lpstr>Use of Technology</vt:lpstr>
      <vt:lpstr>How-to: Technology</vt:lpstr>
      <vt:lpstr>Introduction to Assignment</vt:lpstr>
      <vt:lpstr>Conclusion</vt:lpstr>
      <vt:lpstr>Resources for crafting elevator pitch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your Elevator Pitch</dc:title>
  <dc:creator>sri</dc:creator>
  <cp:lastModifiedBy>Sahana Murthy</cp:lastModifiedBy>
  <cp:revision>66</cp:revision>
  <dcterms:modified xsi:type="dcterms:W3CDTF">2016-03-17T06:57:54Z</dcterms:modified>
</cp:coreProperties>
</file>