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88" r:id="rId3"/>
    <p:sldId id="408" r:id="rId4"/>
    <p:sldId id="334" r:id="rId5"/>
    <p:sldId id="436" r:id="rId6"/>
    <p:sldId id="421" r:id="rId7"/>
    <p:sldId id="422" r:id="rId8"/>
    <p:sldId id="423" r:id="rId9"/>
    <p:sldId id="337" r:id="rId10"/>
    <p:sldId id="425" r:id="rId11"/>
    <p:sldId id="434" r:id="rId12"/>
    <p:sldId id="331" r:id="rId13"/>
    <p:sldId id="382" r:id="rId14"/>
    <p:sldId id="350" r:id="rId15"/>
    <p:sldId id="353" r:id="rId16"/>
    <p:sldId id="352" r:id="rId17"/>
    <p:sldId id="351" r:id="rId18"/>
    <p:sldId id="424" r:id="rId19"/>
    <p:sldId id="345" r:id="rId20"/>
    <p:sldId id="426" r:id="rId21"/>
    <p:sldId id="427" r:id="rId22"/>
    <p:sldId id="349" r:id="rId23"/>
    <p:sldId id="380" r:id="rId24"/>
    <p:sldId id="356" r:id="rId25"/>
    <p:sldId id="411" r:id="rId26"/>
    <p:sldId id="428" r:id="rId27"/>
    <p:sldId id="405" r:id="rId28"/>
    <p:sldId id="361" r:id="rId29"/>
    <p:sldId id="435" r:id="rId30"/>
    <p:sldId id="412" r:id="rId31"/>
    <p:sldId id="430" r:id="rId32"/>
    <p:sldId id="355" r:id="rId33"/>
    <p:sldId id="433" r:id="rId34"/>
    <p:sldId id="371" r:id="rId35"/>
    <p:sldId id="328" r:id="rId36"/>
    <p:sldId id="368" r:id="rId37"/>
    <p:sldId id="369" r:id="rId38"/>
    <p:sldId id="381" r:id="rId39"/>
    <p:sldId id="417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16F06"/>
    <a:srgbClr val="CC0099"/>
    <a:srgbClr val="43BCC9"/>
    <a:srgbClr val="565448"/>
    <a:srgbClr val="5E5C4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88A3D1E-89FB-4E3C-A506-04450ED2374D}" type="datetimeFigureOut">
              <a:rPr lang="en-IN"/>
              <a:pPr>
                <a:defRPr/>
              </a:pPr>
              <a:t>18-03-2016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9EB446E-7623-41DF-B56D-A8425BD3BA1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40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0A99F949-E565-436A-B81B-1FBA43EA6432}" type="slidenum">
              <a:rPr lang="en-IN" sz="1300">
                <a:latin typeface="+mn-lt"/>
              </a:rPr>
              <a:pPr algn="r">
                <a:defRPr/>
              </a:pPr>
              <a:t>3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350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/>
            <a:fld id="{6E568E16-CB59-42FF-8BD3-0BA9432F2CEE}" type="slidenum">
              <a:rPr lang="en-US" sz="1300">
                <a:latin typeface="Times" pitchFamily="18" charset="0"/>
                <a:ea typeface="ヒラギノ明朝 ProN W3"/>
                <a:cs typeface="ヒラギノ明朝 ProN W3"/>
                <a:sym typeface="Times" pitchFamily="18" charset="0"/>
              </a:rPr>
              <a:pPr algn="r" defTabSz="482600"/>
              <a:t>12</a:t>
            </a:fld>
            <a:endParaRPr lang="en-US" sz="1300">
              <a:latin typeface="Times" pitchFamily="18" charset="0"/>
              <a:ea typeface="ヒラギノ明朝 ProN W3"/>
              <a:cs typeface="ヒラギノ明朝 ProN W3"/>
              <a:sym typeface="Times" pitchFamily="18" charset="0"/>
            </a:endParaRPr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>
              <a:spcBef>
                <a:spcPct val="0"/>
              </a:spcBef>
            </a:pPr>
            <a:endParaRPr lang="en-IN" smtClean="0">
              <a:latin typeface="Times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529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107558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8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621988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4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02780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6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135338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170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838230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AB6E78F2-811D-4ECC-84DA-FB786892CB1E}" type="slidenum">
              <a:rPr lang="en-IN" sz="1300">
                <a:latin typeface="+mn-lt"/>
              </a:rPr>
              <a:pPr algn="r">
                <a:defRPr/>
              </a:pPr>
              <a:t>18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6350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5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5613">
              <a:spcBef>
                <a:spcPct val="0"/>
              </a:spcBef>
            </a:pPr>
            <a:r>
              <a:rPr lang="en-CA" smtClean="0"/>
              <a:t>Courtesy of Cynthia Heiner and Peter Newbury</a:t>
            </a:r>
          </a:p>
          <a:p>
            <a:pPr defTabSz="455613">
              <a:spcBef>
                <a:spcPct val="0"/>
              </a:spcBef>
            </a:pPr>
            <a:r>
              <a:rPr lang="en-CA" smtClean="0"/>
              <a:t>You may then show a series of questions to participants and ask them to consider these aspects:  clarity, context, connection, distractors, difficulty, and discussion</a:t>
            </a:r>
          </a:p>
        </p:txBody>
      </p:sp>
      <p:sp>
        <p:nvSpPr>
          <p:cNvPr id="27238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1013"/>
            <a:fld id="{C15268FC-DB02-40AB-BA7E-B969CE6E4726}" type="slidenum">
              <a:rPr lang="en-CA" sz="1300">
                <a:latin typeface="Calibri" pitchFamily="34" charset="0"/>
              </a:rPr>
              <a:pPr algn="r" defTabSz="481013"/>
              <a:t>21</a:t>
            </a:fld>
            <a:endParaRPr lang="en-CA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72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8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50011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2922B6-3B7C-45F0-9FC8-70B6C7B8749A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35" tIns="49517" rIns="99035" bIns="49517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1344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C445894E-F3C7-4871-889A-83E1ABAC1DD3}" type="slidenum">
              <a:rPr lang="en-IN" sz="1300">
                <a:latin typeface="+mn-lt"/>
              </a:rPr>
              <a:pPr algn="r">
                <a:defRPr/>
              </a:pPr>
              <a:t>31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1596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9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>
              <a:spcBef>
                <a:spcPct val="0"/>
              </a:spcBef>
            </a:pPr>
            <a:r>
              <a:rPr lang="en-CA" smtClean="0"/>
              <a:t>An alternate presentation of the Question Cycle by Peter Newbury</a:t>
            </a:r>
          </a:p>
        </p:txBody>
      </p:sp>
      <p:sp>
        <p:nvSpPr>
          <p:cNvPr id="299011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482600"/>
            <a:fld id="{59674F5D-B93B-43AF-9104-78D0214EDBEC}" type="slidenum">
              <a:rPr lang="en-CA" sz="1300">
                <a:latin typeface="Calibri" pitchFamily="34" charset="0"/>
              </a:rPr>
              <a:pPr algn="r" defTabSz="482600"/>
              <a:t>32</a:t>
            </a:fld>
            <a:endParaRPr lang="en-CA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34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1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52F63026-27DA-4273-95AA-00528A28B245}" type="slidenum">
              <a:rPr lang="en-IN" sz="1300">
                <a:latin typeface="+mn-lt"/>
              </a:rPr>
              <a:pPr algn="r">
                <a:defRPr/>
              </a:pPr>
              <a:t>33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4815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B8E419CE-6C18-4B2D-954A-221C0E3525C9}" type="slidenum">
              <a:rPr lang="en-IN" sz="1300">
                <a:latin typeface="+mn-lt"/>
              </a:rPr>
              <a:pPr algn="r">
                <a:defRPr/>
              </a:pPr>
              <a:t>34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3080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D4B8DF32-F27E-40D0-B0A8-F603A6C1A953}" type="slidenum">
              <a:rPr lang="en-IN" sz="1300">
                <a:latin typeface="+mn-lt"/>
              </a:rPr>
              <a:pPr algn="r">
                <a:defRPr/>
              </a:pPr>
              <a:t>35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525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0C36C0D2-A78E-4E3B-B474-625F7E88B186}" type="slidenum">
              <a:rPr lang="en-IN" sz="1300">
                <a:latin typeface="+mn-lt"/>
              </a:rPr>
              <a:pPr algn="r">
                <a:defRPr/>
              </a:pPr>
              <a:t>36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1995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4DCE31D9-596E-4237-B8CA-4C08A32429BA}" type="slidenum">
              <a:rPr lang="en-IN" sz="1300">
                <a:latin typeface="+mn-lt"/>
              </a:rPr>
              <a:pPr algn="r">
                <a:defRPr/>
              </a:pPr>
              <a:t>37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0784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3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DACA8DCF-724C-4A8D-8481-15AA6B528DF4}" type="slidenum">
              <a:rPr lang="en-IN" sz="1300">
                <a:latin typeface="+mn-lt"/>
              </a:rPr>
              <a:pPr algn="r">
                <a:defRPr/>
              </a:pPr>
              <a:t>38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683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4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569364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4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19912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4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98487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4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500445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C981A697-D124-42EC-9902-2A0B4C224E5B}" type="slidenum">
              <a:rPr lang="en-IN" sz="1300">
                <a:latin typeface="Calibri" pitchFamily="34" charset="0"/>
              </a:rPr>
              <a:pPr algn="r"/>
              <a:t>9</a:t>
            </a:fld>
            <a:endParaRPr lang="en-IN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978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3A5EA495-E1AB-4B7B-8DCA-1CFAC66F7196}" type="slidenum">
              <a:rPr lang="en-IN" sz="1300">
                <a:latin typeface="Calibri" pitchFamily="34" charset="0"/>
              </a:rPr>
              <a:pPr algn="r"/>
              <a:t>10</a:t>
            </a:fld>
            <a:endParaRPr lang="en-IN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9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defRPr/>
            </a:pPr>
            <a:fld id="{6B87D6E2-BA52-4AD9-B0A1-A3DE2536ACCD}" type="slidenum">
              <a:rPr lang="en-IN" sz="1300">
                <a:latin typeface="+mn-lt"/>
              </a:rPr>
              <a:pPr algn="r">
                <a:defRPr/>
              </a:pPr>
              <a:t>11</a:t>
            </a:fld>
            <a:endParaRPr lang="en-IN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07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A2A04-1C66-4EC1-84EA-8707C2FCC07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3596-2115-4EC8-A6A0-E9FF6F0BF5C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CD77F-38A5-4890-9462-35B603D8292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236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890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1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2583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6745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698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87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80B9-7BAA-449D-A9B7-00B61A1AAC8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562F2-4482-4B85-9016-7B28719FE87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5F624-7D9C-46ED-8720-EFD6207C444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276-0EC7-4750-B914-06729EB88CB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9B2E8-975B-45AB-ACF7-863C32E170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44CE6-244F-461F-A530-0BB4DBB415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AEAFC-073B-434B-896D-CCEA39E70DA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D01F6-EADF-4561-A2CF-3CD8BBAB38E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IIT Bombay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TPS-ICER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7E0C1C-900B-4382-BABC-9E072E5A204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9328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wsei.ubc.ca/resources/clickers.ht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439862"/>
          </a:xfrm>
        </p:spPr>
        <p:txBody>
          <a:bodyPr lIns="0" rIns="0"/>
          <a:lstStyle/>
          <a:p>
            <a:pPr eaLnBrk="1" hangingPunct="1"/>
            <a:r>
              <a:rPr lang="en-IN" sz="3600" dirty="0" smtClean="0"/>
              <a:t>Peer-Instruction: </a:t>
            </a:r>
            <a:r>
              <a:rPr lang="en-IN" sz="3600" dirty="0"/>
              <a:t> </a:t>
            </a:r>
            <a:r>
              <a:rPr lang="en-IN" sz="3600" dirty="0" smtClean="0"/>
              <a:t>An active learning strategy</a:t>
            </a:r>
            <a:br>
              <a:rPr lang="en-IN" sz="3600" dirty="0" smtClean="0"/>
            </a:br>
            <a:r>
              <a:rPr lang="en-IN" sz="3600" dirty="0" smtClean="0"/>
              <a:t>to promote student conceptual understanding</a:t>
            </a:r>
          </a:p>
        </p:txBody>
      </p:sp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692785" y="2120895"/>
            <a:ext cx="57711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rgbClr val="002060"/>
                </a:solidFill>
                <a:latin typeface="Calibri" pitchFamily="34" charset="0"/>
              </a:rPr>
              <a:t>Sahana</a:t>
            </a:r>
            <a:r>
              <a:rPr lang="en-US" sz="3200" dirty="0">
                <a:solidFill>
                  <a:srgbClr val="002060"/>
                </a:solidFill>
                <a:latin typeface="Calibri" pitchFamily="34" charset="0"/>
              </a:rPr>
              <a:t> Murthy</a:t>
            </a:r>
            <a:endParaRPr lang="en-US" sz="2800" dirty="0">
              <a:latin typeface="Calibri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sz="2800" dirty="0">
                <a:latin typeface="Calibri" pitchFamily="34" charset="0"/>
              </a:rPr>
              <a:t>IDP in Educational Technology</a:t>
            </a:r>
          </a:p>
          <a:p>
            <a:pPr algn="ctr"/>
            <a:r>
              <a:rPr lang="en-US" sz="2800" dirty="0">
                <a:latin typeface="Calibri" pitchFamily="34" charset="0"/>
              </a:rPr>
              <a:t>Indian Institute of Technology Bombay</a:t>
            </a:r>
          </a:p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</a:rPr>
              <a:t>June 17</a:t>
            </a:r>
            <a:r>
              <a:rPr lang="en-US" sz="2800" dirty="0">
                <a:latin typeface="Calibri" pitchFamily="34" charset="0"/>
              </a:rPr>
              <a:t>, 2014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75F71-A03C-4082-BD1C-B147F7FCEE68}" type="slidenum">
              <a:rPr lang="en-IN"/>
              <a:pPr>
                <a:defRPr/>
              </a:pPr>
              <a:t>1</a:t>
            </a:fld>
            <a:endParaRPr lang="en-IN"/>
          </a:p>
        </p:txBody>
      </p:sp>
      <p:pic>
        <p:nvPicPr>
          <p:cNvPr id="14340" name="Picture 6" descr="http://upload.wikimedia.org/wikipedia/sa/d/da/IIT_Bombay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557707"/>
            <a:ext cx="9144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AutoShape 2" descr="Creative Commons Licen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9" name="Shape 44"/>
          <p:cNvSpPr txBox="1">
            <a:spLocks/>
          </p:cNvSpPr>
          <p:nvPr/>
        </p:nvSpPr>
        <p:spPr bwMode="auto">
          <a:xfrm>
            <a:off x="271463" y="5550060"/>
            <a:ext cx="8743950" cy="119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dirty="0" smtClean="0">
                <a:latin typeface="+mj-lt"/>
                <a:ea typeface="Arial"/>
                <a:cs typeface="Arial"/>
                <a:sym typeface="Arial"/>
              </a:rPr>
              <a:t>ISTE Workshop on Computer Programming</a:t>
            </a:r>
          </a:p>
          <a:p>
            <a:pPr marL="0" indent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dirty="0" smtClean="0">
                <a:latin typeface="+mj-lt"/>
                <a:ea typeface="Arial"/>
                <a:cs typeface="Arial"/>
                <a:sym typeface="Arial"/>
              </a:rPr>
              <a:t>June 17, 2014</a:t>
            </a:r>
          </a:p>
        </p:txBody>
      </p:sp>
    </p:spTree>
  </p:cSld>
  <p:clrMapOvr>
    <a:masterClrMapping/>
  </p:clrMapOvr>
  <p:transition advClick="0" advTm="60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915400" cy="5576888"/>
          </a:xfrm>
        </p:spPr>
        <p:txBody>
          <a:bodyPr/>
          <a:lstStyle/>
          <a:p>
            <a:pPr marL="177800" indent="-177800"/>
            <a:r>
              <a:rPr lang="en-IN" sz="2400" dirty="0" smtClean="0"/>
              <a:t>Students engage in problem-solving activities </a:t>
            </a:r>
            <a:r>
              <a:rPr lang="en-IN" sz="2400" i="1" dirty="0" smtClean="0"/>
              <a:t>during</a:t>
            </a:r>
            <a:r>
              <a:rPr lang="en-IN" sz="2400" dirty="0" smtClean="0"/>
              <a:t> class time.</a:t>
            </a:r>
          </a:p>
          <a:p>
            <a:pPr marL="177800" indent="-177800"/>
            <a:r>
              <a:rPr lang="en-IN" sz="2400" dirty="0" smtClean="0"/>
              <a:t>The problems posed are in a variety of contexts, often real-life.</a:t>
            </a:r>
          </a:p>
          <a:p>
            <a:pPr marL="177800" indent="-177800"/>
            <a:endParaRPr lang="en-IN" sz="2400" dirty="0" smtClean="0"/>
          </a:p>
          <a:p>
            <a:pPr marL="177800" indent="-177800"/>
            <a:r>
              <a:rPr lang="en-IN" sz="2400" dirty="0" smtClean="0"/>
              <a:t>Speciﬁc student ideas are elicited and addressed.</a:t>
            </a:r>
          </a:p>
          <a:p>
            <a:pPr marL="177800" indent="-177800"/>
            <a:r>
              <a:rPr lang="en-IN" sz="2400" dirty="0" smtClean="0"/>
              <a:t>Students are asked to “ﬁgure things out for themselves.”</a:t>
            </a:r>
          </a:p>
          <a:p>
            <a:pPr marL="177800" indent="-177800"/>
            <a:r>
              <a:rPr lang="en-IN" sz="2400" dirty="0" smtClean="0"/>
              <a:t>Students are asked to express their reasoning explicitly.</a:t>
            </a:r>
          </a:p>
          <a:p>
            <a:pPr marL="177800" indent="-177800"/>
            <a:r>
              <a:rPr lang="en-IN" sz="2400" dirty="0" smtClean="0"/>
              <a:t>Students work collaboratively. </a:t>
            </a:r>
          </a:p>
          <a:p>
            <a:pPr marL="177800" indent="-177800"/>
            <a:endParaRPr lang="en-IN" sz="2400" dirty="0" smtClean="0"/>
          </a:p>
          <a:p>
            <a:pPr marL="177800" indent="-177800"/>
            <a:r>
              <a:rPr lang="en-IN" sz="2400" dirty="0" smtClean="0"/>
              <a:t>Students receive rapid feedback on their work.</a:t>
            </a:r>
          </a:p>
          <a:p>
            <a:pPr marL="177800" indent="-177800"/>
            <a:r>
              <a:rPr lang="en-IN" sz="2400" dirty="0" smtClean="0"/>
              <a:t>Qualitative reasoning and conceptual thinking  are emphasized.</a:t>
            </a:r>
            <a:endParaRPr lang="en-US" sz="2400" dirty="0" smtClean="0"/>
          </a:p>
          <a:p>
            <a:pPr marL="177800" indent="-177800">
              <a:buFont typeface="Arial" charset="0"/>
              <a:buNone/>
            </a:pPr>
            <a:endParaRPr lang="en-US" sz="2400" dirty="0" smtClean="0"/>
          </a:p>
        </p:txBody>
      </p:sp>
      <p:sp>
        <p:nvSpPr>
          <p:cNvPr id="21506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Key elements of active learning strategies</a:t>
            </a:r>
            <a:endParaRPr lang="en-IN" sz="4000" dirty="0" smtClean="0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086DF18-A63C-41BF-A24E-4E6AD528D766}" type="slidenum">
              <a:rPr lang="en-IN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IN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BE17B-1DAC-436F-BD2B-7A6E7C4B5B77}" type="slidenum">
              <a:rPr lang="en-IN"/>
              <a:pPr>
                <a:defRPr/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3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2"/>
          <p:cNvSpPr>
            <a:spLocks noGrp="1"/>
          </p:cNvSpPr>
          <p:nvPr>
            <p:ph idx="4294967295"/>
          </p:nvPr>
        </p:nvSpPr>
        <p:spPr>
          <a:xfrm>
            <a:off x="76200" y="1052513"/>
            <a:ext cx="8915400" cy="5348287"/>
          </a:xfrm>
        </p:spPr>
        <p:txBody>
          <a:bodyPr/>
          <a:lstStyle/>
          <a:p>
            <a:pPr algn="ctr" eaLnBrk="1" hangingPunct="1">
              <a:lnSpc>
                <a:spcPct val="114000"/>
              </a:lnSpc>
              <a:spcBef>
                <a:spcPct val="40000"/>
              </a:spcBef>
              <a:buFont typeface="Arial" charset="0"/>
              <a:buNone/>
            </a:pPr>
            <a:endParaRPr lang="en-US" dirty="0" smtClean="0"/>
          </a:p>
          <a:p>
            <a:pPr algn="ctr" eaLnBrk="1" hangingPunct="1">
              <a:lnSpc>
                <a:spcPct val="114000"/>
              </a:lnSpc>
              <a:spcBef>
                <a:spcPct val="40000"/>
              </a:spcBef>
              <a:buFont typeface="Arial" charset="0"/>
              <a:buNone/>
            </a:pPr>
            <a:r>
              <a:rPr lang="en-US" dirty="0" smtClean="0"/>
              <a:t>Peer-Instruction is a classroom active learning strategy based on specific, well-designed questions.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42925" y="465138"/>
            <a:ext cx="8264525" cy="982662"/>
          </a:xfrm>
        </p:spPr>
        <p:txBody>
          <a:bodyPr/>
          <a:lstStyle/>
          <a:p>
            <a:r>
              <a:rPr lang="en-US" sz="4000" smtClean="0">
                <a:solidFill>
                  <a:srgbClr val="800000"/>
                </a:solidFill>
              </a:rPr>
              <a:t>Anatomy of Peer-Instruction method</a:t>
            </a:r>
          </a:p>
        </p:txBody>
      </p:sp>
      <p:sp>
        <p:nvSpPr>
          <p:cNvPr id="196610" name="Slide Number Placeholder 3"/>
          <p:cNvSpPr txBox="1">
            <a:spLocks noGrp="1"/>
          </p:cNvSpPr>
          <p:nvPr/>
        </p:nvSpPr>
        <p:spPr>
          <a:xfrm>
            <a:off x="4191000" y="6356350"/>
            <a:ext cx="762000" cy="271463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9604D5C-B201-478E-A007-DA673B6DA998}" type="slidenum"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sz="1200">
              <a:solidFill>
                <a:schemeClr val="bg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3575" y="1419225"/>
            <a:ext cx="7716838" cy="4251325"/>
          </a:xfrm>
          <a:prstGeom prst="roundRect">
            <a:avLst/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2" tIns="41148" rIns="82292" bIns="41148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49860" name="Picture 9" descr="anatomy-icon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3263" y="2797175"/>
            <a:ext cx="2289175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9861" name="TextBox 10"/>
          <p:cNvSpPr txBox="1">
            <a:spLocks noChangeArrowheads="1"/>
          </p:cNvSpPr>
          <p:nvPr/>
        </p:nvSpPr>
        <p:spPr bwMode="auto">
          <a:xfrm>
            <a:off x="3243263" y="1836738"/>
            <a:ext cx="2147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292" tIns="41148" rIns="82292" bIns="41148">
            <a:spAutoFit/>
          </a:bodyPr>
          <a:lstStyle/>
          <a:p>
            <a:pPr defTabSz="457200"/>
            <a:r>
              <a:rPr lang="en-US" sz="2700">
                <a:solidFill>
                  <a:srgbClr val="800000"/>
                </a:solidFill>
                <a:latin typeface="Calisto MT" pitchFamily="18" charset="0"/>
              </a:rPr>
              <a:t>Ask Question</a:t>
            </a:r>
          </a:p>
        </p:txBody>
      </p:sp>
      <p:sp>
        <p:nvSpPr>
          <p:cNvPr id="249862" name="TextBox 11"/>
          <p:cNvSpPr txBox="1">
            <a:spLocks noChangeArrowheads="1"/>
          </p:cNvSpPr>
          <p:nvPr/>
        </p:nvSpPr>
        <p:spPr bwMode="auto">
          <a:xfrm>
            <a:off x="5580063" y="3386138"/>
            <a:ext cx="24844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292" tIns="41148" rIns="82292" bIns="41148">
            <a:spAutoFit/>
          </a:bodyPr>
          <a:lstStyle/>
          <a:p>
            <a:pPr defTabSz="457200"/>
            <a:r>
              <a:rPr lang="en-US" sz="2700">
                <a:solidFill>
                  <a:srgbClr val="800000"/>
                </a:solidFill>
                <a:latin typeface="Calisto MT" pitchFamily="18" charset="0"/>
              </a:rPr>
              <a:t>Peer Discussion</a:t>
            </a:r>
          </a:p>
        </p:txBody>
      </p:sp>
      <p:sp>
        <p:nvSpPr>
          <p:cNvPr id="13" name="Bent Arrow 12"/>
          <p:cNvSpPr/>
          <p:nvPr/>
        </p:nvSpPr>
        <p:spPr>
          <a:xfrm rot="10800000">
            <a:off x="5205413" y="4127500"/>
            <a:ext cx="1811337" cy="112077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2" tIns="41148" rIns="82292" bIns="41148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9864" name="TextBox 13"/>
          <p:cNvSpPr txBox="1">
            <a:spLocks noChangeArrowheads="1"/>
          </p:cNvSpPr>
          <p:nvPr/>
        </p:nvSpPr>
        <p:spPr bwMode="auto">
          <a:xfrm>
            <a:off x="4040188" y="4749800"/>
            <a:ext cx="8509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292" tIns="41148" rIns="82292" bIns="41148">
            <a:spAutoFit/>
          </a:bodyPr>
          <a:lstStyle/>
          <a:p>
            <a:pPr defTabSz="457200"/>
            <a:r>
              <a:rPr lang="en-US" sz="2700">
                <a:solidFill>
                  <a:srgbClr val="800000"/>
                </a:solidFill>
                <a:latin typeface="Calisto MT" pitchFamily="18" charset="0"/>
              </a:rPr>
              <a:t>Vote</a:t>
            </a:r>
          </a:p>
        </p:txBody>
      </p:sp>
      <p:sp>
        <p:nvSpPr>
          <p:cNvPr id="15" name="Bent Arrow 14"/>
          <p:cNvSpPr/>
          <p:nvPr/>
        </p:nvSpPr>
        <p:spPr>
          <a:xfrm rot="16200000">
            <a:off x="2205037" y="3646488"/>
            <a:ext cx="1120775" cy="20828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2" tIns="41148" rIns="82292" bIns="41148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9866" name="TextBox 15"/>
          <p:cNvSpPr txBox="1">
            <a:spLocks noChangeArrowheads="1"/>
          </p:cNvSpPr>
          <p:nvPr/>
        </p:nvSpPr>
        <p:spPr bwMode="auto">
          <a:xfrm>
            <a:off x="715963" y="3351213"/>
            <a:ext cx="285591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2" tIns="41148" rIns="82292" bIns="41148">
            <a:spAutoFit/>
          </a:bodyPr>
          <a:lstStyle/>
          <a:p>
            <a:pPr defTabSz="457200"/>
            <a:r>
              <a:rPr lang="en-US" sz="2700">
                <a:solidFill>
                  <a:srgbClr val="800000"/>
                </a:solidFill>
                <a:latin typeface="Calisto MT" pitchFamily="18" charset="0"/>
              </a:rPr>
              <a:t>Debrief / </a:t>
            </a:r>
          </a:p>
          <a:p>
            <a:pPr defTabSz="457200"/>
            <a:r>
              <a:rPr lang="en-US" sz="2700">
                <a:solidFill>
                  <a:srgbClr val="800000"/>
                </a:solidFill>
                <a:latin typeface="Calisto MT" pitchFamily="18" charset="0"/>
              </a:rPr>
              <a:t>Class Discussion</a:t>
            </a:r>
          </a:p>
        </p:txBody>
      </p:sp>
      <p:sp>
        <p:nvSpPr>
          <p:cNvPr id="17" name="Bent Arrow 16"/>
          <p:cNvSpPr/>
          <p:nvPr/>
        </p:nvSpPr>
        <p:spPr>
          <a:xfrm rot="5400000">
            <a:off x="5709444" y="1912144"/>
            <a:ext cx="1433513" cy="151447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2" tIns="41148" rIns="82292" bIns="41148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1868488" y="1914525"/>
            <a:ext cx="1198562" cy="147161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2" tIns="41148" rIns="82292" bIns="41148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5963" y="2297113"/>
            <a:ext cx="1957387" cy="493712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82292" tIns="41148" rIns="82292" bIns="41148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…Lecture…</a:t>
            </a:r>
          </a:p>
        </p:txBody>
      </p:sp>
      <p:sp>
        <p:nvSpPr>
          <p:cNvPr id="249870" name="TextBox 19"/>
          <p:cNvSpPr txBox="1">
            <a:spLocks noChangeArrowheads="1"/>
          </p:cNvSpPr>
          <p:nvPr/>
        </p:nvSpPr>
        <p:spPr bwMode="auto">
          <a:xfrm>
            <a:off x="5875338" y="2085975"/>
            <a:ext cx="2171700" cy="904875"/>
          </a:xfrm>
          <a:prstGeom prst="rect">
            <a:avLst/>
          </a:prstGeom>
          <a:solidFill>
            <a:schemeClr val="bg1">
              <a:alpha val="50980"/>
            </a:schemeClr>
          </a:solidFill>
          <a:ln w="9525">
            <a:noFill/>
            <a:miter lim="800000"/>
            <a:headEnd/>
            <a:tailEnd/>
          </a:ln>
        </p:spPr>
        <p:txBody>
          <a:bodyPr lIns="82292" tIns="41148" rIns="82292" bIns="41148">
            <a:spAutoFit/>
          </a:bodyPr>
          <a:lstStyle/>
          <a:p>
            <a:pPr defTabSz="457200"/>
            <a:r>
              <a:rPr lang="en-US" sz="2700">
                <a:solidFill>
                  <a:srgbClr val="404040"/>
                </a:solidFill>
                <a:latin typeface="Calisto MT" pitchFamily="18" charset="0"/>
              </a:rPr>
              <a:t>(May vote individually)</a:t>
            </a:r>
          </a:p>
        </p:txBody>
      </p:sp>
      <p:sp>
        <p:nvSpPr>
          <p:cNvPr id="249871" name="TextBox 20"/>
          <p:cNvSpPr txBox="1">
            <a:spLocks noChangeArrowheads="1"/>
          </p:cNvSpPr>
          <p:nvPr/>
        </p:nvSpPr>
        <p:spPr bwMode="auto">
          <a:xfrm>
            <a:off x="146050" y="5867400"/>
            <a:ext cx="8997950" cy="914400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lIns="82292" tIns="41148" rIns="82292" bIns="41148"/>
          <a:lstStyle/>
          <a:p>
            <a:pPr defTabSz="457200">
              <a:lnSpc>
                <a:spcPct val="110000"/>
              </a:lnSpc>
              <a:spcBef>
                <a:spcPct val="10000"/>
              </a:spcBef>
            </a:pPr>
            <a:r>
              <a:rPr lang="en-US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Figure attributed to:  Stephanie Chasteen and the Science Education Initiative at the  University of Colorado </a:t>
            </a:r>
          </a:p>
          <a:p>
            <a:pPr defTabSz="457200">
              <a:lnSpc>
                <a:spcPct val="110000"/>
              </a:lnSpc>
              <a:spcBef>
                <a:spcPct val="10000"/>
              </a:spcBef>
            </a:pPr>
            <a:r>
              <a:rPr lang="en-US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See also: Peer Instruction, A User’s Manual.  Eric Mazur.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2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 dirty="0">
                <a:solidFill>
                  <a:srgbClr val="800000"/>
                </a:solidFill>
                <a:latin typeface="Calibri" pitchFamily="34" charset="0"/>
              </a:rPr>
              <a:t> </a:t>
            </a:r>
            <a:r>
              <a:rPr lang="en-US" sz="3600" dirty="0" smtClean="0">
                <a:solidFill>
                  <a:srgbClr val="800000"/>
                </a:solidFill>
                <a:latin typeface="Calibri" pitchFamily="34" charset="0"/>
              </a:rPr>
              <a:t>Implementing Peer-Instruction </a:t>
            </a:r>
            <a:r>
              <a:rPr lang="en-US" sz="3600" dirty="0">
                <a:solidFill>
                  <a:srgbClr val="800000"/>
                </a:solidFill>
                <a:latin typeface="Calibri" pitchFamily="34" charset="0"/>
              </a:rPr>
              <a:t>with clickers</a:t>
            </a:r>
          </a:p>
        </p:txBody>
      </p:sp>
      <p:pic>
        <p:nvPicPr>
          <p:cNvPr id="251906" name="Picture 9" descr="ANd9GcTIk0UIMa4I7iP4ZzZAqAipx31qiFCq-X-15g8G33B4w4pB09o&amp;t=1&amp;usg=__QFhi6ZytcY1A4vZP6E5FeBr5c04=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22870">
            <a:off x="6934200" y="3505200"/>
            <a:ext cx="91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07" name="Picture 10" descr="ANd9GcSBdpA8kop199NmjbpY4s6yo5D8i85a09af0qRQn9X3XzdpTlk&amp;t=1&amp;usg=__Sfm6ZJLzh42bCHPR9XTfZUqjyww=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981200"/>
            <a:ext cx="4419600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08" name="Picture 7" descr="Untitled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1143000"/>
            <a:ext cx="207010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2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>
                <a:solidFill>
                  <a:srgbClr val="800000"/>
                </a:solidFill>
                <a:latin typeface="Calibri" pitchFamily="34" charset="0"/>
              </a:rPr>
              <a:t>But clickers are not Peer-Instruction</a:t>
            </a:r>
          </a:p>
        </p:txBody>
      </p:sp>
      <p:pic>
        <p:nvPicPr>
          <p:cNvPr id="25395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414337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55" name="AutoShape 11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3956" name="AutoShape 13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pic>
        <p:nvPicPr>
          <p:cNvPr id="253957" name="Picture 14" descr="pi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2513" y="3074988"/>
            <a:ext cx="4152900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58" name="TextBox 20"/>
          <p:cNvSpPr txBox="1">
            <a:spLocks noChangeArrowheads="1"/>
          </p:cNvSpPr>
          <p:nvPr/>
        </p:nvSpPr>
        <p:spPr bwMode="auto">
          <a:xfrm>
            <a:off x="477838" y="4268788"/>
            <a:ext cx="3238500" cy="492125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lIns="82292" tIns="41148" rIns="82292" bIns="41148"/>
          <a:lstStyle/>
          <a:p>
            <a:pPr defTabSz="457200">
              <a:lnSpc>
                <a:spcPct val="110000"/>
              </a:lnSpc>
              <a:spcBef>
                <a:spcPct val="10000"/>
              </a:spcBef>
            </a:pPr>
            <a:r>
              <a:rPr lang="en-US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MIT TEAL classroom</a:t>
            </a:r>
          </a:p>
        </p:txBody>
      </p:sp>
      <p:sp>
        <p:nvSpPr>
          <p:cNvPr id="253959" name="TextBox 20"/>
          <p:cNvSpPr txBox="1">
            <a:spLocks noChangeArrowheads="1"/>
          </p:cNvSpPr>
          <p:nvPr/>
        </p:nvSpPr>
        <p:spPr bwMode="auto">
          <a:xfrm>
            <a:off x="5202238" y="6270625"/>
            <a:ext cx="3238500" cy="492125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lIns="82292" tIns="41148" rIns="82292" bIns="41148"/>
          <a:lstStyle/>
          <a:p>
            <a:pPr defTabSz="457200">
              <a:lnSpc>
                <a:spcPct val="110000"/>
              </a:lnSpc>
              <a:spcBef>
                <a:spcPct val="10000"/>
              </a:spcBef>
            </a:pPr>
            <a:r>
              <a:rPr lang="en-US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From blog.peerinstruction.net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 dirty="0" smtClean="0">
                <a:solidFill>
                  <a:srgbClr val="800000"/>
                </a:solidFill>
                <a:latin typeface="Calibri" pitchFamily="34" charset="0"/>
              </a:rPr>
              <a:t>How to implement Peer-Instruction without clickers</a:t>
            </a:r>
            <a:endParaRPr lang="en-US" sz="3600" dirty="0">
              <a:solidFill>
                <a:srgbClr val="800000"/>
              </a:solidFill>
              <a:latin typeface="Calibri" pitchFamily="34" charset="0"/>
            </a:endParaRPr>
          </a:p>
        </p:txBody>
      </p:sp>
      <p:sp>
        <p:nvSpPr>
          <p:cNvPr id="258050" name="Content Placeholder 2"/>
          <p:cNvSpPr>
            <a:spLocks/>
          </p:cNvSpPr>
          <p:nvPr/>
        </p:nvSpPr>
        <p:spPr bwMode="auto">
          <a:xfrm>
            <a:off x="228600" y="990600"/>
            <a:ext cx="8686800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 typeface="Arial" charset="0"/>
              <a:buNone/>
            </a:pPr>
            <a:endParaRPr lang="en-IN" sz="2400">
              <a:latin typeface="Calibri" pitchFamily="34" charset="0"/>
            </a:endParaRPr>
          </a:p>
        </p:txBody>
      </p:sp>
      <p:pic>
        <p:nvPicPr>
          <p:cNvPr id="258051" name="Picture 5" descr="h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9688" y="1503363"/>
            <a:ext cx="17430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8052" name="Picture 6" descr="h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063" y="1697038"/>
            <a:ext cx="18478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8053" name="Picture 7" descr="h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22675" y="1425575"/>
            <a:ext cx="17526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8054" name="Rectangle 8"/>
          <p:cNvSpPr>
            <a:spLocks noChangeArrowheads="1"/>
          </p:cNvSpPr>
          <p:nvPr/>
        </p:nvSpPr>
        <p:spPr bwMode="auto">
          <a:xfrm>
            <a:off x="5062538" y="1173163"/>
            <a:ext cx="955675" cy="3384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2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 dirty="0">
                <a:solidFill>
                  <a:srgbClr val="800000"/>
                </a:solidFill>
                <a:latin typeface="Calibri" pitchFamily="34" charset="0"/>
              </a:rPr>
              <a:t>How to implement Peer-Instruction in your class </a:t>
            </a:r>
          </a:p>
        </p:txBody>
      </p:sp>
      <p:pic>
        <p:nvPicPr>
          <p:cNvPr id="25600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63" y="3332163"/>
            <a:ext cx="4570412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03" name="Text Box 4"/>
          <p:cNvSpPr txBox="1">
            <a:spLocks noChangeArrowheads="1"/>
          </p:cNvSpPr>
          <p:nvPr/>
        </p:nvSpPr>
        <p:spPr bwMode="auto">
          <a:xfrm>
            <a:off x="5518150" y="3457575"/>
            <a:ext cx="3178175" cy="2109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OR:</a:t>
            </a:r>
          </a:p>
          <a:p>
            <a:pPr>
              <a:spcBef>
                <a:spcPct val="50000"/>
              </a:spcBef>
            </a:pPr>
            <a:r>
              <a:rPr lang="en-US" sz="2400"/>
              <a:t>A4 sheet of paper </a:t>
            </a:r>
          </a:p>
          <a:p>
            <a:pPr>
              <a:spcBef>
                <a:spcPct val="50000"/>
              </a:spcBef>
            </a:pPr>
            <a:r>
              <a:rPr lang="en-US" sz="2400"/>
              <a:t>Fold it in four</a:t>
            </a:r>
          </a:p>
          <a:p>
            <a:pPr>
              <a:spcBef>
                <a:spcPct val="50000"/>
              </a:spcBef>
            </a:pPr>
            <a:r>
              <a:rPr lang="en-US" sz="2400"/>
              <a:t>Marker – A, B, C, D</a:t>
            </a:r>
            <a:endParaRPr lang="en-IN" sz="2400"/>
          </a:p>
        </p:txBody>
      </p:sp>
      <p:pic>
        <p:nvPicPr>
          <p:cNvPr id="256004" name="Picture 5" descr="pi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7025" y="838200"/>
            <a:ext cx="5595938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05" name="Text Box 4"/>
          <p:cNvSpPr txBox="1">
            <a:spLocks noChangeArrowheads="1"/>
          </p:cNvSpPr>
          <p:nvPr/>
        </p:nvSpPr>
        <p:spPr bwMode="auto">
          <a:xfrm>
            <a:off x="1436688" y="2676525"/>
            <a:ext cx="6140450" cy="555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r>
              <a:rPr lang="en-IN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Image from Monash University Peer Instruction in the Humanities Project http://tinyurl.com/kh7uo2o </a:t>
            </a:r>
            <a:endParaRPr lang="en-US" sz="1600">
              <a:solidFill>
                <a:srgbClr val="016F0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2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en-US" sz="3600">
                <a:solidFill>
                  <a:srgbClr val="800000"/>
                </a:solidFill>
                <a:latin typeface="Calibri" pitchFamily="34" charset="0"/>
              </a:rPr>
              <a:t>PI one of the most widely researched* strategies</a:t>
            </a:r>
            <a:br>
              <a:rPr lang="en-US" sz="3600">
                <a:solidFill>
                  <a:srgbClr val="800000"/>
                </a:solidFill>
                <a:latin typeface="Calibri" pitchFamily="34" charset="0"/>
              </a:rPr>
            </a:br>
            <a:r>
              <a:rPr lang="en-US" sz="2000" i="1">
                <a:latin typeface="Calibri" pitchFamily="34" charset="0"/>
              </a:rPr>
              <a:t>(* This is good because …)</a:t>
            </a:r>
          </a:p>
        </p:txBody>
      </p:sp>
      <p:sp>
        <p:nvSpPr>
          <p:cNvPr id="262146" name="Content Placeholder 2"/>
          <p:cNvSpPr>
            <a:spLocks/>
          </p:cNvSpPr>
          <p:nvPr/>
        </p:nvSpPr>
        <p:spPr bwMode="auto">
          <a:xfrm>
            <a:off x="128588" y="990600"/>
            <a:ext cx="88392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Extent of research</a:t>
            </a:r>
            <a:endParaRPr lang="en-IN" sz="240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300+ research articles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Physics, biology, chemistry maths, CS, engineering, psychology, medicine &amp; nursing …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Many controlled studies using standardized tests</a:t>
            </a:r>
          </a:p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Courses using peer instruction outperform traditional lecture courses on a common test</a:t>
            </a:r>
          </a:p>
          <a:p>
            <a:pPr marL="177800" indent="-177800" eaLnBrk="0" hangingPunct="0">
              <a:spcBef>
                <a:spcPct val="4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Students can better answer a question on their own, after peer instruction discussion, (especially difficult questions) –  study with 16 pairs of isomorphic  questions </a:t>
            </a:r>
            <a:r>
              <a:rPr lang="en-US" i="1">
                <a:solidFill>
                  <a:srgbClr val="016F06"/>
                </a:solidFill>
                <a:latin typeface="Calibri" pitchFamily="34" charset="0"/>
              </a:rPr>
              <a:t>Smith et al, Science 2009</a:t>
            </a:r>
          </a:p>
          <a:p>
            <a:pPr marL="177800" indent="-177800" eaLnBrk="0" hangingPunct="0">
              <a:spcBef>
                <a:spcPct val="4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Research on student perception says: clickers help students show up for class, feel part of class community, make their voice heard, hold them accountable</a:t>
            </a:r>
            <a:r>
              <a:rPr lang="en-US" sz="2800">
                <a:latin typeface="Calibri" pitchFamily="34" charset="0"/>
              </a:rPr>
              <a:t> …</a:t>
            </a:r>
            <a:endParaRPr lang="en-US" sz="2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Content Placeholder 2"/>
          <p:cNvSpPr>
            <a:spLocks noGrp="1"/>
          </p:cNvSpPr>
          <p:nvPr>
            <p:ph idx="4294967295"/>
          </p:nvPr>
        </p:nvSpPr>
        <p:spPr>
          <a:xfrm>
            <a:off x="76200" y="2133600"/>
            <a:ext cx="8915400" cy="3367088"/>
          </a:xfrm>
        </p:spPr>
        <p:txBody>
          <a:bodyPr/>
          <a:lstStyle/>
          <a:p>
            <a:pPr algn="ctr" eaLnBrk="1" hangingPunct="1">
              <a:spcBef>
                <a:spcPct val="40000"/>
              </a:spcBef>
              <a:buFont typeface="Arial" charset="0"/>
              <a:buNone/>
            </a:pPr>
            <a:r>
              <a:rPr lang="en-US" sz="3600" smtClean="0"/>
              <a:t>Writing effective Peer-Instruction questions</a:t>
            </a:r>
            <a:endParaRPr lang="en-IN" sz="36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6622" y="342900"/>
            <a:ext cx="8721678" cy="7858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eaLnBrk="0" hangingPunct="0"/>
            <a:r>
              <a:rPr lang="en-US" dirty="0">
                <a:solidFill>
                  <a:srgbClr val="800000"/>
                </a:solidFill>
                <a:latin typeface="Calibri" pitchFamily="34" charset="0"/>
              </a:rPr>
              <a:t>Debate: Is a multiple-choice question good? 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06622" y="1567350"/>
            <a:ext cx="8894500" cy="44476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800" dirty="0">
                <a:solidFill>
                  <a:srgbClr val="0000FF"/>
                </a:solidFill>
                <a:latin typeface="Calibri" panose="020F0502020204030204" pitchFamily="34" charset="0"/>
              </a:rPr>
              <a:t>Coordinators: Make 2 groups - A and B</a:t>
            </a:r>
            <a:r>
              <a:rPr lang="en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.</a:t>
            </a:r>
          </a:p>
          <a:p>
            <a:endParaRPr lang="en" sz="28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" sz="2800" dirty="0">
                <a:latin typeface="Calibri" panose="020F0502020204030204" pitchFamily="34" charset="0"/>
              </a:rPr>
              <a:t>Participants: </a:t>
            </a:r>
          </a:p>
          <a:p>
            <a:r>
              <a:rPr lang="en" sz="2800" dirty="0">
                <a:latin typeface="Calibri" panose="020F0502020204030204" pitchFamily="34" charset="0"/>
              </a:rPr>
              <a:t>Those in group A should list points for why </a:t>
            </a:r>
            <a:r>
              <a:rPr lang="en" sz="2800" dirty="0" smtClean="0">
                <a:latin typeface="Calibri" panose="020F0502020204030204" pitchFamily="34" charset="0"/>
              </a:rPr>
              <a:t>multiple choice questions can be “good.”</a:t>
            </a:r>
            <a:endParaRPr lang="en" sz="2800" dirty="0">
              <a:latin typeface="Calibri" panose="020F0502020204030204" pitchFamily="34" charset="0"/>
            </a:endParaRPr>
          </a:p>
          <a:p>
            <a:r>
              <a:rPr lang="en" sz="2800" dirty="0">
                <a:latin typeface="Calibri" panose="020F0502020204030204" pitchFamily="34" charset="0"/>
              </a:rPr>
              <a:t>Those in group </a:t>
            </a:r>
            <a:r>
              <a:rPr lang="en" sz="2800" dirty="0" smtClean="0">
                <a:latin typeface="Calibri" panose="020F0502020204030204" pitchFamily="34" charset="0"/>
              </a:rPr>
              <a:t>B </a:t>
            </a:r>
            <a:r>
              <a:rPr lang="en" sz="2800" dirty="0">
                <a:latin typeface="Calibri" panose="020F0502020204030204" pitchFamily="34" charset="0"/>
              </a:rPr>
              <a:t>should list points for why multiple choice questions </a:t>
            </a:r>
            <a:r>
              <a:rPr lang="en" sz="2800" dirty="0" smtClean="0">
                <a:latin typeface="Calibri" panose="020F0502020204030204" pitchFamily="34" charset="0"/>
              </a:rPr>
              <a:t>are NOT “good.”</a:t>
            </a:r>
          </a:p>
          <a:p>
            <a:endParaRPr lang="en" sz="2800" dirty="0">
              <a:latin typeface="Calibri" panose="020F0502020204030204" pitchFamily="34" charset="0"/>
            </a:endParaRPr>
          </a:p>
          <a:p>
            <a:r>
              <a:rPr lang="en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Coordinators</a:t>
            </a:r>
            <a:r>
              <a:rPr lang="en" sz="2800" dirty="0">
                <a:solidFill>
                  <a:srgbClr val="0000FF"/>
                </a:solidFill>
                <a:latin typeface="Calibri" panose="020F0502020204030204" pitchFamily="34" charset="0"/>
              </a:rPr>
              <a:t>: Send two main points in favour of </a:t>
            </a:r>
            <a:r>
              <a:rPr lang="en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what MCQs can be good and two points against it, </a:t>
            </a:r>
            <a:r>
              <a:rPr lang="en" sz="2800" dirty="0">
                <a:solidFill>
                  <a:srgbClr val="0000FF"/>
                </a:solidFill>
                <a:latin typeface="Calibri" panose="020F0502020204030204" pitchFamily="34" charset="0"/>
              </a:rPr>
              <a:t>through A-view chat.</a:t>
            </a:r>
          </a:p>
          <a:p>
            <a:endParaRPr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4245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/>
          <a:lstStyle/>
          <a:p>
            <a:r>
              <a:rPr lang="en-US" sz="4000" dirty="0" smtClean="0">
                <a:solidFill>
                  <a:srgbClr val="800000"/>
                </a:solidFill>
              </a:rPr>
              <a:t>Sample question – vote individually</a:t>
            </a:r>
          </a:p>
        </p:txBody>
      </p:sp>
      <p:sp>
        <p:nvSpPr>
          <p:cNvPr id="245763" name="Rectangle 3"/>
          <p:cNvSpPr>
            <a:spLocks noGrp="1"/>
          </p:cNvSpPr>
          <p:nvPr>
            <p:ph type="body" idx="1"/>
          </p:nvPr>
        </p:nvSpPr>
        <p:spPr>
          <a:xfrm>
            <a:off x="277813" y="1400175"/>
            <a:ext cx="8816975" cy="3371850"/>
          </a:xfrm>
        </p:spPr>
        <p:txBody>
          <a:bodyPr/>
          <a:lstStyle/>
          <a:p>
            <a:pPr marL="609600" indent="-609600" algn="just">
              <a:lnSpc>
                <a:spcPct val="120000"/>
              </a:lnSpc>
              <a:buFontTx/>
              <a:buNone/>
            </a:pPr>
            <a:r>
              <a:rPr lang="en-US" altLang="en-US" sz="2400" dirty="0"/>
              <a:t>You toss an old 1-rupee coin and a  new 1-rupee </a:t>
            </a:r>
          </a:p>
          <a:p>
            <a:pPr marL="609600" indent="-60960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coin. Which is the most likely outcome:</a:t>
            </a:r>
          </a:p>
          <a:p>
            <a:pPr marL="609600" indent="-609600" algn="just">
              <a:lnSpc>
                <a:spcPct val="120000"/>
              </a:lnSpc>
              <a:buFontTx/>
              <a:buAutoNum type="arabicParenR"/>
            </a:pPr>
            <a:r>
              <a:rPr lang="en-US" altLang="en-US" sz="2400" dirty="0"/>
              <a:t>Two heads</a:t>
            </a:r>
          </a:p>
          <a:p>
            <a:pPr marL="609600" indent="-609600" algn="just">
              <a:lnSpc>
                <a:spcPct val="120000"/>
              </a:lnSpc>
              <a:buFontTx/>
              <a:buAutoNum type="arabicParenR"/>
            </a:pPr>
            <a:r>
              <a:rPr lang="en-US" altLang="en-US" sz="2400" dirty="0"/>
              <a:t>Two tails</a:t>
            </a:r>
          </a:p>
          <a:p>
            <a:pPr marL="609600" indent="-609600" algn="just">
              <a:lnSpc>
                <a:spcPct val="120000"/>
              </a:lnSpc>
              <a:buFontTx/>
              <a:buAutoNum type="arabicParenR"/>
            </a:pPr>
            <a:r>
              <a:rPr lang="en-US" altLang="en-US" sz="2400" dirty="0"/>
              <a:t>One head and one tail</a:t>
            </a:r>
          </a:p>
          <a:p>
            <a:pPr marL="609600" indent="-609600" algn="just">
              <a:lnSpc>
                <a:spcPct val="120000"/>
              </a:lnSpc>
              <a:buFontTx/>
              <a:buAutoNum type="arabicParenR"/>
            </a:pPr>
            <a:r>
              <a:rPr lang="en-US" altLang="en-US" sz="2400" dirty="0"/>
              <a:t>Each of 1, 2, 3 above is equally likely</a:t>
            </a:r>
            <a:endParaRPr lang="en-IN" altLang="en-US" sz="2400" dirty="0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222250" y="6534150"/>
            <a:ext cx="27701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endParaRPr lang="en-US" sz="1600">
              <a:solidFill>
                <a:srgbClr val="016F0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Title 1"/>
          <p:cNvSpPr>
            <a:spLocks noGrp="1"/>
          </p:cNvSpPr>
          <p:nvPr>
            <p:ph type="title" idx="4294967295"/>
          </p:nvPr>
        </p:nvSpPr>
        <p:spPr>
          <a:xfrm>
            <a:off x="-14289" y="95248"/>
            <a:ext cx="9244013" cy="108585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What makes a peer-instruction question “good”?</a:t>
            </a:r>
          </a:p>
        </p:txBody>
      </p:sp>
      <p:sp>
        <p:nvSpPr>
          <p:cNvPr id="270338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457200"/>
            <a:fld id="{A08BDB51-97B8-49E6-82A3-1F0119EFA706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defTabSz="457200"/>
              <a:t>20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70339" name="TextBox 6"/>
          <p:cNvSpPr txBox="1">
            <a:spLocks noChangeArrowheads="1"/>
          </p:cNvSpPr>
          <p:nvPr/>
        </p:nvSpPr>
        <p:spPr bwMode="auto">
          <a:xfrm>
            <a:off x="228600" y="1162050"/>
            <a:ext cx="8620125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 defTabSz="457200">
              <a:lnSpc>
                <a:spcPct val="11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An effective peer-instruction question: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Is usually conceptual (avoid long analytic computation) 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Elicits pre-existing thinking, students’ alternate conceptions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Has believable distractors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Asks students to predict results of experiment, or algorithm  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Makes students apply ideas in new context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Relates different representations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is not ambiguous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is not leading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is not ‘trivial’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222250" y="6253163"/>
            <a:ext cx="83534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Adapted from Clicker Resource Guide, Science Education Initiative/ CU-Boulder .</a:t>
            </a:r>
          </a:p>
        </p:txBody>
      </p:sp>
    </p:spTree>
    <p:extLst>
      <p:ext uri="{BB962C8B-B14F-4D97-AF65-F5344CB8AC3E}">
        <p14:creationId xmlns:p14="http://schemas.microsoft.com/office/powerpoint/2010/main" val="13458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Title 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915400" cy="487363"/>
          </a:xfrm>
        </p:spPr>
        <p:txBody>
          <a:bodyPr lIns="91439" tIns="45719" rIns="91439" bIns="45719" anchor="b"/>
          <a:lstStyle/>
          <a:p>
            <a:r>
              <a:rPr lang="en-CA" sz="3600" smtClean="0">
                <a:solidFill>
                  <a:srgbClr val="800000"/>
                </a:solidFill>
              </a:rPr>
              <a:t>What makes a good </a:t>
            </a:r>
            <a:r>
              <a:rPr lang="en-US" sz="3600" smtClean="0">
                <a:solidFill>
                  <a:srgbClr val="800000"/>
                </a:solidFill>
              </a:rPr>
              <a:t>Peer-Instruction</a:t>
            </a:r>
            <a:r>
              <a:rPr lang="en-CA" sz="3600" smtClean="0">
                <a:solidFill>
                  <a:srgbClr val="800000"/>
                </a:solidFill>
              </a:rPr>
              <a:t> question?</a:t>
            </a:r>
          </a:p>
        </p:txBody>
      </p:sp>
      <p:graphicFrame>
        <p:nvGraphicFramePr>
          <p:cNvPr id="136226" name="Group 34"/>
          <p:cNvGraphicFramePr>
            <a:graphicFrameLocks noGrp="1"/>
          </p:cNvGraphicFramePr>
          <p:nvPr/>
        </p:nvGraphicFramePr>
        <p:xfrm>
          <a:off x="304800" y="685800"/>
          <a:ext cx="8686800" cy="5410201"/>
        </p:xfrm>
        <a:graphic>
          <a:graphicData uri="http://schemas.openxmlformats.org/drawingml/2006/table">
            <a:tbl>
              <a:tblPr/>
              <a:tblGrid>
                <a:gridCol w="2571750"/>
                <a:gridCol w="6115050"/>
              </a:tblGrid>
              <a:tr h="847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clarity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Students should waste no effort trying to figure out what’s being asked.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context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The topic of the question should be relevant to the class.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connection to learning goals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Does the question make students do the right thing to demonstrate they grasp the concept.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distractors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i) Must be plausible. ii) “Wrong” choices should tell you something about students’ thinking.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difficulty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Check that the question is not too trivial or too hard (</a:t>
                      </a:r>
                      <a:r>
                        <a:rPr kumimoji="0" lang="en-CA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note – there exists a theory for this</a:t>
                      </a: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3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stimulates thoughtful discussion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The question should engage students and spark thoughtful discussions.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Is there potential for you to be “agile”?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1382" name="Rectangle 25"/>
          <p:cNvSpPr>
            <a:spLocks noChangeArrowheads="1"/>
          </p:cNvSpPr>
          <p:nvPr/>
        </p:nvSpPr>
        <p:spPr bwMode="auto">
          <a:xfrm>
            <a:off x="0" y="6248400"/>
            <a:ext cx="8991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600">
                <a:solidFill>
                  <a:srgbClr val="016F06"/>
                </a:solidFill>
              </a:rPr>
              <a:t>Adapted from “Writing Questions” by </a:t>
            </a:r>
            <a:r>
              <a:rPr lang="en-US" sz="1600">
                <a:solidFill>
                  <a:srgbClr val="016F06"/>
                </a:solidFill>
              </a:rPr>
              <a:t>Stephanie Chasteen and the Science Education Initiative at the  University of Colorado</a:t>
            </a:r>
            <a:endParaRPr lang="en-CA" sz="1600">
              <a:solidFill>
                <a:srgbClr val="016F06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Title 1"/>
          <p:cNvSpPr>
            <a:spLocks noGrp="1"/>
          </p:cNvSpPr>
          <p:nvPr>
            <p:ph type="title" idx="4294967295"/>
          </p:nvPr>
        </p:nvSpPr>
        <p:spPr>
          <a:xfrm>
            <a:off x="301625" y="152400"/>
            <a:ext cx="8537575" cy="1085850"/>
          </a:xfrm>
        </p:spPr>
        <p:txBody>
          <a:bodyPr/>
          <a:lstStyle/>
          <a:p>
            <a:r>
              <a:rPr lang="en-US" sz="3600" smtClean="0">
                <a:solidFill>
                  <a:srgbClr val="800000"/>
                </a:solidFill>
              </a:rPr>
              <a:t>How to come up with believable distractors</a:t>
            </a:r>
          </a:p>
        </p:txBody>
      </p:sp>
      <p:sp>
        <p:nvSpPr>
          <p:cNvPr id="273410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457200"/>
            <a:fld id="{09A341B7-3CAC-45FD-9BE2-75BE14683F74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defTabSz="457200"/>
              <a:t>22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73411" name="Picture 2" descr="C:\Documents and Settings\Leilani\Local Settings\Temporary Internet Files\Content.IE5\NBXCED73\MPj0321197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638300"/>
            <a:ext cx="3189288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228600" y="1333500"/>
            <a:ext cx="5181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457200">
              <a:buFont typeface="Tw Cen MT" pitchFamily="34" charset="0"/>
              <a:buAutoNum type="arabicParenR"/>
            </a:pPr>
            <a:r>
              <a:rPr lang="en-US" sz="2400">
                <a:latin typeface="Calibri" pitchFamily="34" charset="0"/>
                <a:cs typeface="Calibri" pitchFamily="34" charset="0"/>
              </a:rPr>
              <a:t>Talking with other instructors that have taught the course in the past.</a:t>
            </a:r>
          </a:p>
          <a:p>
            <a:pPr marL="342900" indent="-342900" defTabSz="457200">
              <a:buFont typeface="Tw Cen MT" pitchFamily="34" charset="0"/>
              <a:buAutoNum type="arabicParenR"/>
            </a:pPr>
            <a:r>
              <a:rPr lang="en-US" sz="2400">
                <a:latin typeface="Calibri" pitchFamily="34" charset="0"/>
                <a:cs typeface="Calibri" pitchFamily="34" charset="0"/>
              </a:rPr>
              <a:t>Talking with your students one-on-one before class, after class, during office hours.</a:t>
            </a:r>
          </a:p>
          <a:p>
            <a:pPr marL="342900" indent="-342900" defTabSz="457200">
              <a:buFont typeface="Tw Cen MT" pitchFamily="34" charset="0"/>
              <a:buAutoNum type="arabicParenR"/>
            </a:pPr>
            <a:r>
              <a:rPr lang="en-US" sz="2400">
                <a:latin typeface="Calibri" pitchFamily="34" charset="0"/>
                <a:cs typeface="Calibri" pitchFamily="34" charset="0"/>
              </a:rPr>
              <a:t>Using student responses to open-ended questions that you include in HW and exams.</a:t>
            </a:r>
          </a:p>
          <a:p>
            <a:pPr marL="342900" indent="-342900" defTabSz="457200">
              <a:buFont typeface="Tw Cen MT" pitchFamily="34" charset="0"/>
              <a:buAutoNum type="arabicParenR"/>
            </a:pPr>
            <a:r>
              <a:rPr lang="en-US" sz="2400">
                <a:latin typeface="Calibri" pitchFamily="34" charset="0"/>
                <a:cs typeface="Calibri" pitchFamily="34" charset="0"/>
              </a:rPr>
              <a:t>Asking your students to come up with answers that will be used as the choices.</a:t>
            </a:r>
          </a:p>
          <a:p>
            <a:pPr marL="342900" indent="-342900" defTabSz="457200">
              <a:buFont typeface="Tw Cen MT" pitchFamily="34" charset="0"/>
              <a:buAutoNum type="arabicParenR"/>
            </a:pPr>
            <a:r>
              <a:rPr lang="en-US" sz="2400">
                <a:latin typeface="Calibri" pitchFamily="34" charset="0"/>
                <a:cs typeface="Calibri" pitchFamily="34" charset="0"/>
              </a:rPr>
              <a:t>Use researched and documented student misconceptions.</a:t>
            </a:r>
          </a:p>
        </p:txBody>
      </p:sp>
      <p:sp>
        <p:nvSpPr>
          <p:cNvPr id="273413" name="Text Box 6"/>
          <p:cNvSpPr txBox="1">
            <a:spLocks noChangeArrowheads="1"/>
          </p:cNvSpPr>
          <p:nvPr/>
        </p:nvSpPr>
        <p:spPr bwMode="auto">
          <a:xfrm>
            <a:off x="304800" y="6248400"/>
            <a:ext cx="807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Courtesy: D. Duncan, Univ. of Colorado. From </a:t>
            </a:r>
            <a:r>
              <a:rPr lang="en-CA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from “Writing Questions” by </a:t>
            </a: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Stephanie Chasteen and the Science Education Initiative at the  University of Colorado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Rectangle 2"/>
          <p:cNvSpPr>
            <a:spLocks noChangeArrowheads="1"/>
          </p:cNvSpPr>
          <p:nvPr/>
        </p:nvSpPr>
        <p:spPr bwMode="auto">
          <a:xfrm>
            <a:off x="0" y="2006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>
                <a:latin typeface="Calibri" pitchFamily="34" charset="0"/>
              </a:rPr>
              <a:t>Types of Peer-Instruction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Title 1"/>
          <p:cNvSpPr>
            <a:spLocks noGrp="1"/>
          </p:cNvSpPr>
          <p:nvPr>
            <p:ph type="title" idx="4294967295"/>
          </p:nvPr>
        </p:nvSpPr>
        <p:spPr>
          <a:xfrm>
            <a:off x="0" y="344488"/>
            <a:ext cx="9143999" cy="61595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Counting iterations</a:t>
            </a:r>
          </a:p>
        </p:txBody>
      </p:sp>
      <p:sp>
        <p:nvSpPr>
          <p:cNvPr id="278530" name="Rectangle 4"/>
          <p:cNvSpPr>
            <a:spLocks noChangeArrowheads="1"/>
          </p:cNvSpPr>
          <p:nvPr/>
        </p:nvSpPr>
        <p:spPr bwMode="auto">
          <a:xfrm>
            <a:off x="142875" y="1074737"/>
            <a:ext cx="8986837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Below is the </a:t>
            </a: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for loop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for calculating the factorial of a number. </a:t>
            </a:r>
            <a:r>
              <a:rPr lang="en-US" sz="28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How many times is this set of code executed ?</a:t>
            </a:r>
          </a:p>
          <a:p>
            <a:pPr marL="342900" indent="-342900"/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for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1;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&lt;= N;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++) {</a:t>
            </a:r>
          </a:p>
          <a:p>
            <a:pPr marL="342900" indent="-342900"/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nFactorial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nFactorial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*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342900" indent="-3429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342900" indent="-342900"/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arenR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1 time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 times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 -1 times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 + 1 times 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Title 1"/>
          <p:cNvSpPr>
            <a:spLocks noGrp="1"/>
          </p:cNvSpPr>
          <p:nvPr>
            <p:ph type="title" idx="4294967295"/>
          </p:nvPr>
        </p:nvSpPr>
        <p:spPr>
          <a:xfrm>
            <a:off x="0" y="117475"/>
            <a:ext cx="8991600" cy="82550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What does this code do? </a:t>
            </a:r>
          </a:p>
        </p:txBody>
      </p:sp>
      <p:sp>
        <p:nvSpPr>
          <p:cNvPr id="278530" name="Rectangle 4"/>
          <p:cNvSpPr>
            <a:spLocks noChangeArrowheads="1"/>
          </p:cNvSpPr>
          <p:nvPr/>
        </p:nvSpPr>
        <p:spPr bwMode="auto">
          <a:xfrm>
            <a:off x="252413" y="942975"/>
            <a:ext cx="828516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ain () {</a:t>
            </a:r>
          </a:p>
          <a:p>
            <a:pPr marL="342900" indent="-342900"/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=9;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];</a:t>
            </a:r>
          </a:p>
          <a:p>
            <a:pPr marL="342900" indent="-3429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	for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0;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&lt;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++)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*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– 1 –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342900" indent="-3429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	for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0;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&lt;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++)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&lt;&lt;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&lt;&lt; “,”;</a:t>
            </a:r>
          </a:p>
          <a:p>
            <a:pPr marL="342900" indent="-3429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&lt;&lt;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endl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n-US" sz="28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n-US" sz="28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What does this code do?</a:t>
            </a:r>
          </a:p>
          <a:p>
            <a:pPr marL="342900" indent="-342900"/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arenR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Calculates values of array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[]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Prints the values of first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elements of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va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arenR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Initializes the array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and prints it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Finds maximum element in </a:t>
            </a:r>
            <a:r>
              <a:rPr lang="en-US" sz="2800" smtClean="0">
                <a:latin typeface="Calibri" pitchFamily="34" charset="0"/>
                <a:cs typeface="Calibri" pitchFamily="34" charset="0"/>
              </a:rPr>
              <a:t>the array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Title 1"/>
          <p:cNvSpPr>
            <a:spLocks noGrp="1"/>
          </p:cNvSpPr>
          <p:nvPr>
            <p:ph type="title" idx="4294967295"/>
          </p:nvPr>
        </p:nvSpPr>
        <p:spPr>
          <a:xfrm>
            <a:off x="157163" y="17458"/>
            <a:ext cx="8986837" cy="682625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Predict the outcome of a program 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7162" y="700083"/>
            <a:ext cx="8986837" cy="772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What is the output of the code shown below?</a:t>
            </a: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main() {</a:t>
            </a:r>
          </a:p>
          <a:p>
            <a:r>
              <a:rPr lang="en-US" sz="28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 = 1; b = 2; c = 3;</a:t>
            </a:r>
          </a:p>
          <a:p>
            <a:r>
              <a:rPr lang="en-US" sz="28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*p, *q;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&amp;a; q = &amp;b;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*p; p = q;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*p = 13;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c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out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&lt;&lt; a &lt;&lt; b &lt;&lt; c;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a=1, b=2, c=3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1, b=13, c=1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=1, b=2, c=1</a:t>
            </a:r>
          </a:p>
          <a:p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arenR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arenR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arenR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1027"/>
          <p:cNvSpPr>
            <a:spLocks noChangeArrowheads="1"/>
          </p:cNvSpPr>
          <p:nvPr/>
        </p:nvSpPr>
        <p:spPr bwMode="auto">
          <a:xfrm>
            <a:off x="114300" y="714376"/>
            <a:ext cx="9029700" cy="635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800" dirty="0" smtClean="0">
                <a:latin typeface="Calibri" pitchFamily="34" charset="0"/>
              </a:rPr>
              <a:t>Consider the function and main program shown below.</a:t>
            </a:r>
            <a:endParaRPr lang="en-US" sz="2800" dirty="0">
              <a:latin typeface="Calibri" pitchFamily="34" charset="0"/>
            </a:endParaRPr>
          </a:p>
          <a:p>
            <a:pPr eaLnBrk="0" hangingPunct="0"/>
            <a:r>
              <a:rPr lang="en-US" sz="2800" dirty="0">
                <a:latin typeface="Calibri" pitchFamily="34" charset="0"/>
              </a:rPr>
              <a:t>v</a:t>
            </a:r>
            <a:r>
              <a:rPr lang="en-US" sz="2800" dirty="0" smtClean="0">
                <a:latin typeface="Calibri" pitchFamily="34" charset="0"/>
              </a:rPr>
              <a:t>oid fun (</a:t>
            </a:r>
            <a:r>
              <a:rPr lang="en-US" sz="2800" dirty="0" err="1" smtClean="0">
                <a:latin typeface="Calibri" pitchFamily="34" charset="0"/>
              </a:rPr>
              <a:t>int</a:t>
            </a:r>
            <a:r>
              <a:rPr lang="en-US" sz="2800" dirty="0" smtClean="0">
                <a:latin typeface="Calibri" pitchFamily="34" charset="0"/>
              </a:rPr>
              <a:t> x) { x = 5; }</a:t>
            </a:r>
          </a:p>
          <a:p>
            <a:pPr eaLnBrk="0" hangingPunct="0"/>
            <a:r>
              <a:rPr lang="en-US" sz="2800" dirty="0" err="1">
                <a:latin typeface="Calibri" pitchFamily="34" charset="0"/>
              </a:rPr>
              <a:t>i</a:t>
            </a:r>
            <a:r>
              <a:rPr lang="en-US" sz="2800" dirty="0" err="1" smtClean="0">
                <a:latin typeface="Calibri" pitchFamily="34" charset="0"/>
              </a:rPr>
              <a:t>nt</a:t>
            </a:r>
            <a:r>
              <a:rPr lang="en-US" sz="2800" dirty="0" smtClean="0">
                <a:latin typeface="Calibri" pitchFamily="34" charset="0"/>
              </a:rPr>
              <a:t> main () {</a:t>
            </a:r>
          </a:p>
          <a:p>
            <a:pPr eaLnBrk="0" hangingPunct="0"/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err="1" smtClean="0">
                <a:latin typeface="Calibri" pitchFamily="34" charset="0"/>
              </a:rPr>
              <a:t>int</a:t>
            </a:r>
            <a:r>
              <a:rPr lang="en-US" sz="2800" dirty="0" smtClean="0">
                <a:latin typeface="Calibri" pitchFamily="34" charset="0"/>
              </a:rPr>
              <a:t> a = 3;</a:t>
            </a:r>
          </a:p>
          <a:p>
            <a:pPr eaLnBrk="0" hangingPunct="0"/>
            <a:r>
              <a:rPr lang="en-US" sz="2800" dirty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fun(a);</a:t>
            </a:r>
          </a:p>
          <a:p>
            <a:pPr eaLnBrk="0" hangingPunct="0"/>
            <a:r>
              <a:rPr lang="en-US" sz="2800" dirty="0">
                <a:latin typeface="Calibri" pitchFamily="34" charset="0"/>
              </a:rPr>
              <a:t>	</a:t>
            </a:r>
            <a:r>
              <a:rPr lang="en-US" sz="2800" dirty="0" err="1" smtClean="0">
                <a:latin typeface="Calibri" pitchFamily="34" charset="0"/>
              </a:rPr>
              <a:t>cout</a:t>
            </a:r>
            <a:r>
              <a:rPr lang="en-US" sz="2800" dirty="0" smtClean="0">
                <a:latin typeface="Calibri" pitchFamily="34" charset="0"/>
              </a:rPr>
              <a:t> &lt;&lt; a &lt;&lt; </a:t>
            </a:r>
            <a:r>
              <a:rPr lang="en-US" sz="2800" dirty="0" err="1" smtClean="0">
                <a:latin typeface="Calibri" pitchFamily="34" charset="0"/>
              </a:rPr>
              <a:t>endl</a:t>
            </a:r>
            <a:r>
              <a:rPr lang="en-US" sz="2800" dirty="0" smtClean="0">
                <a:latin typeface="Calibri" pitchFamily="34" charset="0"/>
              </a:rPr>
              <a:t>;</a:t>
            </a:r>
          </a:p>
          <a:p>
            <a:pPr eaLnBrk="0" hangingPunct="0"/>
            <a:r>
              <a:rPr lang="en-US" sz="2800" dirty="0">
                <a:latin typeface="Calibri" pitchFamily="34" charset="0"/>
              </a:rPr>
              <a:t>}</a:t>
            </a:r>
            <a:endParaRPr lang="en-US" sz="2800" dirty="0" smtClean="0">
              <a:latin typeface="Calibri" pitchFamily="34" charset="0"/>
            </a:endParaRPr>
          </a:p>
          <a:p>
            <a:pPr eaLnBrk="0" hangingPunct="0"/>
            <a:endParaRPr lang="en-US" sz="2800" dirty="0" smtClean="0">
              <a:latin typeface="Calibri" pitchFamily="34" charset="0"/>
            </a:endParaRPr>
          </a:p>
          <a:p>
            <a:pPr eaLnBrk="0" hangingPunct="0"/>
            <a:r>
              <a:rPr lang="en-US" sz="2800" dirty="0">
                <a:latin typeface="Calibri" pitchFamily="34" charset="0"/>
              </a:rPr>
              <a:t>What will happen if we </a:t>
            </a:r>
            <a:r>
              <a:rPr lang="en-US" sz="2800" dirty="0" smtClean="0">
                <a:latin typeface="Calibri" pitchFamily="34" charset="0"/>
              </a:rPr>
              <a:t>change the function call from </a:t>
            </a:r>
          </a:p>
          <a:p>
            <a:pPr eaLnBrk="0" hangingPunct="0"/>
            <a:r>
              <a:rPr lang="en-US" sz="2800" dirty="0" smtClean="0">
                <a:latin typeface="Calibri" pitchFamily="34" charset="0"/>
              </a:rPr>
              <a:t>fun (</a:t>
            </a:r>
            <a:r>
              <a:rPr lang="en-US" sz="2800" dirty="0" err="1" smtClean="0">
                <a:latin typeface="Calibri" pitchFamily="34" charset="0"/>
              </a:rPr>
              <a:t>int</a:t>
            </a:r>
            <a:r>
              <a:rPr lang="en-US" sz="2800" dirty="0" smtClean="0">
                <a:latin typeface="Calibri" pitchFamily="34" charset="0"/>
              </a:rPr>
              <a:t> x) to fun (</a:t>
            </a:r>
            <a:r>
              <a:rPr lang="en-US" sz="2800" dirty="0" err="1" smtClean="0">
                <a:latin typeface="Calibri" pitchFamily="34" charset="0"/>
              </a:rPr>
              <a:t>int</a:t>
            </a:r>
            <a:r>
              <a:rPr lang="en-US" sz="2800" dirty="0" smtClean="0">
                <a:latin typeface="Calibri" pitchFamily="34" charset="0"/>
              </a:rPr>
              <a:t>&amp; x) ?</a:t>
            </a:r>
            <a:endParaRPr lang="en-US" sz="2800" dirty="0">
              <a:latin typeface="Calibri" pitchFamily="34" charset="0"/>
            </a:endParaRPr>
          </a:p>
          <a:p>
            <a:pPr eaLnBrk="0" hangingPunct="0"/>
            <a:endParaRPr lang="en-US" sz="2800" dirty="0" smtClean="0">
              <a:latin typeface="Calibri" pitchFamily="34" charset="0"/>
            </a:endParaRPr>
          </a:p>
          <a:p>
            <a:pPr marL="514350" indent="-514350" eaLnBrk="0" hangingPunct="0">
              <a:buAutoNum type="arabicParenR"/>
            </a:pPr>
            <a:r>
              <a:rPr lang="en-US" sz="2800" dirty="0" smtClean="0">
                <a:latin typeface="Calibri" pitchFamily="34" charset="0"/>
              </a:rPr>
              <a:t>No change in the output</a:t>
            </a:r>
          </a:p>
          <a:p>
            <a:pPr marL="514350" indent="-514350" eaLnBrk="0" hangingPunct="0">
              <a:buAutoNum type="arabicParenR"/>
            </a:pPr>
            <a:r>
              <a:rPr lang="en-US" sz="2800" dirty="0" smtClean="0">
                <a:latin typeface="Calibri" pitchFamily="34" charset="0"/>
              </a:rPr>
              <a:t>Program will not compile </a:t>
            </a:r>
          </a:p>
          <a:p>
            <a:pPr marL="514350" indent="-514350" eaLnBrk="0" hangingPunct="0">
              <a:buAutoNum type="arabicParenR"/>
            </a:pPr>
            <a:r>
              <a:rPr lang="en-US" sz="2800" dirty="0" smtClean="0">
                <a:latin typeface="Calibri" pitchFamily="34" charset="0"/>
              </a:rPr>
              <a:t>a = 5 will be printed</a:t>
            </a:r>
          </a:p>
          <a:p>
            <a:pPr marL="514350" indent="-514350" eaLnBrk="0" hangingPunct="0">
              <a:buAutoNum type="arabicParenR"/>
            </a:pPr>
            <a:r>
              <a:rPr lang="en-US" sz="2800" dirty="0" smtClean="0">
                <a:latin typeface="Calibri" pitchFamily="34" charset="0"/>
              </a:rPr>
              <a:t>a = 3 will be printed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231775"/>
            <a:ext cx="9144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>
                <a:solidFill>
                  <a:srgbClr val="800000"/>
                </a:solidFill>
              </a:rPr>
              <a:t>What will happen if …. </a:t>
            </a:r>
            <a:r>
              <a:rPr lang="en-US" sz="3600" dirty="0">
                <a:solidFill>
                  <a:srgbClr val="800000"/>
                </a:solidFill>
              </a:rPr>
              <a:t>w</a:t>
            </a:r>
            <a:r>
              <a:rPr lang="en-US" sz="3600" dirty="0" smtClean="0">
                <a:solidFill>
                  <a:srgbClr val="800000"/>
                </a:solidFill>
              </a:rPr>
              <a:t>ere 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Title 1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9144000" cy="377825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Debug </a:t>
            </a:r>
          </a:p>
        </p:txBody>
      </p:sp>
      <p:sp>
        <p:nvSpPr>
          <p:cNvPr id="282626" name="Rectangle 1027"/>
          <p:cNvSpPr>
            <a:spLocks noChangeArrowheads="1"/>
          </p:cNvSpPr>
          <p:nvPr/>
        </p:nvSpPr>
        <p:spPr bwMode="auto">
          <a:xfrm>
            <a:off x="57150" y="747712"/>
            <a:ext cx="9086850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endParaRPr lang="en-US" sz="2800" dirty="0" smtClean="0">
              <a:latin typeface="Calibri" pitchFamily="3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dirty="0" err="1" smtClean="0">
                <a:latin typeface="Calibri" pitchFamily="34" charset="0"/>
              </a:rPr>
              <a:t>Int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val</a:t>
            </a:r>
            <a:r>
              <a:rPr lang="en-US" sz="2800" dirty="0" smtClean="0">
                <a:latin typeface="Calibri" pitchFamily="34" charset="0"/>
              </a:rPr>
              <a:t> = 5;</a:t>
            </a:r>
          </a:p>
          <a:p>
            <a:pPr eaLnBrk="0" hangingPunct="0">
              <a:lnSpc>
                <a:spcPct val="90000"/>
              </a:lnSpc>
            </a:pPr>
            <a:r>
              <a:rPr lang="en-US" sz="2800" dirty="0" smtClean="0">
                <a:latin typeface="Calibri" pitchFamily="34" charset="0"/>
              </a:rPr>
              <a:t>Switch (</a:t>
            </a:r>
            <a:r>
              <a:rPr lang="en-US" sz="2800" dirty="0" err="1" smtClean="0">
                <a:latin typeface="Calibri" pitchFamily="34" charset="0"/>
              </a:rPr>
              <a:t>val</a:t>
            </a:r>
            <a:r>
              <a:rPr lang="en-US" sz="2800" dirty="0" smtClean="0">
                <a:latin typeface="Calibri" pitchFamily="34" charset="0"/>
              </a:rPr>
              <a:t>) {</a:t>
            </a:r>
          </a:p>
          <a:p>
            <a:pPr eaLnBrk="0" hangingPunct="0"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c</a:t>
            </a:r>
            <a:r>
              <a:rPr lang="en-US" sz="2800" dirty="0" smtClean="0">
                <a:latin typeface="Calibri" pitchFamily="34" charset="0"/>
              </a:rPr>
              <a:t>ase 5: </a:t>
            </a:r>
            <a:r>
              <a:rPr lang="en-US" sz="2800" dirty="0" err="1" smtClean="0">
                <a:latin typeface="Calibri" pitchFamily="34" charset="0"/>
              </a:rPr>
              <a:t>cout</a:t>
            </a:r>
            <a:r>
              <a:rPr lang="en-US" sz="2800" dirty="0" smtClean="0">
                <a:latin typeface="Calibri" pitchFamily="34" charset="0"/>
              </a:rPr>
              <a:t> &lt;&lt; “five ”;</a:t>
            </a:r>
          </a:p>
          <a:p>
            <a:pPr eaLnBrk="0" hangingPunct="0"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break;</a:t>
            </a:r>
            <a:r>
              <a:rPr lang="en-US" sz="2800" dirty="0" smtClean="0">
                <a:latin typeface="Calibri" pitchFamily="34" charset="0"/>
              </a:rPr>
              <a:t> </a:t>
            </a:r>
          </a:p>
          <a:p>
            <a:pPr eaLnBrk="0" hangingPunct="0"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c</a:t>
            </a:r>
            <a:r>
              <a:rPr lang="en-US" sz="2800" dirty="0" smtClean="0">
                <a:latin typeface="Calibri" pitchFamily="34" charset="0"/>
              </a:rPr>
              <a:t>ase 4: </a:t>
            </a:r>
            <a:r>
              <a:rPr lang="en-US" sz="2800" dirty="0" err="1">
                <a:latin typeface="Calibri" pitchFamily="34" charset="0"/>
              </a:rPr>
              <a:t>cout</a:t>
            </a:r>
            <a:r>
              <a:rPr lang="en-US" sz="2800" dirty="0">
                <a:latin typeface="Calibri" pitchFamily="34" charset="0"/>
              </a:rPr>
              <a:t> &lt;&lt; “</a:t>
            </a:r>
            <a:r>
              <a:rPr lang="en-US" sz="2800" dirty="0" smtClean="0">
                <a:latin typeface="Calibri" pitchFamily="34" charset="0"/>
              </a:rPr>
              <a:t>four ”;</a:t>
            </a:r>
            <a:endParaRPr lang="en-US" sz="2800" dirty="0">
              <a:latin typeface="Calibri" pitchFamily="3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	break; </a:t>
            </a:r>
            <a:endParaRPr lang="en-US" sz="2800" dirty="0" smtClean="0">
              <a:latin typeface="Calibri" pitchFamily="3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dirty="0" smtClean="0">
                <a:latin typeface="Calibri" pitchFamily="34" charset="0"/>
              </a:rPr>
              <a:t>default: </a:t>
            </a:r>
            <a:r>
              <a:rPr lang="en-US" sz="2800" dirty="0" err="1">
                <a:latin typeface="Calibri" pitchFamily="34" charset="0"/>
              </a:rPr>
              <a:t>cout</a:t>
            </a:r>
            <a:r>
              <a:rPr lang="en-US" sz="2800" dirty="0">
                <a:latin typeface="Calibri" pitchFamily="34" charset="0"/>
              </a:rPr>
              <a:t> &lt;&lt; </a:t>
            </a:r>
            <a:r>
              <a:rPr lang="en-US" sz="2800" dirty="0" smtClean="0">
                <a:latin typeface="Calibri" pitchFamily="34" charset="0"/>
              </a:rPr>
              <a:t>“default”;</a:t>
            </a:r>
            <a:endParaRPr lang="en-US" sz="2800" dirty="0">
              <a:latin typeface="Calibri" pitchFamily="3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	break; </a:t>
            </a:r>
          </a:p>
          <a:p>
            <a:pPr eaLnBrk="0" hangingPunct="0">
              <a:lnSpc>
                <a:spcPct val="90000"/>
              </a:lnSpc>
            </a:pPr>
            <a:r>
              <a:rPr lang="en-US" sz="2800" dirty="0" smtClean="0">
                <a:latin typeface="Calibri" pitchFamily="34" charset="0"/>
              </a:rPr>
              <a:t>}</a:t>
            </a:r>
            <a:endParaRPr lang="en-US" sz="2800" dirty="0">
              <a:latin typeface="Calibri" pitchFamily="34" charset="0"/>
            </a:endParaRPr>
          </a:p>
          <a:p>
            <a:pPr eaLnBrk="0" hangingPunct="0">
              <a:lnSpc>
                <a:spcPct val="90000"/>
              </a:lnSpc>
            </a:pPr>
            <a:endParaRPr lang="en-US" sz="2800" dirty="0" smtClean="0">
              <a:latin typeface="Calibri" pitchFamily="34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dirty="0" smtClean="0">
                <a:latin typeface="Calibri" pitchFamily="34" charset="0"/>
              </a:rPr>
              <a:t>What will happen if we forget to include ‘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break</a:t>
            </a:r>
            <a:r>
              <a:rPr lang="en-US" sz="2800" dirty="0" smtClean="0">
                <a:latin typeface="Calibri" pitchFamily="34" charset="0"/>
              </a:rPr>
              <a:t>’ statement?</a:t>
            </a:r>
          </a:p>
          <a:p>
            <a:pPr marL="457200" indent="-457200" eaLnBrk="0" hangingPunct="0">
              <a:lnSpc>
                <a:spcPct val="90000"/>
              </a:lnSpc>
              <a:buAutoNum type="arabicParenR"/>
            </a:pPr>
            <a:r>
              <a:rPr lang="en-US" sz="2800" dirty="0" smtClean="0">
                <a:latin typeface="Calibri" pitchFamily="34" charset="0"/>
              </a:rPr>
              <a:t>Compiler error</a:t>
            </a:r>
          </a:p>
          <a:p>
            <a:pPr marL="457200" indent="-457200" eaLnBrk="0" hangingPunct="0">
              <a:lnSpc>
                <a:spcPct val="90000"/>
              </a:lnSpc>
              <a:buAutoNum type="arabicParenR"/>
            </a:pPr>
            <a:r>
              <a:rPr lang="en-US" sz="2800" dirty="0" smtClean="0">
                <a:latin typeface="Calibri" pitchFamily="34" charset="0"/>
              </a:rPr>
              <a:t>It will print only </a:t>
            </a:r>
            <a:r>
              <a:rPr lang="en-US" sz="2800" i="1" dirty="0" smtClean="0">
                <a:latin typeface="Calibri" pitchFamily="34" charset="0"/>
              </a:rPr>
              <a:t>five </a:t>
            </a:r>
            <a:endParaRPr lang="en-US" sz="2800" i="1" dirty="0">
              <a:latin typeface="Calibri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buAutoNum type="arabicParenR"/>
            </a:pPr>
            <a:r>
              <a:rPr lang="en-US" sz="2800" dirty="0" smtClean="0">
                <a:latin typeface="Calibri" pitchFamily="34" charset="0"/>
              </a:rPr>
              <a:t>It will print </a:t>
            </a:r>
            <a:r>
              <a:rPr lang="en-US" sz="2800" i="1" dirty="0" smtClean="0">
                <a:latin typeface="Calibri" pitchFamily="34" charset="0"/>
              </a:rPr>
              <a:t>five four</a:t>
            </a:r>
          </a:p>
          <a:p>
            <a:pPr marL="457200" indent="-457200" eaLnBrk="0" hangingPunct="0">
              <a:lnSpc>
                <a:spcPct val="90000"/>
              </a:lnSpc>
              <a:buAutoNum type="arabicParenR"/>
            </a:pPr>
            <a:r>
              <a:rPr lang="en-US" sz="2800" dirty="0" smtClean="0">
                <a:latin typeface="Calibri" pitchFamily="34" charset="0"/>
              </a:rPr>
              <a:t>It will print </a:t>
            </a:r>
            <a:r>
              <a:rPr lang="en-US" sz="2800" i="1" dirty="0" smtClean="0">
                <a:latin typeface="Calibri" pitchFamily="34" charset="0"/>
              </a:rPr>
              <a:t>five four default</a:t>
            </a:r>
          </a:p>
          <a:p>
            <a:pPr marL="457200" indent="-457200" eaLnBrk="0" hangingPunct="0">
              <a:lnSpc>
                <a:spcPct val="90000"/>
              </a:lnSpc>
              <a:buAutoNum type="arabicParenR"/>
            </a:pPr>
            <a:endParaRPr lang="en-US" sz="2800" dirty="0" smtClean="0">
              <a:latin typeface="Calibri" pitchFamily="34" charset="0"/>
            </a:endParaRPr>
          </a:p>
          <a:p>
            <a:pPr eaLnBrk="0" hangingPunct="0">
              <a:lnSpc>
                <a:spcPct val="90000"/>
              </a:lnSpc>
            </a:pPr>
            <a:endParaRPr lang="en-US" sz="2800" dirty="0">
              <a:latin typeface="Calibri" pitchFamily="34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185987" y="2257426"/>
            <a:ext cx="4829175" cy="2328862"/>
          </a:xfrm>
          <a:prstGeom prst="bentConnector3">
            <a:avLst/>
          </a:prstGeom>
          <a:ln>
            <a:solidFill>
              <a:srgbClr val="FF0000"/>
            </a:solidFill>
            <a:headEnd type="triangl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5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Title 1"/>
          <p:cNvSpPr>
            <a:spLocks noGrp="1"/>
          </p:cNvSpPr>
          <p:nvPr>
            <p:ph type="title" idx="4294967295"/>
          </p:nvPr>
        </p:nvSpPr>
        <p:spPr>
          <a:xfrm>
            <a:off x="331790" y="66672"/>
            <a:ext cx="8523287" cy="746125"/>
          </a:xfrm>
        </p:spPr>
        <p:txBody>
          <a:bodyPr/>
          <a:lstStyle/>
          <a:p>
            <a:r>
              <a:rPr lang="en-US" sz="3900" dirty="0" smtClean="0">
                <a:solidFill>
                  <a:srgbClr val="800000"/>
                </a:solidFill>
              </a:rPr>
              <a:t>Activity – write your own question</a:t>
            </a:r>
          </a:p>
        </p:txBody>
      </p:sp>
      <p:sp>
        <p:nvSpPr>
          <p:cNvPr id="280578" name="Content Placeholder 2"/>
          <p:cNvSpPr>
            <a:spLocks/>
          </p:cNvSpPr>
          <p:nvPr/>
        </p:nvSpPr>
        <p:spPr bwMode="auto">
          <a:xfrm>
            <a:off x="100013" y="898525"/>
            <a:ext cx="8601075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 dirty="0" smtClean="0">
                <a:latin typeface="Calibri" pitchFamily="34" charset="0"/>
              </a:rPr>
              <a:t>Choose a topic in an Intro-to-programming course. </a:t>
            </a:r>
          </a:p>
          <a:p>
            <a:pPr marL="609600" indent="-609600"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 dirty="0" smtClean="0">
                <a:latin typeface="Calibri" pitchFamily="34" charset="0"/>
              </a:rPr>
              <a:t>Write </a:t>
            </a:r>
            <a:r>
              <a:rPr lang="en-US" sz="2800" dirty="0">
                <a:latin typeface="Calibri" pitchFamily="34" charset="0"/>
              </a:rPr>
              <a:t>a peer-instruction question </a:t>
            </a:r>
            <a:r>
              <a:rPr lang="en-US" sz="2800" dirty="0" smtClean="0">
                <a:latin typeface="Calibri" pitchFamily="34" charset="0"/>
              </a:rPr>
              <a:t>in that topic.</a:t>
            </a:r>
          </a:p>
          <a:p>
            <a:pPr marL="609600" indent="-609600"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 dirty="0" smtClean="0">
                <a:latin typeface="Calibri" pitchFamily="34" charset="0"/>
              </a:rPr>
              <a:t>Make </a:t>
            </a:r>
            <a:r>
              <a:rPr lang="en-US" sz="2800" dirty="0">
                <a:latin typeface="Calibri" pitchFamily="34" charset="0"/>
              </a:rPr>
              <a:t>sure you include the choices too ~ 3 to </a:t>
            </a:r>
            <a:r>
              <a:rPr lang="en-US" sz="2800" dirty="0" smtClean="0">
                <a:latin typeface="Calibri" pitchFamily="34" charset="0"/>
              </a:rPr>
              <a:t>5.</a:t>
            </a:r>
          </a:p>
          <a:p>
            <a:pPr marL="609600" indent="-609600" defTabSz="457200" eaLnBrk="0" hangingPunct="0">
              <a:spcBef>
                <a:spcPct val="20000"/>
              </a:spcBef>
            </a:pPr>
            <a:endParaRPr lang="en-US" sz="2800" dirty="0" smtClean="0">
              <a:latin typeface="Calibri" pitchFamily="34" charset="0"/>
            </a:endParaRPr>
          </a:p>
          <a:p>
            <a:pPr marL="609600" indent="-609600" defTabSz="457200" eaLnBrk="0" hangingPunct="0">
              <a:spcBef>
                <a:spcPct val="20000"/>
              </a:spcBef>
            </a:pPr>
            <a:r>
              <a:rPr lang="en-US" sz="2800" dirty="0" smtClean="0">
                <a:latin typeface="Calibri" pitchFamily="34" charset="0"/>
              </a:rPr>
              <a:t>Recall – An effective PI question :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Elicits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pre-existing thinking, students’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misconceptions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Has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believable distractors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Asks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students to predict results of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 program or algorithm 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Makes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students apply ideas in new context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Relates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different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representations</a:t>
            </a:r>
          </a:p>
          <a:p>
            <a:pPr defTabSz="457200"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Avoid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Long calculations</a:t>
            </a:r>
          </a:p>
          <a:p>
            <a:pPr marL="915988" lvl="1" indent="-285750" defTabSz="457200">
              <a:lnSpc>
                <a:spcPct val="110000"/>
              </a:lnSpc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Trivial questions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609600" indent="-609600" defTabSz="457200" eaLnBrk="0" hangingPunct="0">
              <a:spcBef>
                <a:spcPct val="20000"/>
              </a:spcBef>
            </a:pPr>
            <a:r>
              <a:rPr lang="en-US" sz="2800" dirty="0" smtClean="0">
                <a:latin typeface="Calibri" pitchFamily="34" charset="0"/>
              </a:rPr>
              <a:t>  </a:t>
            </a:r>
          </a:p>
          <a:p>
            <a:pPr marL="609600" indent="-609600" defTabSz="457200" eaLnBrk="0" hangingPunct="0">
              <a:spcBef>
                <a:spcPct val="20000"/>
              </a:spcBef>
              <a:buFont typeface="Calibri" pitchFamily="34" charset="0"/>
              <a:buNone/>
            </a:pPr>
            <a:endParaRPr lang="en-US" sz="2800" dirty="0">
              <a:latin typeface="Calibri" pitchFamily="34" charset="0"/>
            </a:endParaRPr>
          </a:p>
          <a:p>
            <a:pPr marL="609600" indent="-609600" defTabSz="457200" eaLnBrk="0" hangingPunct="0">
              <a:spcBef>
                <a:spcPct val="20000"/>
              </a:spcBef>
              <a:buFont typeface="Calibri" pitchFamily="34" charset="0"/>
              <a:buNone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3"/>
          <p:cNvSpPr>
            <a:spLocks noGrp="1"/>
          </p:cNvSpPr>
          <p:nvPr>
            <p:ph type="title" idx="4294967295"/>
          </p:nvPr>
        </p:nvSpPr>
        <p:spPr>
          <a:xfrm>
            <a:off x="327025" y="166688"/>
            <a:ext cx="8675688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800000"/>
                </a:solidFill>
              </a:rPr>
              <a:t>Discuss with your </a:t>
            </a:r>
            <a:r>
              <a:rPr lang="en-US" sz="3600" dirty="0" err="1" smtClean="0">
                <a:solidFill>
                  <a:srgbClr val="800000"/>
                </a:solidFill>
              </a:rPr>
              <a:t>neighbour</a:t>
            </a:r>
            <a:r>
              <a:rPr lang="en-US" sz="3600" dirty="0" smtClean="0">
                <a:solidFill>
                  <a:srgbClr val="800000"/>
                </a:solidFill>
              </a:rPr>
              <a:t>, vote again</a:t>
            </a:r>
            <a:endParaRPr lang="en-IN" sz="3600" dirty="0" smtClean="0">
              <a:solidFill>
                <a:srgbClr val="800000"/>
              </a:solidFill>
            </a:endParaRPr>
          </a:p>
        </p:txBody>
      </p:sp>
      <p:sp>
        <p:nvSpPr>
          <p:cNvPr id="32772" name="Rectangle 8"/>
          <p:cNvSpPr>
            <a:spLocks/>
          </p:cNvSpPr>
          <p:nvPr/>
        </p:nvSpPr>
        <p:spPr bwMode="auto">
          <a:xfrm>
            <a:off x="598488" y="1393825"/>
            <a:ext cx="84042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120000"/>
              </a:lnSpc>
              <a:buFontTx/>
              <a:buNone/>
            </a:pPr>
            <a:r>
              <a:rPr lang="en-US" altLang="en-US" sz="2400" dirty="0"/>
              <a:t>You toss an old 1-rupee coin and a  new 1-rupee </a:t>
            </a:r>
          </a:p>
          <a:p>
            <a:pPr marL="609600" indent="-609600" algn="just">
              <a:lnSpc>
                <a:spcPct val="120000"/>
              </a:lnSpc>
            </a:pPr>
            <a:r>
              <a:rPr lang="en-US" altLang="en-US" sz="2400" dirty="0"/>
              <a:t>coin. Which is most likely:</a:t>
            </a:r>
          </a:p>
          <a:p>
            <a:pPr marL="609600" indent="-609600" algn="just">
              <a:lnSpc>
                <a:spcPct val="120000"/>
              </a:lnSpc>
              <a:buFontTx/>
              <a:buAutoNum type="arabicParenR"/>
            </a:pPr>
            <a:r>
              <a:rPr lang="en-US" altLang="en-US" sz="2400" dirty="0"/>
              <a:t>Two heads</a:t>
            </a:r>
          </a:p>
          <a:p>
            <a:pPr marL="609600" indent="-609600" algn="just">
              <a:lnSpc>
                <a:spcPct val="120000"/>
              </a:lnSpc>
              <a:buFontTx/>
              <a:buAutoNum type="arabicParenR"/>
            </a:pPr>
            <a:r>
              <a:rPr lang="en-US" altLang="en-US" sz="2400" dirty="0"/>
              <a:t>Two tails</a:t>
            </a:r>
          </a:p>
          <a:p>
            <a:pPr marL="609600" indent="-609600" algn="just">
              <a:lnSpc>
                <a:spcPct val="120000"/>
              </a:lnSpc>
              <a:buFontTx/>
              <a:buAutoNum type="arabicParenR"/>
            </a:pPr>
            <a:r>
              <a:rPr lang="en-US" altLang="en-US" sz="2400" dirty="0"/>
              <a:t>One head and one tail</a:t>
            </a:r>
          </a:p>
          <a:p>
            <a:pPr marL="609600" indent="-609600" algn="just">
              <a:lnSpc>
                <a:spcPct val="120000"/>
              </a:lnSpc>
              <a:buFontTx/>
              <a:buAutoNum type="arabicParenR"/>
            </a:pPr>
            <a:r>
              <a:rPr lang="en-US" altLang="en-US" sz="2400" dirty="0"/>
              <a:t>Each of 1, 2, 3 above is equally likely</a:t>
            </a:r>
            <a:endParaRPr lang="en-IN" altLang="en-US" sz="2400" dirty="0"/>
          </a:p>
          <a:p>
            <a:pPr marL="609600" indent="-609600" algn="just">
              <a:buFontTx/>
              <a:buNone/>
            </a:pPr>
            <a:endParaRPr lang="en-IN" altLang="en-US" sz="2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Title 1"/>
          <p:cNvSpPr>
            <a:spLocks noGrp="1"/>
          </p:cNvSpPr>
          <p:nvPr>
            <p:ph type="title" idx="4294967295"/>
          </p:nvPr>
        </p:nvSpPr>
        <p:spPr>
          <a:xfrm>
            <a:off x="331790" y="66672"/>
            <a:ext cx="8523287" cy="746125"/>
          </a:xfrm>
        </p:spPr>
        <p:txBody>
          <a:bodyPr/>
          <a:lstStyle/>
          <a:p>
            <a:r>
              <a:rPr lang="en-US" sz="3900" dirty="0" smtClean="0">
                <a:solidFill>
                  <a:srgbClr val="800000"/>
                </a:solidFill>
              </a:rPr>
              <a:t>Activity – write your own question</a:t>
            </a:r>
          </a:p>
        </p:txBody>
      </p:sp>
      <p:sp>
        <p:nvSpPr>
          <p:cNvPr id="280578" name="Content Placeholder 2"/>
          <p:cNvSpPr>
            <a:spLocks/>
          </p:cNvSpPr>
          <p:nvPr/>
        </p:nvSpPr>
        <p:spPr bwMode="auto">
          <a:xfrm>
            <a:off x="100013" y="898525"/>
            <a:ext cx="8901112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 dirty="0" smtClean="0">
                <a:latin typeface="Calibri" pitchFamily="34" charset="0"/>
              </a:rPr>
              <a:t>Choose a topic in an Intro-to-programming course. </a:t>
            </a:r>
          </a:p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endParaRPr lang="en-US" sz="2800" dirty="0" smtClean="0">
              <a:latin typeface="Calibri" pitchFamily="34" charset="0"/>
            </a:endParaRPr>
          </a:p>
          <a:p>
            <a:pPr defTabSz="457200" eaLnBrk="0" hangingPunct="0">
              <a:spcBef>
                <a:spcPct val="20000"/>
              </a:spcBef>
              <a:buFont typeface="Calibri" pitchFamily="34" charset="0"/>
              <a:buNone/>
            </a:pPr>
            <a:r>
              <a:rPr lang="en-US" sz="2800" dirty="0" smtClean="0">
                <a:latin typeface="Calibri" pitchFamily="34" charset="0"/>
              </a:rPr>
              <a:t>Write </a:t>
            </a:r>
            <a:r>
              <a:rPr lang="en-US" sz="2800" dirty="0">
                <a:latin typeface="Calibri" pitchFamily="34" charset="0"/>
              </a:rPr>
              <a:t>a peer-instruction question </a:t>
            </a:r>
            <a:r>
              <a:rPr lang="en-US" sz="2800" dirty="0" smtClean="0">
                <a:latin typeface="Calibri" pitchFamily="34" charset="0"/>
              </a:rPr>
              <a:t>in which:</a:t>
            </a:r>
          </a:p>
          <a:p>
            <a:pPr marL="457200" indent="-457200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Y</a:t>
            </a:r>
            <a:r>
              <a:rPr lang="en-US" sz="2800" dirty="0" smtClean="0">
                <a:latin typeface="Calibri" pitchFamily="34" charset="0"/>
              </a:rPr>
              <a:t>ou show part of a program. </a:t>
            </a:r>
          </a:p>
          <a:p>
            <a:pPr marL="457200" indent="-457200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Then ask students to predict the output of the program</a:t>
            </a:r>
          </a:p>
          <a:p>
            <a:pPr marL="457200" indent="-457200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Include 3-5 </a:t>
            </a:r>
            <a:r>
              <a:rPr lang="en-US" sz="2800" dirty="0">
                <a:latin typeface="Calibri" pitchFamily="34" charset="0"/>
              </a:rPr>
              <a:t>choices </a:t>
            </a:r>
            <a:r>
              <a:rPr lang="en-US" sz="2800" dirty="0" smtClean="0">
                <a:latin typeface="Calibri" pitchFamily="34" charset="0"/>
              </a:rPr>
              <a:t>for the output</a:t>
            </a:r>
          </a:p>
        </p:txBody>
      </p:sp>
    </p:spTree>
    <p:extLst>
      <p:ext uri="{BB962C8B-B14F-4D97-AF65-F5344CB8AC3E}">
        <p14:creationId xmlns:p14="http://schemas.microsoft.com/office/powerpoint/2010/main" val="854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Content Placeholder 2"/>
          <p:cNvSpPr>
            <a:spLocks noGrp="1"/>
          </p:cNvSpPr>
          <p:nvPr>
            <p:ph idx="4294967295"/>
          </p:nvPr>
        </p:nvSpPr>
        <p:spPr>
          <a:xfrm>
            <a:off x="76200" y="2133600"/>
            <a:ext cx="8915400" cy="3367088"/>
          </a:xfrm>
        </p:spPr>
        <p:txBody>
          <a:bodyPr/>
          <a:lstStyle/>
          <a:p>
            <a:pPr algn="ctr" eaLnBrk="1" hangingPunct="1">
              <a:spcBef>
                <a:spcPct val="40000"/>
              </a:spcBef>
              <a:buFont typeface="Arial" charset="0"/>
              <a:buNone/>
            </a:pPr>
            <a:r>
              <a:rPr lang="en-US" sz="4000" smtClean="0"/>
              <a:t>When to use Peer-instruction questions</a:t>
            </a:r>
            <a:endParaRPr lang="en-IN" sz="40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Title 1"/>
          <p:cNvSpPr>
            <a:spLocks noGrp="1"/>
          </p:cNvSpPr>
          <p:nvPr>
            <p:ph type="title" idx="4294967295"/>
          </p:nvPr>
        </p:nvSpPr>
        <p:spPr>
          <a:xfrm>
            <a:off x="457200" y="88900"/>
            <a:ext cx="8229600" cy="706438"/>
          </a:xfrm>
        </p:spPr>
        <p:txBody>
          <a:bodyPr/>
          <a:lstStyle/>
          <a:p>
            <a:r>
              <a:rPr lang="en-CA" sz="4000" smtClean="0">
                <a:solidFill>
                  <a:srgbClr val="800000"/>
                </a:solidFill>
              </a:rPr>
              <a:t>Questions within the learning cycle</a:t>
            </a:r>
          </a:p>
        </p:txBody>
      </p:sp>
      <p:sp>
        <p:nvSpPr>
          <p:cNvPr id="12" name="Slide Number Placeholder 11"/>
          <p:cNvSpPr txBox="1">
            <a:spLocks noGrp="1"/>
          </p:cNvSpPr>
          <p:nvPr/>
        </p:nvSpPr>
        <p:spPr>
          <a:xfrm>
            <a:off x="4191000" y="6356350"/>
            <a:ext cx="762000" cy="271463"/>
          </a:xfrm>
          <a:prstGeom prst="rect">
            <a:avLst/>
          </a:prstGeom>
          <a:noFill/>
        </p:spPr>
        <p:txBody>
          <a:bodyPr anchor="ctr">
            <a:normAutofit lnSpcReduction="1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C4EC41E-4416-49AE-8BD0-70B9B21672EC}" type="slidenum"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n-US" sz="12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8650" y="901700"/>
            <a:ext cx="2360613" cy="2452688"/>
          </a:xfrm>
          <a:prstGeom prst="roundRect">
            <a:avLst>
              <a:gd name="adj" fmla="val 1103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defTabSz="457200">
              <a:defRPr/>
            </a:pPr>
            <a:r>
              <a:rPr lang="en-CA" sz="2400">
                <a:solidFill>
                  <a:srgbClr val="262D30"/>
                </a:solidFill>
                <a:cs typeface="Calibri" pitchFamily="34" charset="0"/>
              </a:rPr>
              <a:t>BEFORE</a:t>
            </a:r>
          </a:p>
          <a:p>
            <a:pPr algn="ctr" defTabSz="457200">
              <a:defRPr/>
            </a:pPr>
            <a:endParaRPr lang="en-CA" sz="2400">
              <a:solidFill>
                <a:srgbClr val="262D30"/>
              </a:solidFill>
              <a:cs typeface="Calibri" pitchFamily="34" charset="0"/>
            </a:endParaRPr>
          </a:p>
          <a:p>
            <a:pPr algn="ctr" defTabSz="457200">
              <a:defRPr/>
            </a:pPr>
            <a:r>
              <a:rPr lang="en-CA" sz="2400">
                <a:solidFill>
                  <a:srgbClr val="262D30"/>
                </a:solidFill>
                <a:cs typeface="Calibri" pitchFamily="34" charset="0"/>
              </a:rPr>
              <a:t>Setting up instruction</a:t>
            </a:r>
          </a:p>
          <a:p>
            <a:pPr algn="ctr" defTabSz="457200">
              <a:defRPr/>
            </a:pPr>
            <a:r>
              <a:rPr lang="en-CA" sz="2400">
                <a:solidFill>
                  <a:srgbClr val="262D30"/>
                </a:solidFill>
                <a:cs typeface="Calibri" pitchFamily="34" charset="0"/>
              </a:rPr>
              <a:t>(beginning of module)</a:t>
            </a:r>
          </a:p>
        </p:txBody>
      </p:sp>
      <p:sp>
        <p:nvSpPr>
          <p:cNvPr id="297988" name="Rounded Rectangle 5"/>
          <p:cNvSpPr>
            <a:spLocks noChangeArrowheads="1"/>
          </p:cNvSpPr>
          <p:nvPr/>
        </p:nvSpPr>
        <p:spPr bwMode="auto">
          <a:xfrm>
            <a:off x="3011488" y="895350"/>
            <a:ext cx="2627312" cy="2465388"/>
          </a:xfrm>
          <a:prstGeom prst="roundRect">
            <a:avLst>
              <a:gd name="adj" fmla="val 11032"/>
            </a:avLst>
          </a:prstGeom>
          <a:solidFill>
            <a:srgbClr val="808080"/>
          </a:solidFill>
          <a:ln w="31750" algn="ctr">
            <a:solidFill>
              <a:srgbClr val="384348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n-CA" sz="2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DURING</a:t>
            </a:r>
          </a:p>
          <a:p>
            <a:pPr algn="ctr" defTabSz="457200"/>
            <a:endParaRPr lang="en-CA" sz="24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/>
            <a:r>
              <a:rPr lang="en-CA" sz="2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Developing    knowledge</a:t>
            </a:r>
          </a:p>
          <a:p>
            <a:pPr algn="ctr" defTabSz="457200"/>
            <a:r>
              <a:rPr lang="en-CA" sz="2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(middle of module)</a:t>
            </a:r>
          </a:p>
        </p:txBody>
      </p:sp>
      <p:sp>
        <p:nvSpPr>
          <p:cNvPr id="297989" name="Rounded Rectangle 6"/>
          <p:cNvSpPr>
            <a:spLocks noChangeArrowheads="1"/>
          </p:cNvSpPr>
          <p:nvPr/>
        </p:nvSpPr>
        <p:spPr bwMode="auto">
          <a:xfrm>
            <a:off x="5638800" y="896938"/>
            <a:ext cx="2535238" cy="2463800"/>
          </a:xfrm>
          <a:prstGeom prst="roundRect">
            <a:avLst>
              <a:gd name="adj" fmla="val 11032"/>
            </a:avLst>
          </a:prstGeom>
          <a:solidFill>
            <a:srgbClr val="565448"/>
          </a:solidFill>
          <a:ln w="31750" algn="ctr">
            <a:solidFill>
              <a:srgbClr val="384348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n-CA" sz="2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AFTER</a:t>
            </a:r>
          </a:p>
          <a:p>
            <a:pPr algn="ctr" defTabSz="457200"/>
            <a:endParaRPr lang="en-CA" sz="24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/>
            <a:r>
              <a:rPr lang="en-CA" sz="2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Assessing learning</a:t>
            </a:r>
          </a:p>
          <a:p>
            <a:pPr algn="ctr" defTabSz="457200"/>
            <a:r>
              <a:rPr lang="en-CA" sz="2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(end of    module)</a:t>
            </a:r>
          </a:p>
        </p:txBody>
      </p:sp>
      <p:sp>
        <p:nvSpPr>
          <p:cNvPr id="297990" name="Rectangle 7"/>
          <p:cNvSpPr>
            <a:spLocks noChangeArrowheads="1"/>
          </p:cNvSpPr>
          <p:nvPr/>
        </p:nvSpPr>
        <p:spPr bwMode="auto">
          <a:xfrm>
            <a:off x="457200" y="3711575"/>
            <a:ext cx="2590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sz="2400" i="1">
                <a:latin typeface="Calibri" pitchFamily="34" charset="0"/>
                <a:cs typeface="Calibri" pitchFamily="34" charset="0"/>
              </a:rPr>
              <a:t>Questions to: 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Motivate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Discover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Provoke thinking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Assess prior knowledge</a:t>
            </a:r>
            <a:endParaRPr lang="en-CA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7991" name="Rectangle 8"/>
          <p:cNvSpPr>
            <a:spLocks noChangeArrowheads="1"/>
          </p:cNvSpPr>
          <p:nvPr/>
        </p:nvSpPr>
        <p:spPr bwMode="auto">
          <a:xfrm>
            <a:off x="3133725" y="3692525"/>
            <a:ext cx="2809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sz="2400" i="1">
                <a:latin typeface="Calibri" pitchFamily="34" charset="0"/>
                <a:cs typeface="Calibri" pitchFamily="34" charset="0"/>
              </a:rPr>
              <a:t>Questions to:</a:t>
            </a:r>
            <a:endParaRPr lang="en-US" sz="2400">
              <a:latin typeface="Calibri" pitchFamily="34" charset="0"/>
              <a:cs typeface="Calibri" pitchFamily="34" charset="0"/>
            </a:endParaRP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Check knowledge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Application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Analysis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Evaluation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Synthesis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Elicit misconception</a:t>
            </a:r>
            <a:endParaRPr lang="en-CA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7992" name="Rectangle 9"/>
          <p:cNvSpPr>
            <a:spLocks noChangeArrowheads="1"/>
          </p:cNvSpPr>
          <p:nvPr/>
        </p:nvSpPr>
        <p:spPr bwMode="auto">
          <a:xfrm>
            <a:off x="6019800" y="3692525"/>
            <a:ext cx="28098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/>
            <a:r>
              <a:rPr lang="en-US" sz="2400" i="1">
                <a:latin typeface="Calibri" pitchFamily="34" charset="0"/>
                <a:cs typeface="Calibri" pitchFamily="34" charset="0"/>
              </a:rPr>
              <a:t>Questions to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Relate to big picture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Demonstrate success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Review or recap</a:t>
            </a:r>
          </a:p>
          <a:p>
            <a:pPr defTabSz="457200"/>
            <a:r>
              <a:rPr lang="en-US" sz="2400">
                <a:latin typeface="Calibri" pitchFamily="34" charset="0"/>
                <a:cs typeface="Calibri" pitchFamily="34" charset="0"/>
              </a:rPr>
              <a:t>Exit poll</a:t>
            </a:r>
          </a:p>
        </p:txBody>
      </p:sp>
      <p:sp>
        <p:nvSpPr>
          <p:cNvPr id="27" name="Oval 26"/>
          <p:cNvSpPr/>
          <p:nvPr/>
        </p:nvSpPr>
        <p:spPr>
          <a:xfrm>
            <a:off x="457200" y="2070100"/>
            <a:ext cx="114300" cy="1143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285750" y="2070100"/>
            <a:ext cx="114300" cy="1143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114300" y="2070100"/>
            <a:ext cx="114300" cy="1143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8801100" y="2070100"/>
            <a:ext cx="114300" cy="1143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8629650" y="2070100"/>
            <a:ext cx="114300" cy="1143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458200" y="2070100"/>
            <a:ext cx="114300" cy="1143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97999" name="Rectangle 32"/>
          <p:cNvSpPr>
            <a:spLocks noChangeArrowheads="1"/>
          </p:cNvSpPr>
          <p:nvPr/>
        </p:nvSpPr>
        <p:spPr bwMode="auto">
          <a:xfrm>
            <a:off x="381000" y="6248400"/>
            <a:ext cx="861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Adapted from From </a:t>
            </a:r>
            <a:r>
              <a:rPr lang="en-CA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from “iClicker” by </a:t>
            </a:r>
            <a:r>
              <a:rPr lang="en-US" sz="1600">
                <a:solidFill>
                  <a:srgbClr val="016F06"/>
                </a:solidFill>
                <a:latin typeface="Calibri" pitchFamily="34" charset="0"/>
                <a:cs typeface="Calibri" pitchFamily="34" charset="0"/>
              </a:rPr>
              <a:t>Stephanie Chasteen and the Science Education Initiative at the  University of Colorado</a:t>
            </a:r>
          </a:p>
        </p:txBody>
      </p:sp>
      <p:sp>
        <p:nvSpPr>
          <p:cNvPr id="298000" name="AutoShape 18"/>
          <p:cNvSpPr>
            <a:spLocks noChangeArrowheads="1"/>
          </p:cNvSpPr>
          <p:nvPr/>
        </p:nvSpPr>
        <p:spPr bwMode="auto">
          <a:xfrm>
            <a:off x="1600200" y="32766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43BC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98001" name="AutoShape 19"/>
          <p:cNvSpPr>
            <a:spLocks noChangeArrowheads="1"/>
          </p:cNvSpPr>
          <p:nvPr/>
        </p:nvSpPr>
        <p:spPr bwMode="auto">
          <a:xfrm>
            <a:off x="4191000" y="32766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43BC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98002" name="AutoShape 20"/>
          <p:cNvSpPr>
            <a:spLocks noChangeArrowheads="1"/>
          </p:cNvSpPr>
          <p:nvPr/>
        </p:nvSpPr>
        <p:spPr bwMode="auto">
          <a:xfrm>
            <a:off x="6858000" y="32766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43BC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Content Placeholder 2"/>
          <p:cNvSpPr>
            <a:spLocks noGrp="1"/>
          </p:cNvSpPr>
          <p:nvPr>
            <p:ph idx="4294967295"/>
          </p:nvPr>
        </p:nvSpPr>
        <p:spPr>
          <a:xfrm>
            <a:off x="76200" y="2133600"/>
            <a:ext cx="8915400" cy="3367088"/>
          </a:xfrm>
        </p:spPr>
        <p:txBody>
          <a:bodyPr/>
          <a:lstStyle/>
          <a:p>
            <a:pPr algn="ctr" eaLnBrk="1" hangingPunct="1">
              <a:spcBef>
                <a:spcPct val="40000"/>
              </a:spcBef>
              <a:buFont typeface="Arial" charset="0"/>
              <a:buNone/>
            </a:pPr>
            <a:r>
              <a:rPr lang="en-US" sz="4000" smtClean="0"/>
              <a:t>Challenges and Best Practices</a:t>
            </a:r>
            <a:endParaRPr lang="en-IN" sz="400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Title 3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00000"/>
                </a:solidFill>
              </a:rPr>
              <a:t>Challenges you might face</a:t>
            </a:r>
            <a:endParaRPr lang="en-IN" smtClean="0">
              <a:solidFill>
                <a:srgbClr val="800000"/>
              </a:solidFill>
            </a:endParaRPr>
          </a:p>
        </p:txBody>
      </p:sp>
      <p:graphicFrame>
        <p:nvGraphicFramePr>
          <p:cNvPr id="87169" name="Group 129"/>
          <p:cNvGraphicFramePr>
            <a:graphicFrameLocks noGrp="1"/>
          </p:cNvGraphicFramePr>
          <p:nvPr/>
        </p:nvGraphicFramePr>
        <p:xfrm>
          <a:off x="152400" y="939800"/>
          <a:ext cx="8863013" cy="5831524"/>
        </p:xfrm>
        <a:graphic>
          <a:graphicData uri="http://schemas.openxmlformats.org/drawingml/2006/table">
            <a:tbl>
              <a:tblPr/>
              <a:tblGrid>
                <a:gridCol w="4076700"/>
                <a:gridCol w="4786313"/>
              </a:tblGrid>
              <a:tr h="809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REPORTED CHALLENGES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RECOMMENDED STRATEGIES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3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The class is too quiet.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 patient – students’ reluctance to discuss improves after 3-4 iterations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 solo vote, allow enough time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The class is too noisy.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That’s ok, this is good noise. Most students are seen to be on task.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7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Some students just may not participate. 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Explain why you are doing this, use challenging &amp; interesting questions</a:t>
                      </a:r>
                      <a:r>
                        <a:rPr kumimoji="0" lang="en-I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… let them be 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Students may not know how to reason.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This is not quite true provided questions are designed well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The class will get chaotic. How do I get students back?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Use a cue such as a bell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Title 3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915400" cy="6858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800000"/>
                </a:solidFill>
              </a:rPr>
              <a:t>Best Practices</a:t>
            </a:r>
            <a:endParaRPr lang="en-IN" sz="4000" smtClean="0">
              <a:solidFill>
                <a:srgbClr val="800000"/>
              </a:solidFill>
            </a:endParaRPr>
          </a:p>
        </p:txBody>
      </p:sp>
      <p:sp>
        <p:nvSpPr>
          <p:cNvPr id="306178" name="Content Placeholder 2"/>
          <p:cNvSpPr>
            <a:spLocks/>
          </p:cNvSpPr>
          <p:nvPr/>
        </p:nvSpPr>
        <p:spPr bwMode="auto">
          <a:xfrm>
            <a:off x="228600" y="838200"/>
            <a:ext cx="8763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0"/>
          <a:lstStyle/>
          <a:p>
            <a:pPr marL="177800" indent="-177800">
              <a:spcBef>
                <a:spcPct val="20000"/>
              </a:spcBef>
              <a:buFont typeface="Arial" charset="0"/>
              <a:buNone/>
            </a:pPr>
            <a:r>
              <a:rPr lang="en-US" sz="2400" b="1">
                <a:latin typeface="Calibri" pitchFamily="34" charset="0"/>
              </a:rPr>
              <a:t>On Writing Questions</a:t>
            </a:r>
          </a:p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Recommended – questions requiring conceptual reasoning (verbal, logical, diagrammatic)</a:t>
            </a:r>
          </a:p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Avoid – questions involving number crunching (but can use PI to precede a numerical problem, for ex … )</a:t>
            </a:r>
          </a:p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Recommend – Mix it up. 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WHY: different pedagogical goals : </a:t>
            </a:r>
            <a:r>
              <a:rPr lang="en-US" altLang="ja-JP" sz="2000">
                <a:latin typeface="Calibri" pitchFamily="34" charset="0"/>
              </a:rPr>
              <a:t>bringing out a misconception, predicting an outcome, recall point from last class</a:t>
            </a:r>
            <a:endParaRPr lang="en-US" sz="200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WHAT: different types of questions: survey, representations, reasoning, Y/N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WHEN: at a variety of points during class (beginning / middle / end)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sz="2000">
              <a:latin typeface="Calibri" pitchFamily="34" charset="0"/>
            </a:endParaRPr>
          </a:p>
          <a:p>
            <a:pPr marL="177800" indent="-1778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Avoid - questions that can be answered by memorization (unless that’s your goal, then use sparingly).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Title 3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915400" cy="6858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800000"/>
                </a:solidFill>
              </a:rPr>
              <a:t>Best Practices</a:t>
            </a:r>
            <a:endParaRPr lang="en-IN" sz="4000" smtClean="0">
              <a:solidFill>
                <a:srgbClr val="800000"/>
              </a:solidFill>
            </a:endParaRPr>
          </a:p>
        </p:txBody>
      </p:sp>
      <p:sp>
        <p:nvSpPr>
          <p:cNvPr id="308226" name="Content Placeholder 2"/>
          <p:cNvSpPr>
            <a:spLocks/>
          </p:cNvSpPr>
          <p:nvPr/>
        </p:nvSpPr>
        <p:spPr bwMode="auto">
          <a:xfrm>
            <a:off x="76200" y="914400"/>
            <a:ext cx="8991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0"/>
          <a:lstStyle/>
          <a:p>
            <a:pPr marL="177800" indent="-177800">
              <a:spcBef>
                <a:spcPct val="20000"/>
              </a:spcBef>
              <a:buFont typeface="Arial" charset="0"/>
              <a:buNone/>
            </a:pPr>
            <a:r>
              <a:rPr lang="en-US" sz="2400" b="1" dirty="0">
                <a:latin typeface="Calibri" pitchFamily="34" charset="0"/>
              </a:rPr>
              <a:t>On Facilitating Peer-Instruction</a:t>
            </a:r>
          </a:p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DON’T SKIP ON </a:t>
            </a:r>
            <a:r>
              <a:rPr lang="en-US" sz="2400" u="sng" dirty="0">
                <a:latin typeface="Calibri" pitchFamily="34" charset="0"/>
              </a:rPr>
              <a:t>PEER </a:t>
            </a:r>
            <a:r>
              <a:rPr lang="en-US" sz="2400" dirty="0">
                <a:latin typeface="Calibri" pitchFamily="34" charset="0"/>
              </a:rPr>
              <a:t>DISCUSSION (if single vote, only after group talk)</a:t>
            </a:r>
            <a:endParaRPr lang="en-US" sz="2400" u="sng" dirty="0">
              <a:latin typeface="Calibri" pitchFamily="34" charset="0"/>
            </a:endParaRPr>
          </a:p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FOCUS ON REASONING NOT ON RIGHT ANSWER. </a:t>
            </a:r>
          </a:p>
          <a:p>
            <a:pPr marL="742950" lvl="1" indent="-285750">
              <a:spcBef>
                <a:spcPct val="10000"/>
              </a:spcBef>
              <a:buFont typeface="Arial" charset="0"/>
              <a:buChar char="–"/>
            </a:pPr>
            <a:r>
              <a:rPr lang="en-US" sz="2000" dirty="0">
                <a:latin typeface="Calibri" pitchFamily="34" charset="0"/>
              </a:rPr>
              <a:t>Withhold judgment. Do not give ‘rapid rewards’ (nodding in assent)</a:t>
            </a:r>
          </a:p>
          <a:p>
            <a:pPr marL="742950" lvl="1" indent="-285750">
              <a:spcBef>
                <a:spcPct val="10000"/>
              </a:spcBef>
              <a:buFont typeface="Arial" charset="0"/>
              <a:buChar char="–"/>
            </a:pPr>
            <a:r>
              <a:rPr lang="en-US" sz="2000" dirty="0">
                <a:latin typeface="Calibri" pitchFamily="34" charset="0"/>
              </a:rPr>
              <a:t>Discuss reasons for </a:t>
            </a:r>
            <a:r>
              <a:rPr lang="en-US" sz="2000" i="1" dirty="0">
                <a:latin typeface="Calibri" pitchFamily="34" charset="0"/>
              </a:rPr>
              <a:t>right</a:t>
            </a:r>
            <a:r>
              <a:rPr lang="en-US" sz="2000" dirty="0">
                <a:latin typeface="Calibri" pitchFamily="34" charset="0"/>
              </a:rPr>
              <a:t> and </a:t>
            </a:r>
            <a:r>
              <a:rPr lang="en-US" sz="2000" i="1" dirty="0">
                <a:latin typeface="Calibri" pitchFamily="34" charset="0"/>
              </a:rPr>
              <a:t>wrong </a:t>
            </a:r>
            <a:r>
              <a:rPr lang="en-US" sz="2000" dirty="0">
                <a:latin typeface="Calibri" pitchFamily="34" charset="0"/>
              </a:rPr>
              <a:t>answers</a:t>
            </a:r>
          </a:p>
          <a:p>
            <a:pPr marL="742950" lvl="1" indent="-285750">
              <a:spcBef>
                <a:spcPct val="10000"/>
              </a:spcBef>
              <a:buFont typeface="Arial" charset="0"/>
              <a:buChar char="–"/>
            </a:pPr>
            <a:r>
              <a:rPr lang="en-US" sz="2000" dirty="0">
                <a:latin typeface="Calibri" pitchFamily="34" charset="0"/>
              </a:rPr>
              <a:t>Ask multiple students to give answers.</a:t>
            </a:r>
          </a:p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TIME. Recommended 2-5 minutes per question. </a:t>
            </a:r>
          </a:p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FREQUENCY. Recommended – a “few” per class, </a:t>
            </a:r>
            <a:r>
              <a:rPr lang="en-US" sz="2400" dirty="0" smtClean="0">
                <a:latin typeface="Calibri" pitchFamily="34" charset="0"/>
              </a:rPr>
              <a:t>2-4.</a:t>
            </a:r>
            <a:endParaRPr lang="en-US" sz="2400" dirty="0">
              <a:latin typeface="Calibri" pitchFamily="34" charset="0"/>
            </a:endParaRPr>
          </a:p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CREDIT. </a:t>
            </a:r>
            <a:r>
              <a:rPr lang="en-US" sz="2400" b="1" dirty="0">
                <a:latin typeface="Calibri" pitchFamily="34" charset="0"/>
              </a:rPr>
              <a:t>Do not</a:t>
            </a:r>
            <a:r>
              <a:rPr lang="en-US" sz="2400" dirty="0">
                <a:latin typeface="Calibri" pitchFamily="34" charset="0"/>
              </a:rPr>
              <a:t> assign heavy credit for right / wrong answers. Some instructors (with clickers) assign a “whiff” of credit for participation.</a:t>
            </a:r>
          </a:p>
          <a:p>
            <a:pPr marL="177800" indent="-177800">
              <a:spcBef>
                <a:spcPct val="3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I like to circulate, listen to student reasoning, give individual attention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Title 3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915400" cy="9906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800000"/>
                </a:solidFill>
              </a:rPr>
              <a:t>Important good practice – </a:t>
            </a:r>
            <a:br>
              <a:rPr lang="en-US" sz="4000" smtClean="0">
                <a:solidFill>
                  <a:srgbClr val="800000"/>
                </a:solidFill>
              </a:rPr>
            </a:br>
            <a:r>
              <a:rPr lang="en-US" sz="4000" smtClean="0">
                <a:solidFill>
                  <a:srgbClr val="800000"/>
                </a:solidFill>
              </a:rPr>
              <a:t>Applicable for all active learning strategies</a:t>
            </a:r>
            <a:endParaRPr lang="en-IN" sz="4000" smtClean="0">
              <a:solidFill>
                <a:srgbClr val="800000"/>
              </a:solidFill>
            </a:endParaRPr>
          </a:p>
        </p:txBody>
      </p:sp>
      <p:sp>
        <p:nvSpPr>
          <p:cNvPr id="310274" name="Content Placeholder 2"/>
          <p:cNvSpPr>
            <a:spLocks/>
          </p:cNvSpPr>
          <p:nvPr/>
        </p:nvSpPr>
        <p:spPr bwMode="auto">
          <a:xfrm>
            <a:off x="304800" y="14478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0"/>
          <a:lstStyle/>
          <a:p>
            <a:pPr marL="177800" indent="-177800">
              <a:spcBef>
                <a:spcPct val="40000"/>
              </a:spcBef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177800" indent="-177800">
              <a:spcBef>
                <a:spcPct val="4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GET STUDENT BUY-IN. </a:t>
            </a:r>
          </a:p>
          <a:p>
            <a:pPr marL="177800" indent="-177800">
              <a:spcBef>
                <a:spcPct val="4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	Create it by explaining why you are doing this. </a:t>
            </a:r>
          </a:p>
          <a:p>
            <a:pPr marL="177800" indent="-177800">
              <a:spcBef>
                <a:spcPct val="4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	Better still demonstrate why you are doing this.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Title 3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915400" cy="99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00000"/>
                </a:solidFill>
              </a:rPr>
              <a:t>Plenty of resources</a:t>
            </a:r>
            <a:endParaRPr lang="en-IN" smtClean="0">
              <a:solidFill>
                <a:srgbClr val="800000"/>
              </a:solidFill>
            </a:endParaRPr>
          </a:p>
        </p:txBody>
      </p:sp>
      <p:sp>
        <p:nvSpPr>
          <p:cNvPr id="312322" name="Content Placeholder 2"/>
          <p:cNvSpPr>
            <a:spLocks/>
          </p:cNvSpPr>
          <p:nvPr/>
        </p:nvSpPr>
        <p:spPr bwMode="auto">
          <a:xfrm>
            <a:off x="168275" y="1066800"/>
            <a:ext cx="87471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0"/>
          <a:lstStyle/>
          <a:p>
            <a:pPr marL="177800" indent="-1778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Peer-instruction How-tos, workshop slides, videos, research …      Carl Wieman Science Education Institute </a:t>
            </a:r>
            <a:r>
              <a:rPr lang="en-US" sz="2400">
                <a:latin typeface="Calibri" pitchFamily="34" charset="0"/>
                <a:hlinkClick r:id="rId3"/>
              </a:rPr>
              <a:t>http://www.cwsei.ubc.ca/resources/clickers.htm</a:t>
            </a:r>
            <a:r>
              <a:rPr lang="en-US" sz="2400">
                <a:latin typeface="Calibri" pitchFamily="34" charset="0"/>
              </a:rPr>
              <a:t> </a:t>
            </a:r>
          </a:p>
          <a:p>
            <a:pPr marL="177800" indent="-177800"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and host of links from within</a:t>
            </a:r>
          </a:p>
          <a:p>
            <a:pPr marL="177800" indent="-177800">
              <a:buFont typeface="Arial" charset="0"/>
              <a:buNone/>
            </a:pPr>
            <a:endParaRPr lang="en-US" sz="2400">
              <a:latin typeface="Calibri" pitchFamily="34" charset="0"/>
            </a:endParaRPr>
          </a:p>
          <a:p>
            <a:pPr marL="177800" indent="-1778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Instructors in many disciplines have posted peer-instruction questions for their courses – physics, CS, Statistics – use Google (search with varied nomenclature – PI, clickers, PRS)</a:t>
            </a:r>
          </a:p>
          <a:p>
            <a:pPr marL="177800" indent="-177800"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177800" indent="-177800"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 BUT …</a:t>
            </a:r>
          </a:p>
          <a:p>
            <a:pPr marL="177800" indent="-1778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We need to create a library of questions for our courses, report experiences in our context. </a:t>
            </a:r>
          </a:p>
          <a:p>
            <a:pPr marL="177800" indent="-177800"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Please participate! </a:t>
            </a:r>
          </a:p>
          <a:p>
            <a:pPr marL="177800" indent="-177800">
              <a:buFont typeface="Arial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177800" indent="-177800">
              <a:buFont typeface="Arial" charset="0"/>
              <a:buNone/>
            </a:pPr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September 4, 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DB4481C2-4C9C-4F84-BB47-D14265BECC79}" type="slidenum">
              <a:rPr lang="en-US" altLang="en-US"/>
              <a:pPr algn="ctr">
                <a:defRPr/>
              </a:pPr>
              <a:t>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>
              <a:defRPr/>
            </a:pPr>
            <a:r>
              <a:rPr lang="en-US" altLang="en-US"/>
              <a:t>IITB CEP - BATU</a:t>
            </a: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5892800" y="595313"/>
            <a:ext cx="3132138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288" rIns="1828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IN" altLang="en-US" sz="200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24384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How many of you changed your answer?</a:t>
            </a:r>
          </a:p>
        </p:txBody>
      </p:sp>
    </p:spTree>
    <p:extLst>
      <p:ext uri="{BB962C8B-B14F-4D97-AF65-F5344CB8AC3E}">
        <p14:creationId xmlns:p14="http://schemas.microsoft.com/office/powerpoint/2010/main" val="27158888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3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20000"/>
              </a:lnSpc>
            </a:pPr>
            <a:r>
              <a:rPr lang="en-US" sz="4000" dirty="0" smtClean="0">
                <a:solidFill>
                  <a:srgbClr val="800000"/>
                </a:solidFill>
                <a:latin typeface="Calibri" pitchFamily="34" charset="0"/>
              </a:rPr>
              <a:t>What you just did was Peer Instruction!</a:t>
            </a:r>
            <a:endParaRPr lang="en-US" sz="4000" dirty="0">
              <a:solidFill>
                <a:srgbClr val="8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17476" y="855663"/>
            <a:ext cx="88979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0"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b="1" dirty="0" smtClean="0">
                <a:latin typeface="Calibri" pitchFamily="34" charset="0"/>
              </a:rPr>
              <a:t>Examine more closely: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dirty="0" smtClean="0">
                <a:latin typeface="Calibri" pitchFamily="34" charset="0"/>
              </a:rPr>
              <a:t>What exactly did you do?  (you are the students in this case)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endParaRPr lang="en-US" sz="2800" b="1" dirty="0" smtClean="0">
              <a:latin typeface="Calibri" pitchFamily="34" charset="0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b="1" dirty="0" smtClean="0">
                <a:latin typeface="Calibri" pitchFamily="34" charset="0"/>
              </a:rPr>
              <a:t>PAIR  - </a:t>
            </a:r>
            <a:r>
              <a:rPr lang="en-US" sz="2800" dirty="0" smtClean="0">
                <a:latin typeface="Calibri" pitchFamily="34" charset="0"/>
              </a:rPr>
              <a:t>Turn to your neighbor.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dirty="0" smtClean="0">
                <a:latin typeface="Calibri" pitchFamily="34" charset="0"/>
              </a:rPr>
              <a:t>Write two specific actions that students (you) did. Don’t simply say “we solved the problem”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dirty="0" smtClean="0">
                <a:latin typeface="Calibri" pitchFamily="34" charset="0"/>
              </a:rPr>
              <a:t>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b="1" dirty="0" smtClean="0">
                <a:latin typeface="Calibri" pitchFamily="34" charset="0"/>
              </a:rPr>
              <a:t>SHARE – </a:t>
            </a:r>
            <a:r>
              <a:rPr lang="en-US" sz="2800" dirty="0" smtClean="0">
                <a:latin typeface="Calibri" pitchFamily="34" charset="0"/>
              </a:rPr>
              <a:t>Discuss with entire class, facilitated by coordinator.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dirty="0" smtClean="0">
                <a:latin typeface="Calibri" pitchFamily="34" charset="0"/>
              </a:rPr>
              <a:t>Come with a list of </a:t>
            </a:r>
            <a:r>
              <a:rPr lang="en-US" sz="2800" dirty="0" err="1" smtClean="0">
                <a:latin typeface="Calibri" pitchFamily="34" charset="0"/>
              </a:rPr>
              <a:t>behaviours</a:t>
            </a:r>
            <a:r>
              <a:rPr lang="en-US" sz="2800" dirty="0" smtClean="0">
                <a:latin typeface="Calibri" pitchFamily="34" charset="0"/>
              </a:rPr>
              <a:t> that a student does during the Peer-Instruction activity.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dirty="0" smtClean="0">
                <a:latin typeface="Calibri" pitchFamily="34" charset="0"/>
              </a:rPr>
              <a:t> </a:t>
            </a:r>
            <a:endParaRPr lang="en-US" sz="2800" b="1" dirty="0">
              <a:latin typeface="Calibri" pitchFamily="34" charset="0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b="1" dirty="0" smtClean="0">
                <a:latin typeface="Calibri" pitchFamily="34" charset="0"/>
              </a:rPr>
              <a:t>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400" dirty="0">
                <a:latin typeface="Calibri" pitchFamily="34" charset="0"/>
              </a:rPr>
              <a:t/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/>
            </a:r>
            <a:br>
              <a:rPr lang="en-US" sz="2400" dirty="0">
                <a:latin typeface="Calibri" pitchFamily="34" charset="0"/>
              </a:rPr>
            </a:br>
            <a:endParaRPr lang="en-US" sz="2400" dirty="0">
              <a:latin typeface="Calibri" pitchFamily="34" charset="0"/>
            </a:endParaRPr>
          </a:p>
        </p:txBody>
      </p:sp>
      <p:sp>
        <p:nvSpPr>
          <p:cNvPr id="247810" name="Rectangle 3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20000"/>
              </a:lnSpc>
            </a:pPr>
            <a:r>
              <a:rPr lang="en-US" sz="4000" dirty="0" smtClean="0">
                <a:solidFill>
                  <a:srgbClr val="800000"/>
                </a:solidFill>
                <a:latin typeface="Calibri" pitchFamily="34" charset="0"/>
              </a:rPr>
              <a:t>What you just did was Peer Instruction!</a:t>
            </a:r>
            <a:endParaRPr lang="en-US" sz="4000" dirty="0">
              <a:solidFill>
                <a:srgbClr val="8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17475" y="914399"/>
            <a:ext cx="9026525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0"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b="1" dirty="0" smtClean="0">
                <a:latin typeface="Calibri" pitchFamily="34" charset="0"/>
              </a:rPr>
              <a:t>Examine more closely: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dirty="0" smtClean="0">
                <a:latin typeface="Calibri" pitchFamily="34" charset="0"/>
              </a:rPr>
              <a:t>What do students do in Peer-Instruction ?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Talk to each other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Listen to their classmates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Argue about the content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Reason, solve steps of the problem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Write or draw to solve the proble</a:t>
            </a:r>
            <a:r>
              <a:rPr lang="en-US" sz="2800" dirty="0">
                <a:latin typeface="Calibri" pitchFamily="34" charset="0"/>
              </a:rPr>
              <a:t>m</a:t>
            </a:r>
            <a:r>
              <a:rPr lang="en-US" sz="2800" dirty="0" smtClean="0">
                <a:latin typeface="Calibri" pitchFamily="34" charset="0"/>
              </a:rPr>
              <a:t>…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400" dirty="0">
                <a:latin typeface="Calibri" pitchFamily="34" charset="0"/>
              </a:rPr>
              <a:t/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/>
            </a:r>
            <a:br>
              <a:rPr lang="en-US" sz="2400" dirty="0">
                <a:latin typeface="Calibri" pitchFamily="34" charset="0"/>
              </a:rPr>
            </a:br>
            <a:endParaRPr lang="en-US" sz="2400" dirty="0">
              <a:latin typeface="Calibri" pitchFamily="34" charset="0"/>
            </a:endParaRPr>
          </a:p>
        </p:txBody>
      </p:sp>
      <p:sp>
        <p:nvSpPr>
          <p:cNvPr id="247810" name="Rectangle 3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20000"/>
              </a:lnSpc>
            </a:pPr>
            <a:r>
              <a:rPr lang="en-US" sz="4000" dirty="0" smtClean="0">
                <a:solidFill>
                  <a:srgbClr val="800000"/>
                </a:solidFill>
                <a:latin typeface="Calibri" pitchFamily="34" charset="0"/>
              </a:rPr>
              <a:t>What you just did was Peer Instruction!</a:t>
            </a:r>
            <a:endParaRPr lang="en-US" sz="4000" dirty="0">
              <a:solidFill>
                <a:srgbClr val="8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17475" y="914400"/>
            <a:ext cx="9026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0"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b="1" dirty="0" smtClean="0">
                <a:latin typeface="Calibri" pitchFamily="34" charset="0"/>
              </a:rPr>
              <a:t>What do students do? What are the benefits? </a:t>
            </a:r>
            <a:r>
              <a:rPr lang="en-US" sz="2400" dirty="0">
                <a:latin typeface="Calibri" pitchFamily="34" charset="0"/>
              </a:rPr>
              <a:t/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     Talk, argue, listen (sometimes), reason, draw =&gt; Actively engaged     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     Learn from each other, teach each other (teach&lt;=&gt;learn) 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     Those who don’t know willing to think, reason, answer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     Those who do know also participate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     Pre-existing thinking is elicited, confronted, resolved (</a:t>
            </a:r>
            <a:r>
              <a:rPr lang="en-US" sz="2400" i="1" dirty="0">
                <a:latin typeface="Calibri" pitchFamily="34" charset="0"/>
              </a:rPr>
              <a:t>How many of    </a:t>
            </a:r>
            <a:br>
              <a:rPr lang="en-US" sz="2400" i="1" dirty="0">
                <a:latin typeface="Calibri" pitchFamily="34" charset="0"/>
              </a:rPr>
            </a:br>
            <a:r>
              <a:rPr lang="en-US" sz="2400" i="1" dirty="0">
                <a:latin typeface="Calibri" pitchFamily="34" charset="0"/>
              </a:rPr>
              <a:t>     you changed your answer?)</a:t>
            </a:r>
            <a:r>
              <a:rPr lang="en-US" sz="2400" dirty="0">
                <a:latin typeface="Calibri" pitchFamily="34" charset="0"/>
              </a:rPr>
              <a:t> 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/>
            </a:r>
            <a:br>
              <a:rPr lang="en-US" sz="2400" dirty="0">
                <a:latin typeface="Calibri" pitchFamily="34" charset="0"/>
              </a:rPr>
            </a:br>
            <a:endParaRPr lang="en-US" sz="2400" dirty="0">
              <a:latin typeface="Calibri" pitchFamily="34" charset="0"/>
            </a:endParaRPr>
          </a:p>
        </p:txBody>
      </p:sp>
      <p:sp>
        <p:nvSpPr>
          <p:cNvPr id="247810" name="Rectangle 3"/>
          <p:cNvSpPr>
            <a:spLocks noChangeArrowheads="1"/>
          </p:cNvSpPr>
          <p:nvPr/>
        </p:nvSpPr>
        <p:spPr bwMode="auto">
          <a:xfrm>
            <a:off x="0" y="0"/>
            <a:ext cx="91440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20000"/>
              </a:lnSpc>
            </a:pPr>
            <a:r>
              <a:rPr lang="en-US" sz="4000" dirty="0">
                <a:solidFill>
                  <a:srgbClr val="800000"/>
                </a:solidFill>
                <a:latin typeface="Calibri" pitchFamily="34" charset="0"/>
              </a:rPr>
              <a:t>Dissecting Peer-Instruction method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117475" y="4572000"/>
            <a:ext cx="9026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0"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Times" pitchFamily="18" charset="0"/>
              <a:buNone/>
            </a:pPr>
            <a:r>
              <a:rPr lang="en-US" sz="2800" b="1" dirty="0">
                <a:latin typeface="Calibri" pitchFamily="34" charset="0"/>
              </a:rPr>
              <a:t>What are </a:t>
            </a:r>
            <a:r>
              <a:rPr lang="en-US" sz="2800" b="1" dirty="0" smtClean="0">
                <a:latin typeface="Calibri" pitchFamily="34" charset="0"/>
              </a:rPr>
              <a:t>benefits  to </a:t>
            </a:r>
            <a:r>
              <a:rPr lang="en-US" sz="2800" b="1" dirty="0">
                <a:latin typeface="Calibri" pitchFamily="34" charset="0"/>
              </a:rPr>
              <a:t>instructor? </a:t>
            </a:r>
            <a:r>
              <a:rPr lang="en-US" sz="2800" b="1" dirty="0" smtClean="0">
                <a:latin typeface="Calibri" pitchFamily="34" charset="0"/>
              </a:rPr>
              <a:t>To the </a:t>
            </a:r>
            <a:r>
              <a:rPr lang="en-US" sz="2800" b="1" dirty="0">
                <a:latin typeface="Calibri" pitchFamily="34" charset="0"/>
              </a:rPr>
              <a:t>class </a:t>
            </a:r>
            <a:r>
              <a:rPr lang="en-US" sz="2800" b="1" dirty="0" smtClean="0">
                <a:latin typeface="Calibri" pitchFamily="34" charset="0"/>
              </a:rPr>
              <a:t>atmosphere?</a:t>
            </a:r>
            <a:r>
              <a:rPr lang="en-US" sz="2800" b="1" dirty="0">
                <a:latin typeface="Calibri" pitchFamily="34" charset="0"/>
              </a:rPr>
              <a:t/>
            </a:r>
            <a:br>
              <a:rPr lang="en-US" sz="2800" b="1" dirty="0">
                <a:latin typeface="Calibri" pitchFamily="34" charset="0"/>
              </a:rPr>
            </a:br>
            <a:r>
              <a:rPr lang="en-US" sz="2400" b="1" dirty="0">
                <a:latin typeface="Calibri" pitchFamily="34" charset="0"/>
              </a:rPr>
              <a:t>      </a:t>
            </a:r>
            <a:r>
              <a:rPr lang="en-US" sz="2400" dirty="0">
                <a:latin typeface="Calibri" pitchFamily="34" charset="0"/>
              </a:rPr>
              <a:t>Immediate feedback to instructor 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      Students realize that even others are struggling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      Builds a friendly, yet scientific atmosphere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      Improve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8763"/>
            <a:ext cx="8991600" cy="4146550"/>
          </a:xfrm>
        </p:spPr>
        <p:txBody>
          <a:bodyPr/>
          <a:lstStyle/>
          <a:p>
            <a:pPr marL="177800" indent="-177800" eaLnBrk="1" hangingPunct="1">
              <a:spcBef>
                <a:spcPct val="30000"/>
              </a:spcBef>
            </a:pPr>
            <a:r>
              <a:rPr lang="en-US" sz="2800" dirty="0" smtClean="0"/>
              <a:t>Instructor creates carefully designed activities that require students to talk, write, reflect and express their thinking.</a:t>
            </a:r>
          </a:p>
          <a:p>
            <a:pPr marL="177800" indent="-177800" eaLnBrk="1" hangingPunct="1">
              <a:spcBef>
                <a:spcPct val="30000"/>
              </a:spcBef>
            </a:pPr>
            <a:r>
              <a:rPr lang="en-US" sz="2800" dirty="0" smtClean="0"/>
              <a:t>Majority of students go </a:t>
            </a:r>
            <a:r>
              <a:rPr lang="en-IN" sz="2800" dirty="0" smtClean="0"/>
              <a:t>beyond listening, copying of notes, execution of prescribed procedures.</a:t>
            </a:r>
            <a:endParaRPr lang="en-US" sz="2800" dirty="0" smtClean="0"/>
          </a:p>
          <a:p>
            <a:pPr marL="177800" indent="-177800" eaLnBrk="1" hangingPunct="1">
              <a:lnSpc>
                <a:spcPct val="90000"/>
              </a:lnSpc>
              <a:spcBef>
                <a:spcPct val="30000"/>
              </a:spcBef>
            </a:pPr>
            <a:endParaRPr lang="en-US" sz="2800" dirty="0" smtClean="0"/>
          </a:p>
          <a:p>
            <a:pPr marL="577850" lvl="1" indent="-177800" eaLnBrk="1" hangingPunct="1">
              <a:lnSpc>
                <a:spcPct val="90000"/>
              </a:lnSpc>
              <a:spcBef>
                <a:spcPct val="30000"/>
              </a:spcBef>
              <a:buFont typeface="Arial" charset="0"/>
              <a:buNone/>
            </a:pPr>
            <a:r>
              <a:rPr lang="en-US" sz="2000" dirty="0" smtClean="0"/>
              <a:t>	</a:t>
            </a:r>
          </a:p>
        </p:txBody>
      </p:sp>
      <p:sp>
        <p:nvSpPr>
          <p:cNvPr id="19458" name="Title 3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800000"/>
                </a:solidFill>
              </a:rPr>
              <a:t>Recall - Requirements of active learning strategies</a:t>
            </a:r>
            <a:endParaRPr lang="en-IN" sz="4000" dirty="0" smtClean="0">
              <a:solidFill>
                <a:srgbClr val="800000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3DA2D71-026D-496B-A7FC-8005CE84E632}" type="slidenum">
              <a:rPr lang="en-IN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IN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AFBEC-4E6F-4213-9FF3-A27E708F5315}" type="slidenum">
              <a:rPr lang="en-IN"/>
              <a:pPr>
                <a:defRPr/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1944</Words>
  <Application>Microsoft Office PowerPoint</Application>
  <PresentationFormat>On-screen Show (4:3)</PresentationFormat>
  <Paragraphs>350</Paragraphs>
  <Slides>38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MS PGothic</vt:lpstr>
      <vt:lpstr>MS PGothic</vt:lpstr>
      <vt:lpstr>Arial</vt:lpstr>
      <vt:lpstr>Calibri</vt:lpstr>
      <vt:lpstr>Calisto MT</vt:lpstr>
      <vt:lpstr>Helvetica</vt:lpstr>
      <vt:lpstr>Times</vt:lpstr>
      <vt:lpstr>Tw Cen MT</vt:lpstr>
      <vt:lpstr>ヒラギノ明朝 ProN W3</vt:lpstr>
      <vt:lpstr>Office Theme</vt:lpstr>
      <vt:lpstr>simple-light</vt:lpstr>
      <vt:lpstr>Peer-Instruction:  An active learning strategy to promote student conceptual understanding</vt:lpstr>
      <vt:lpstr>Sample question – vote individually</vt:lpstr>
      <vt:lpstr>Discuss with your neighbour, vote again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 - Requirements of active learning strategies</vt:lpstr>
      <vt:lpstr>Key elements of active learning strategies</vt:lpstr>
      <vt:lpstr>PowerPoint Presentation</vt:lpstr>
      <vt:lpstr>Anatomy of Peer-Instruction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Debate: Is a multiple-choice question good? </vt:lpstr>
      <vt:lpstr>What makes a peer-instruction question “good”?</vt:lpstr>
      <vt:lpstr>What makes a good Peer-Instruction question?</vt:lpstr>
      <vt:lpstr>How to come up with believable distractors</vt:lpstr>
      <vt:lpstr>PowerPoint Presentation</vt:lpstr>
      <vt:lpstr>Counting iterations</vt:lpstr>
      <vt:lpstr>What does this code do? </vt:lpstr>
      <vt:lpstr>Predict the outcome of a program  </vt:lpstr>
      <vt:lpstr>PowerPoint Presentation</vt:lpstr>
      <vt:lpstr>Debug </vt:lpstr>
      <vt:lpstr>Activity – write your own question</vt:lpstr>
      <vt:lpstr>Activity – write your own question</vt:lpstr>
      <vt:lpstr>PowerPoint Presentation</vt:lpstr>
      <vt:lpstr>Questions within the learning cycle</vt:lpstr>
      <vt:lpstr>PowerPoint Presentation</vt:lpstr>
      <vt:lpstr>Challenges you might face</vt:lpstr>
      <vt:lpstr>Best Practices</vt:lpstr>
      <vt:lpstr>Best Practices</vt:lpstr>
      <vt:lpstr>Important good practice –  Applicable for all active learning strategies</vt:lpstr>
      <vt:lpstr>Plenty of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Think-Pair-Share</dc:title>
  <dc:creator>Sridhar Iyer</dc:creator>
  <cp:lastModifiedBy>Sahana Murthy</cp:lastModifiedBy>
  <cp:revision>374</cp:revision>
  <dcterms:created xsi:type="dcterms:W3CDTF">2013-08-05T17:57:43Z</dcterms:created>
  <dcterms:modified xsi:type="dcterms:W3CDTF">2016-03-18T04:05:01Z</dcterms:modified>
</cp:coreProperties>
</file>