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88" r:id="rId2"/>
    <p:sldId id="320" r:id="rId3"/>
    <p:sldId id="321" r:id="rId4"/>
    <p:sldId id="314" r:id="rId5"/>
    <p:sldId id="322" r:id="rId6"/>
    <p:sldId id="325" r:id="rId7"/>
    <p:sldId id="316" r:id="rId8"/>
    <p:sldId id="291" r:id="rId9"/>
    <p:sldId id="331" r:id="rId10"/>
    <p:sldId id="408" r:id="rId11"/>
    <p:sldId id="334" r:id="rId12"/>
    <p:sldId id="421" r:id="rId13"/>
    <p:sldId id="409" r:id="rId14"/>
    <p:sldId id="410" r:id="rId15"/>
    <p:sldId id="398" r:id="rId16"/>
    <p:sldId id="399" r:id="rId17"/>
    <p:sldId id="400" r:id="rId18"/>
    <p:sldId id="337" r:id="rId19"/>
    <p:sldId id="382" r:id="rId20"/>
    <p:sldId id="350" r:id="rId21"/>
    <p:sldId id="353" r:id="rId22"/>
    <p:sldId id="351" r:id="rId23"/>
    <p:sldId id="352" r:id="rId24"/>
    <p:sldId id="385" r:id="rId25"/>
    <p:sldId id="383" r:id="rId26"/>
    <p:sldId id="344" r:id="rId27"/>
    <p:sldId id="345" r:id="rId28"/>
    <p:sldId id="347" r:id="rId29"/>
    <p:sldId id="416" r:id="rId30"/>
    <p:sldId id="349" r:id="rId31"/>
    <p:sldId id="380" r:id="rId32"/>
    <p:sldId id="356" r:id="rId33"/>
    <p:sldId id="419" r:id="rId34"/>
    <p:sldId id="357" r:id="rId35"/>
    <p:sldId id="411" r:id="rId36"/>
    <p:sldId id="358" r:id="rId37"/>
    <p:sldId id="412" r:id="rId38"/>
    <p:sldId id="405" r:id="rId39"/>
    <p:sldId id="361" r:id="rId40"/>
    <p:sldId id="413" r:id="rId41"/>
    <p:sldId id="386" r:id="rId42"/>
    <p:sldId id="396" r:id="rId43"/>
    <p:sldId id="414" r:id="rId44"/>
    <p:sldId id="403" r:id="rId45"/>
    <p:sldId id="394" r:id="rId46"/>
    <p:sldId id="406" r:id="rId47"/>
    <p:sldId id="395" r:id="rId48"/>
    <p:sldId id="363" r:id="rId49"/>
    <p:sldId id="415" r:id="rId50"/>
    <p:sldId id="355" r:id="rId51"/>
    <p:sldId id="420" r:id="rId52"/>
    <p:sldId id="371" r:id="rId53"/>
    <p:sldId id="330" r:id="rId54"/>
    <p:sldId id="328" r:id="rId55"/>
    <p:sldId id="368" r:id="rId56"/>
    <p:sldId id="369" r:id="rId57"/>
    <p:sldId id="381" r:id="rId58"/>
    <p:sldId id="417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06"/>
    <a:srgbClr val="CC0099"/>
    <a:srgbClr val="43BCC9"/>
    <a:srgbClr val="565448"/>
    <a:srgbClr val="5E5C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88A3D1E-89FB-4E3C-A506-04450ED2374D}" type="datetimeFigureOut">
              <a:rPr lang="en-IN"/>
              <a:pPr>
                <a:defRPr/>
              </a:pPr>
              <a:t>18-03-2016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9EB446E-7623-41DF-B56D-A8425BD3BA1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79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F8C1DA8A-29B8-4527-8D55-D86FDA02F4D9}" type="slidenum">
              <a:rPr lang="en-IN" sz="1300">
                <a:latin typeface="Calibri" pitchFamily="34" charset="0"/>
              </a:rPr>
              <a:pPr algn="r"/>
              <a:t>2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5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5DA64095-FFA5-4208-8AE5-71F43F8F0E98}" type="slidenum">
              <a:rPr lang="en-IN" sz="1300">
                <a:latin typeface="+mn-lt"/>
              </a:rPr>
              <a:pPr algn="r">
                <a:defRPr/>
              </a:pPr>
              <a:t>12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46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F1ED0374-07CF-4D58-95AF-0BD3B8A9E455}" type="slidenum">
              <a:rPr lang="en-IN" sz="1300">
                <a:latin typeface="+mn-lt"/>
              </a:rPr>
              <a:pPr algn="r">
                <a:defRPr/>
              </a:pPr>
              <a:t>13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261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21ED4EFA-EC3F-4199-A7C6-E34F601FEA16}" type="slidenum">
              <a:rPr lang="en-IN" sz="1300">
                <a:latin typeface="+mn-lt"/>
              </a:rPr>
              <a:pPr algn="r">
                <a:defRPr/>
              </a:pPr>
              <a:t>14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26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/>
            <a:fld id="{FF87D237-93AB-4085-8E1D-3D815E15BA3C}" type="slidenum">
              <a:rPr lang="en-US" sz="1300">
                <a:ea typeface="ヒラギノ角ゴ Pro W3"/>
                <a:cs typeface="ヒラギノ角ゴ Pro W3"/>
              </a:rPr>
              <a:pPr algn="r" defTabSz="966788" eaLnBrk="0" hangingPunct="0"/>
              <a:t>15</a:t>
            </a:fld>
            <a:endParaRPr lang="en-US" sz="1300">
              <a:ea typeface="ヒラギノ角ゴ Pro W3"/>
              <a:cs typeface="ヒラギノ角ゴ Pro W3"/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CORRECT ANSWER:  A</a:t>
            </a:r>
          </a:p>
          <a:p>
            <a:r>
              <a:rPr lang="en-US" smtClean="0"/>
              <a:t>USED IN:  Fall 2008 (Dubson), Spring 2008 (Pollock)</a:t>
            </a:r>
          </a:p>
          <a:p>
            <a:r>
              <a:rPr lang="en-US" smtClean="0"/>
              <a:t>LECTURE NUMBER: Dubson (Week 10, Lecture 25), Pollock (30)</a:t>
            </a:r>
          </a:p>
          <a:p>
            <a:r>
              <a:rPr lang="en-US" smtClean="0"/>
              <a:t>STUDENT RESPONSES:      </a:t>
            </a:r>
            <a:r>
              <a:rPr lang="en-US" b="1" smtClean="0"/>
              <a:t>[[96%]]</a:t>
            </a:r>
            <a:r>
              <a:rPr lang="en-US" smtClean="0"/>
              <a:t> 0% 2% 0% 2%  (FALL 2008)</a:t>
            </a:r>
            <a:endParaRPr lang="en-US" b="1" smtClean="0"/>
          </a:p>
          <a:p>
            <a:r>
              <a:rPr lang="en-US" b="1" smtClean="0"/>
              <a:t>		[[100%]] </a:t>
            </a:r>
            <a:r>
              <a:rPr lang="en-US" smtClean="0"/>
              <a:t>0% 0% 0% 0%  (SPRING 2008)</a:t>
            </a:r>
          </a:p>
          <a:p>
            <a:r>
              <a:rPr lang="en-US" b="1" smtClean="0"/>
              <a:t>INSTRUCTOR NOTES: </a:t>
            </a:r>
            <a:r>
              <a:rPr lang="en-US" smtClean="0"/>
              <a:t> 100% correct  in SP08, silent. Guess they know this!  Answer is A, from the source, to the target point. -SJP</a:t>
            </a:r>
            <a:endParaRPr lang="en-US" b="1" smtClean="0"/>
          </a:p>
          <a:p>
            <a:r>
              <a:rPr lang="en-US" smtClean="0"/>
              <a:t>WRITTEN BY: Steven Pollock (CU-Boulder)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66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/>
            <a:fld id="{28D88442-D9F2-4D2D-BEE7-D0C213FA8CB9}" type="slidenum">
              <a:rPr lang="en-US" sz="1300">
                <a:ea typeface="ヒラギノ角ゴ Pro W3"/>
                <a:cs typeface="ヒラギノ角ゴ Pro W3"/>
              </a:rPr>
              <a:pPr algn="r" defTabSz="966788" eaLnBrk="0" hangingPunct="0"/>
              <a:t>16</a:t>
            </a:fld>
            <a:endParaRPr lang="en-US" sz="1300">
              <a:ea typeface="ヒラギノ角ゴ Pro W3"/>
              <a:cs typeface="ヒラギノ角ゴ Pro W3"/>
            </a:endParaRPr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CORRECT ANSWER:  C</a:t>
            </a:r>
          </a:p>
          <a:p>
            <a:r>
              <a:rPr lang="en-US" smtClean="0"/>
              <a:t>USED IN:  Fall 2008 (Dubson),Spring 2008 (Pollock)</a:t>
            </a:r>
          </a:p>
          <a:p>
            <a:r>
              <a:rPr lang="en-US" smtClean="0"/>
              <a:t>LECTURE NUMBER: Dubson (Week 10, Lecture 25), Pollock (30) </a:t>
            </a:r>
          </a:p>
          <a:p>
            <a:r>
              <a:rPr lang="en-US" smtClean="0"/>
              <a:t>STUDENT RESPONSES:      2% 0% </a:t>
            </a:r>
            <a:r>
              <a:rPr lang="en-US" b="1" smtClean="0"/>
              <a:t>[[96%]] </a:t>
            </a:r>
            <a:r>
              <a:rPr lang="en-US" smtClean="0"/>
              <a:t>0% 2% (FALL 2008)</a:t>
            </a:r>
          </a:p>
          <a:p>
            <a:r>
              <a:rPr lang="en-US" smtClean="0"/>
              <a:t>		0% 0% </a:t>
            </a:r>
            <a:r>
              <a:rPr lang="en-US" b="1" smtClean="0"/>
              <a:t>[[ 94%]] </a:t>
            </a:r>
            <a:r>
              <a:rPr lang="en-US" smtClean="0"/>
              <a:t>0% 6%  (SPRING 2008)</a:t>
            </a:r>
          </a:p>
          <a:p>
            <a:r>
              <a:rPr lang="en-US" b="1" smtClean="0"/>
              <a:t>INSTRUCTOR NOTES:  </a:t>
            </a:r>
            <a:r>
              <a:rPr lang="en-US" smtClean="0"/>
              <a:t>94% correct, (1 vote for E) Silent. Guess they know this too!  -SJP</a:t>
            </a:r>
            <a:endParaRPr lang="en-US" b="1" smtClean="0"/>
          </a:p>
          <a:p>
            <a:r>
              <a:rPr lang="en-US" smtClean="0"/>
              <a:t>WRITTEN BY: Steven Pollock (CU-Boulder)</a:t>
            </a:r>
          </a:p>
        </p:txBody>
      </p:sp>
    </p:spTree>
    <p:extLst>
      <p:ext uri="{BB962C8B-B14F-4D97-AF65-F5344CB8AC3E}">
        <p14:creationId xmlns:p14="http://schemas.microsoft.com/office/powerpoint/2010/main" val="2552158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/>
            <a:fld id="{650EC040-C3DA-40FE-9489-0E2AD8208DB9}" type="slidenum">
              <a:rPr lang="en-US" sz="1300">
                <a:ea typeface="ヒラギノ角ゴ Pro W3"/>
                <a:cs typeface="ヒラギノ角ゴ Pro W3"/>
              </a:rPr>
              <a:pPr algn="r" defTabSz="966788" eaLnBrk="0" hangingPunct="0"/>
              <a:t>17</a:t>
            </a:fld>
            <a:endParaRPr lang="en-US" sz="1300">
              <a:ea typeface="ヒラギノ角ゴ Pro W3"/>
              <a:cs typeface="ヒラギノ角ゴ Pro W3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CORRECT ANSWER:  C</a:t>
            </a:r>
          </a:p>
          <a:p>
            <a:r>
              <a:rPr lang="en-US" smtClean="0"/>
              <a:t>USED IN:  Fall 2008 (Dubson),Spring 2008 (Pollock)</a:t>
            </a:r>
          </a:p>
          <a:p>
            <a:r>
              <a:rPr lang="en-US" smtClean="0"/>
              <a:t>LECTURE NUMBER: Dubson (Week 10, Lecture 25), Pollock (30) </a:t>
            </a:r>
          </a:p>
          <a:p>
            <a:r>
              <a:rPr lang="en-US" smtClean="0"/>
              <a:t>STUDENT RESPONSES:      2% 0% </a:t>
            </a:r>
            <a:r>
              <a:rPr lang="en-US" b="1" smtClean="0"/>
              <a:t>[[96%]] </a:t>
            </a:r>
            <a:r>
              <a:rPr lang="en-US" smtClean="0"/>
              <a:t>0% 2% (FALL 2008)</a:t>
            </a:r>
          </a:p>
          <a:p>
            <a:r>
              <a:rPr lang="en-US" smtClean="0"/>
              <a:t>		0% 0% </a:t>
            </a:r>
            <a:r>
              <a:rPr lang="en-US" b="1" smtClean="0"/>
              <a:t>[[ 94%]] </a:t>
            </a:r>
            <a:r>
              <a:rPr lang="en-US" smtClean="0"/>
              <a:t>0% 6%  (SPRING 2008)</a:t>
            </a:r>
          </a:p>
          <a:p>
            <a:r>
              <a:rPr lang="en-US" b="1" smtClean="0"/>
              <a:t>INSTRUCTOR NOTES:  </a:t>
            </a:r>
            <a:r>
              <a:rPr lang="en-US" smtClean="0"/>
              <a:t>94% correct, (1 vote for E) Silent. Guess they know this too!  -SJP</a:t>
            </a:r>
            <a:endParaRPr lang="en-US" b="1" smtClean="0"/>
          </a:p>
          <a:p>
            <a:r>
              <a:rPr lang="en-US" smtClean="0"/>
              <a:t>WRITTEN BY: Steven Pollock (CU-Boulder)</a:t>
            </a:r>
          </a:p>
        </p:txBody>
      </p:sp>
    </p:spTree>
    <p:extLst>
      <p:ext uri="{BB962C8B-B14F-4D97-AF65-F5344CB8AC3E}">
        <p14:creationId xmlns:p14="http://schemas.microsoft.com/office/powerpoint/2010/main" val="1434933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76286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/>
            <a:fld id="{6E568E16-CB59-42FF-8BD3-0BA9432F2CEE}" type="slidenum">
              <a:rPr lang="en-US" sz="1300">
                <a:latin typeface="Times" pitchFamily="18" charset="0"/>
                <a:ea typeface="ヒラギノ明朝 ProN W3"/>
                <a:cs typeface="ヒラギノ明朝 ProN W3"/>
                <a:sym typeface="Times" pitchFamily="18" charset="0"/>
              </a:rPr>
              <a:pPr algn="r" defTabSz="482600"/>
              <a:t>19</a:t>
            </a:fld>
            <a:endParaRPr lang="en-US" sz="1300">
              <a:latin typeface="Times" pitchFamily="18" charset="0"/>
              <a:ea typeface="ヒラギノ明朝 ProN W3"/>
              <a:cs typeface="ヒラギノ明朝 ProN W3"/>
              <a:sym typeface="Times" pitchFamily="18" charset="0"/>
            </a:endParaRPr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endParaRPr lang="en-IN" smtClean="0">
              <a:latin typeface="Times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47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31667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928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FE42A85B-23DF-46F8-A020-A98021A0EA70}" type="slidenum">
              <a:rPr lang="en-IN" sz="1300">
                <a:latin typeface="Calibri" pitchFamily="34" charset="0"/>
              </a:rPr>
              <a:pPr algn="r"/>
              <a:t>3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53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6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260325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50025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C98136EF-8AA5-4196-AA1D-3AC111D74E45}" type="slidenum">
              <a:rPr lang="en-IN" sz="1300">
                <a:latin typeface="+mn-lt"/>
              </a:rPr>
              <a:pPr algn="r">
                <a:defRPr/>
              </a:pPr>
              <a:t>24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450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0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02205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8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08530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AB6E78F2-811D-4ECC-84DA-FB786892CB1E}" type="slidenum">
              <a:rPr lang="en-IN" sz="1300">
                <a:latin typeface="+mn-lt"/>
              </a:rPr>
              <a:pPr algn="r">
                <a:defRPr/>
              </a:pPr>
              <a:t>27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90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77389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5613">
              <a:spcBef>
                <a:spcPct val="0"/>
              </a:spcBef>
            </a:pPr>
            <a:r>
              <a:rPr lang="en-CA" smtClean="0"/>
              <a:t>Courtesy of Cynthia Heiner and Peter Newbury</a:t>
            </a:r>
          </a:p>
          <a:p>
            <a:pPr defTabSz="455613">
              <a:spcBef>
                <a:spcPct val="0"/>
              </a:spcBef>
            </a:pPr>
            <a:r>
              <a:rPr lang="en-CA" smtClean="0"/>
              <a:t>You may then show a series of questions to participants and ask them to consider these aspects:  clarity, context, connection, distractors, difficulty, and discussion</a:t>
            </a:r>
          </a:p>
        </p:txBody>
      </p:sp>
      <p:sp>
        <p:nvSpPr>
          <p:cNvPr id="27238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1013"/>
            <a:fld id="{C15268FC-DB02-40AB-BA7E-B969CE6E4726}" type="slidenum">
              <a:rPr lang="en-CA" sz="1300">
                <a:latin typeface="Calibri" pitchFamily="34" charset="0"/>
              </a:rPr>
              <a:pPr algn="r" defTabSz="481013"/>
              <a:t>30</a:t>
            </a:fld>
            <a:endParaRPr lang="en-CA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02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8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83042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9A59EE29-BF31-4690-8740-A26E0DCA9D33}" type="slidenum">
              <a:rPr lang="en-US" sz="1300">
                <a:ea typeface="ヒラギノ角ゴ Pro W3"/>
                <a:cs typeface="ヒラギノ角ゴ Pro W3"/>
              </a:rPr>
              <a:pPr algn="r" defTabSz="966788"/>
              <a:t>42</a:t>
            </a:fld>
            <a:endParaRPr lang="en-US" sz="1300">
              <a:ea typeface="ヒラギノ角ゴ Pro W3"/>
              <a:cs typeface="ヒラギノ角ゴ Pro W3"/>
            </a:endParaRPr>
          </a:p>
        </p:txBody>
      </p:sp>
      <p:sp>
        <p:nvSpPr>
          <p:cNvPr id="286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CORRECT ANSWER:  B</a:t>
            </a:r>
          </a:p>
          <a:p>
            <a:r>
              <a:rPr lang="en-US" smtClean="0"/>
              <a:t>USED IN:  Fall 2008 (Dubson), Spring 2008 (Pollock)</a:t>
            </a:r>
          </a:p>
          <a:p>
            <a:r>
              <a:rPr lang="en-US" smtClean="0"/>
              <a:t>LECTURE NUMBER: Dubson (Week 8, Lecture 20), Pollock (24)</a:t>
            </a:r>
          </a:p>
          <a:p>
            <a:r>
              <a:rPr lang="en-US" smtClean="0"/>
              <a:t>STUDENT RESPONSES:      0% </a:t>
            </a:r>
            <a:r>
              <a:rPr lang="en-US" b="1" smtClean="0"/>
              <a:t>[[84%]]</a:t>
            </a:r>
            <a:r>
              <a:rPr lang="en-US" smtClean="0"/>
              <a:t> 5% 9% 2%  (FALL 2008)</a:t>
            </a:r>
          </a:p>
          <a:p>
            <a:r>
              <a:rPr lang="en-US" smtClean="0"/>
              <a:t>		15%  </a:t>
            </a:r>
            <a:r>
              <a:rPr lang="en-US" b="1" smtClean="0"/>
              <a:t>[[35%]] </a:t>
            </a:r>
            <a:r>
              <a:rPr lang="en-US" smtClean="0"/>
              <a:t>20% 0% 30%   (SPRING 2008)</a:t>
            </a:r>
          </a:p>
          <a:p>
            <a:r>
              <a:rPr lang="en-US" b="1" smtClean="0"/>
              <a:t>INSTRUCTOR NOTES:  </a:t>
            </a:r>
            <a:r>
              <a:rPr lang="en-US" smtClean="0"/>
              <a:t>This was towards the end of class, and it was all over the place. 35% voted B, nobody went for D, but all other answers well represented. </a:t>
            </a:r>
          </a:p>
          <a:p>
            <a:r>
              <a:rPr lang="en-US" smtClean="0"/>
              <a:t>Note that I did NOT say it was a linear dielectric, and I clearly pointed that out to them, I did NOT want them to *assume* it was a linear dielectric. </a:t>
            </a:r>
          </a:p>
          <a:p>
            <a:r>
              <a:rPr lang="en-US" smtClean="0"/>
              <a:t>My answer is B - that’s certainly what you do, you argue Qfree is known, and find D everywhere.</a:t>
            </a:r>
          </a:p>
          <a:p>
            <a:r>
              <a:rPr lang="en-US" smtClean="0"/>
              <a:t> In the course of discussion, though, my students pointed out I could be wrong. </a:t>
            </a:r>
          </a:p>
          <a:p>
            <a:r>
              <a:rPr lang="en-US" smtClean="0"/>
              <a:t>If the material is nonlinear, then there’s e.g. no guarantee that it’s homogeneous, which means it could polarize more on the left than on the right. Which would rearrange the Q on the capacitor, which means you’ve lost symmetry.... (Not sure how to fix this - I want to assume nonlinearity,  which is nominally irrelevant IF you know sigma(free) is a uniform sheet, but still keep it symmetric in the x-y directions to ensure the latter... )  -SJP</a:t>
            </a:r>
          </a:p>
          <a:p>
            <a:r>
              <a:rPr lang="en-US" smtClean="0"/>
              <a:t>WRITTEN BY: Steven Pollock (CU-Boulder)</a:t>
            </a:r>
          </a:p>
          <a:p>
            <a:endParaRPr lang="en-US" b="1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81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C981A697-D124-42EC-9902-2A0B4C224E5B}" type="slidenum">
              <a:rPr lang="en-IN" sz="1300">
                <a:latin typeface="Calibri" pitchFamily="34" charset="0"/>
              </a:rPr>
              <a:pPr algn="r"/>
              <a:t>4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0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/>
            <a:fld id="{8E8DA3EF-DC9E-4D51-9ECD-E6C8B8C86745}" type="slidenum">
              <a:rPr lang="en-US" sz="13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algn="r" defTabSz="482600"/>
              <a:t>46</a:t>
            </a:fld>
            <a:endParaRPr lang="en-US" sz="13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91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US" smtClean="0"/>
              <a:t>climate change_abbott_2</a:t>
            </a:r>
          </a:p>
        </p:txBody>
      </p:sp>
    </p:spTree>
    <p:extLst>
      <p:ext uri="{BB962C8B-B14F-4D97-AF65-F5344CB8AC3E}">
        <p14:creationId xmlns:p14="http://schemas.microsoft.com/office/powerpoint/2010/main" val="3737430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C445894E-F3C7-4871-889A-83E1ABAC1DD3}" type="slidenum">
              <a:rPr lang="en-IN" sz="1300">
                <a:latin typeface="+mn-lt"/>
              </a:rPr>
              <a:pPr algn="r">
                <a:defRPr/>
              </a:pPr>
              <a:t>50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82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CA" smtClean="0"/>
              <a:t>An alternate presentation of the Question Cycle by Peter Newbury</a:t>
            </a:r>
          </a:p>
        </p:txBody>
      </p:sp>
      <p:sp>
        <p:nvSpPr>
          <p:cNvPr id="299011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/>
            <a:fld id="{59674F5D-B93B-43AF-9104-78D0214EDBEC}" type="slidenum">
              <a:rPr lang="en-CA" sz="1300">
                <a:latin typeface="Calibri" pitchFamily="34" charset="0"/>
              </a:rPr>
              <a:pPr algn="r" defTabSz="482600"/>
              <a:t>51</a:t>
            </a:fld>
            <a:endParaRPr lang="en-CA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00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52F63026-27DA-4273-95AA-00528A28B245}" type="slidenum">
              <a:rPr lang="en-IN" sz="1300">
                <a:latin typeface="+mn-lt"/>
              </a:rPr>
              <a:pPr algn="r">
                <a:defRPr/>
              </a:pPr>
              <a:t>52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683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5FD51336-2462-4508-B51B-AB53B45482EE}" type="slidenum">
              <a:rPr lang="en-IN" sz="1300">
                <a:latin typeface="+mn-lt"/>
              </a:rPr>
              <a:pPr algn="r">
                <a:defRPr/>
              </a:pPr>
              <a:t>53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8443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B8E419CE-6C18-4B2D-954A-221C0E3525C9}" type="slidenum">
              <a:rPr lang="en-IN" sz="1300">
                <a:latin typeface="+mn-lt"/>
              </a:rPr>
              <a:pPr algn="r">
                <a:defRPr/>
              </a:pPr>
              <a:t>54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293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D4B8DF32-F27E-40D0-B0A8-F603A6C1A953}" type="slidenum">
              <a:rPr lang="en-IN" sz="1300">
                <a:latin typeface="+mn-lt"/>
              </a:rPr>
              <a:pPr algn="r">
                <a:defRPr/>
              </a:pPr>
              <a:t>55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708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0C36C0D2-A78E-4E3B-B474-625F7E88B186}" type="slidenum">
              <a:rPr lang="en-IN" sz="1300">
                <a:latin typeface="+mn-lt"/>
              </a:rPr>
              <a:pPr algn="r">
                <a:defRPr/>
              </a:pPr>
              <a:t>56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526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4DCE31D9-596E-4237-B8CA-4C08A32429BA}" type="slidenum">
              <a:rPr lang="en-IN" sz="1300">
                <a:latin typeface="+mn-lt"/>
              </a:rPr>
              <a:pPr algn="r">
                <a:defRPr/>
              </a:pPr>
              <a:t>57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566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DACA8DCF-724C-4A8D-8481-15AA6B528DF4}" type="slidenum">
              <a:rPr lang="en-IN" sz="1300">
                <a:latin typeface="+mn-lt"/>
              </a:rPr>
              <a:pPr algn="r">
                <a:defRPr/>
              </a:pPr>
              <a:t>58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541BC524-6E5F-4435-A0D5-14BAF5695599}" type="slidenum">
              <a:rPr lang="en-IN" sz="1300">
                <a:latin typeface="Calibri" pitchFamily="34" charset="0"/>
              </a:rPr>
              <a:pPr algn="r"/>
              <a:t>5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347D1A10-CB1E-498D-B718-B10B4B8E6EFA}" type="slidenum">
              <a:rPr lang="en-IN" sz="1300">
                <a:latin typeface="Calibri" pitchFamily="34" charset="0"/>
              </a:rPr>
              <a:pPr algn="r"/>
              <a:t>6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0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smtClean="0">
                <a:latin typeface="Helvetica" pitchFamily="34" charset="0"/>
                <a:cs typeface="Helvetica" pitchFamily="34" charset="0"/>
                <a:sym typeface="Helvetica" pitchFamily="34" charset="0"/>
              </a:rPr>
              <a:t>The unit here is a course. We know that interactive engagement works.  But how can we achieve it?</a:t>
            </a:r>
          </a:p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9370BDFD-F83B-4DE7-9C65-63A017CF7758}" type="slidenum">
              <a:rPr lang="en-IN" sz="1300">
                <a:latin typeface="Calibri" pitchFamily="34" charset="0"/>
              </a:rPr>
              <a:pPr algn="r"/>
              <a:t>7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3EDEDE-1250-480F-A397-81EA79D26680}" type="slidenum">
              <a:rPr lang="en-IN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8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6B87D6E2-BA52-4AD9-B0A1-A3DE2536ACCD}" type="slidenum">
              <a:rPr lang="en-IN" sz="1300">
                <a:latin typeface="+mn-lt"/>
              </a:rPr>
              <a:pPr algn="r">
                <a:defRPr/>
              </a:pPr>
              <a:t>9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97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0A99F949-E565-436A-B81B-1FBA43EA6432}" type="slidenum">
              <a:rPr lang="en-IN" sz="1300">
                <a:latin typeface="+mn-lt"/>
              </a:rPr>
              <a:pPr algn="r">
                <a:defRPr/>
              </a:pPr>
              <a:t>11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7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2A04-1C66-4EC1-84EA-8707C2FCC0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3596-2115-4EC8-A6A0-E9FF6F0BF5C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D77F-38A5-4890-9462-35B603D8292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80B9-7BAA-449D-A9B7-00B61A1AAC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562F2-4482-4B85-9016-7B28719FE8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5F624-7D9C-46ED-8720-EFD6207C444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276-0EC7-4750-B914-06729EB88CB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B2E8-975B-45AB-ACF7-863C32E170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44CE6-244F-461F-A530-0BB4DBB415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EAFC-073B-434B-896D-CCEA39E70DA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D01F6-EADF-4561-A2CF-3CD8BBAB38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E0C1C-900B-4382-BABC-9E072E5A20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er.rutgers.edu/pt3/experiment.php?topicid=13&amp;exptid=121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sei.ubc.ca/resources/clickers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lIns="0" rIns="0"/>
          <a:lstStyle/>
          <a:p>
            <a:pPr eaLnBrk="1" hangingPunct="1"/>
            <a:r>
              <a:rPr lang="en-IN" sz="3600" smtClean="0"/>
              <a:t>Peer-Instruction: An interactive learning strategy</a:t>
            </a:r>
            <a:r>
              <a:rPr lang="en-IN" smtClean="0"/>
              <a:t/>
            </a:r>
            <a:br>
              <a:rPr lang="en-IN" smtClean="0"/>
            </a:br>
            <a:r>
              <a:rPr lang="en-IN" sz="2800" smtClean="0"/>
              <a:t>How to promote student conceptual reasoning in your course</a:t>
            </a:r>
            <a:r>
              <a:rPr lang="en-IN" smtClean="0"/>
              <a:t> </a:t>
            </a:r>
          </a:p>
        </p:txBody>
      </p:sp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097088" y="2363788"/>
            <a:ext cx="4962525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2060"/>
                </a:solidFill>
                <a:latin typeface="Calibri" pitchFamily="34" charset="0"/>
              </a:rPr>
              <a:t>Sahana Murthy</a:t>
            </a:r>
            <a:endParaRPr lang="en-US" sz="2400"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IDP in Educational Technology</a:t>
            </a:r>
          </a:p>
          <a:p>
            <a:pPr algn="ctr"/>
            <a:r>
              <a:rPr lang="en-US" sz="2400">
                <a:latin typeface="Calibri" pitchFamily="34" charset="0"/>
              </a:rPr>
              <a:t>Indian Institute of Technology Bombay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February 27, 2014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5F71-A03C-4082-BD1C-B147F7FCEE68}" type="slidenum">
              <a:rPr lang="en-IN"/>
              <a:pPr>
                <a:defRPr/>
              </a:pPr>
              <a:t>1</a:t>
            </a:fld>
            <a:endParaRPr lang="en-IN"/>
          </a:p>
        </p:txBody>
      </p:sp>
      <p:pic>
        <p:nvPicPr>
          <p:cNvPr id="14340" name="Picture 6" descr="http://upload.wikimedia.org/wikipedia/sa/d/da/IIT_Bombay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800600"/>
            <a:ext cx="914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41275" y="6019800"/>
            <a:ext cx="71548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This presentation is released under Creative Commons-Attribution 4.0 License.</a:t>
            </a:r>
          </a:p>
          <a:p>
            <a:r>
              <a:rPr lang="en-US" sz="1400">
                <a:latin typeface="Calibri" pitchFamily="34" charset="0"/>
              </a:rPr>
              <a:t>	    You are free to use, distribute and modify it , including for commercial purposes, </a:t>
            </a:r>
          </a:p>
          <a:p>
            <a:r>
              <a:rPr lang="en-US" sz="1400">
                <a:latin typeface="Calibri" pitchFamily="34" charset="0"/>
              </a:rPr>
              <a:t>	    provided you acknowledge the source.</a:t>
            </a:r>
          </a:p>
        </p:txBody>
      </p:sp>
      <p:sp>
        <p:nvSpPr>
          <p:cNvPr id="14342" name="AutoShape 2" descr="Creative Commons Licen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pic>
        <p:nvPicPr>
          <p:cNvPr id="14343" name="Picture 9" descr="CC-B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/>
          <a:lstStyle/>
          <a:p>
            <a:pPr algn="r"/>
            <a:r>
              <a:rPr lang="en-US" sz="4000" smtClean="0">
                <a:solidFill>
                  <a:srgbClr val="800000"/>
                </a:solidFill>
              </a:rPr>
              <a:t>Sample question – vote individually</a:t>
            </a:r>
          </a:p>
        </p:txBody>
      </p:sp>
      <p:sp>
        <p:nvSpPr>
          <p:cNvPr id="245763" name="Rectangle 3"/>
          <p:cNvSpPr>
            <a:spLocks noGrp="1"/>
          </p:cNvSpPr>
          <p:nvPr>
            <p:ph type="body" idx="1"/>
          </p:nvPr>
        </p:nvSpPr>
        <p:spPr>
          <a:xfrm>
            <a:off x="327025" y="4086225"/>
            <a:ext cx="8816975" cy="26543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>
                <a:solidFill>
                  <a:schemeClr val="hlink"/>
                </a:solidFill>
              </a:rPr>
              <a:t>What happens to brightness of bulb A </a:t>
            </a:r>
            <a:r>
              <a:rPr lang="en-US" sz="2400" i="1" smtClean="0">
                <a:solidFill>
                  <a:schemeClr val="hlink"/>
                </a:solidFill>
              </a:rPr>
              <a:t>after </a:t>
            </a:r>
            <a:r>
              <a:rPr lang="en-US" sz="2400" smtClean="0">
                <a:solidFill>
                  <a:schemeClr val="hlink"/>
                </a:solidFill>
              </a:rPr>
              <a:t>the switch S is closed?</a:t>
            </a:r>
          </a:p>
          <a:p>
            <a:pPr marL="0" indent="0">
              <a:buFontTx/>
              <a:buAutoNum type="arabicParenR"/>
            </a:pPr>
            <a:r>
              <a:rPr lang="en-US" sz="2400" smtClean="0"/>
              <a:t> Brightness of A decreases</a:t>
            </a:r>
          </a:p>
          <a:p>
            <a:pPr marL="0" indent="0">
              <a:buFontTx/>
              <a:buAutoNum type="arabicParenR"/>
            </a:pPr>
            <a:r>
              <a:rPr lang="en-US" sz="2400" smtClean="0"/>
              <a:t> Brightness of A increases</a:t>
            </a:r>
          </a:p>
          <a:p>
            <a:pPr marL="0" indent="0">
              <a:buFontTx/>
              <a:buAutoNum type="arabicParenR"/>
            </a:pPr>
            <a:r>
              <a:rPr lang="en-US" sz="2400" smtClean="0"/>
              <a:t> Brightness of A stays the same</a:t>
            </a:r>
          </a:p>
          <a:p>
            <a:pPr marL="0" indent="0">
              <a:buFontTx/>
              <a:buAutoNum type="arabicParenR"/>
            </a:pPr>
            <a:r>
              <a:rPr lang="en-US" sz="2400" smtClean="0"/>
              <a:t> I am not sure how to answer this </a:t>
            </a:r>
          </a:p>
        </p:txBody>
      </p:sp>
      <p:sp>
        <p:nvSpPr>
          <p:cNvPr id="31747" name="Text Box 48"/>
          <p:cNvSpPr txBox="1">
            <a:spLocks noChangeArrowheads="1"/>
          </p:cNvSpPr>
          <p:nvPr/>
        </p:nvSpPr>
        <p:spPr bwMode="auto">
          <a:xfrm rot="-1198744"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Student</a:t>
            </a:r>
            <a:endParaRPr lang="en-IN" sz="2400">
              <a:solidFill>
                <a:schemeClr val="accent1"/>
              </a:solidFill>
            </a:endParaRPr>
          </a:p>
        </p:txBody>
      </p:sp>
      <p:sp>
        <p:nvSpPr>
          <p:cNvPr id="31748" name="Oval 49"/>
          <p:cNvSpPr>
            <a:spLocks noChangeArrowheads="1"/>
          </p:cNvSpPr>
          <p:nvPr/>
        </p:nvSpPr>
        <p:spPr bwMode="auto">
          <a:xfrm rot="-1197200"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/>
          </a:p>
        </p:txBody>
      </p:sp>
      <p:grpSp>
        <p:nvGrpSpPr>
          <p:cNvPr id="245858" name="Group 98"/>
          <p:cNvGrpSpPr>
            <a:grpSpLocks/>
          </p:cNvGrpSpPr>
          <p:nvPr/>
        </p:nvGrpSpPr>
        <p:grpSpPr bwMode="auto">
          <a:xfrm>
            <a:off x="288925" y="1036638"/>
            <a:ext cx="4044950" cy="2743200"/>
            <a:chOff x="182" y="653"/>
            <a:chExt cx="2548" cy="1728"/>
          </a:xfrm>
        </p:grpSpPr>
        <p:sp>
          <p:nvSpPr>
            <p:cNvPr id="31775" name="Text Box 65"/>
            <p:cNvSpPr txBox="1">
              <a:spLocks noChangeArrowheads="1"/>
            </p:cNvSpPr>
            <p:nvPr/>
          </p:nvSpPr>
          <p:spPr bwMode="auto">
            <a:xfrm>
              <a:off x="2360" y="1243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 i="1">
                  <a:ea typeface="MS PGothic" pitchFamily="34" charset="-128"/>
                </a:rPr>
                <a:t>C</a:t>
              </a:r>
            </a:p>
          </p:txBody>
        </p:sp>
        <p:grpSp>
          <p:nvGrpSpPr>
            <p:cNvPr id="31776" name="Group 97"/>
            <p:cNvGrpSpPr>
              <a:grpSpLocks/>
            </p:cNvGrpSpPr>
            <p:nvPr/>
          </p:nvGrpSpPr>
          <p:grpSpPr bwMode="auto">
            <a:xfrm>
              <a:off x="182" y="653"/>
              <a:ext cx="2153" cy="1728"/>
              <a:chOff x="182" y="653"/>
              <a:chExt cx="2153" cy="1728"/>
            </a:xfrm>
          </p:grpSpPr>
          <p:sp>
            <p:nvSpPr>
              <p:cNvPr id="31777" name="Line 50"/>
              <p:cNvSpPr>
                <a:spLocks noChangeShapeType="1"/>
              </p:cNvSpPr>
              <p:nvPr/>
            </p:nvSpPr>
            <p:spPr bwMode="auto">
              <a:xfrm flipH="1">
                <a:off x="338" y="99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Line 51"/>
              <p:cNvSpPr>
                <a:spLocks noChangeShapeType="1"/>
              </p:cNvSpPr>
              <p:nvPr/>
            </p:nvSpPr>
            <p:spPr bwMode="auto">
              <a:xfrm flipV="1">
                <a:off x="343" y="1988"/>
                <a:ext cx="19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52"/>
              <p:cNvSpPr>
                <a:spLocks noChangeShapeType="1"/>
              </p:cNvSpPr>
              <p:nvPr/>
            </p:nvSpPr>
            <p:spPr bwMode="auto">
              <a:xfrm flipV="1">
                <a:off x="1234" y="1668"/>
                <a:ext cx="0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53"/>
              <p:cNvSpPr>
                <a:spLocks noChangeShapeType="1"/>
              </p:cNvSpPr>
              <p:nvPr/>
            </p:nvSpPr>
            <p:spPr bwMode="auto">
              <a:xfrm flipV="1">
                <a:off x="1221" y="1408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Oval 54"/>
              <p:cNvSpPr>
                <a:spLocks noChangeArrowheads="1"/>
              </p:cNvSpPr>
              <p:nvPr/>
            </p:nvSpPr>
            <p:spPr bwMode="auto">
              <a:xfrm>
                <a:off x="631" y="913"/>
                <a:ext cx="206" cy="179"/>
              </a:xfrm>
              <a:prstGeom prst="ellipse">
                <a:avLst/>
              </a:prstGeom>
              <a:solidFill>
                <a:srgbClr val="F1FE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782" name="Oval 55"/>
              <p:cNvSpPr>
                <a:spLocks noChangeArrowheads="1"/>
              </p:cNvSpPr>
              <p:nvPr/>
            </p:nvSpPr>
            <p:spPr bwMode="auto">
              <a:xfrm rot="-5400000">
                <a:off x="1125" y="1215"/>
                <a:ext cx="206" cy="179"/>
              </a:xfrm>
              <a:prstGeom prst="ellipse">
                <a:avLst/>
              </a:prstGeom>
              <a:solidFill>
                <a:srgbClr val="F1FE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783" name="Line 56"/>
              <p:cNvSpPr>
                <a:spLocks noChangeShapeType="1"/>
              </p:cNvSpPr>
              <p:nvPr/>
            </p:nvSpPr>
            <p:spPr bwMode="auto">
              <a:xfrm>
                <a:off x="343" y="996"/>
                <a:ext cx="2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57"/>
              <p:cNvSpPr>
                <a:spLocks noChangeShapeType="1"/>
              </p:cNvSpPr>
              <p:nvPr/>
            </p:nvSpPr>
            <p:spPr bwMode="auto">
              <a:xfrm>
                <a:off x="850" y="996"/>
                <a:ext cx="3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58"/>
              <p:cNvSpPr>
                <a:spLocks noChangeShapeType="1"/>
              </p:cNvSpPr>
              <p:nvPr/>
            </p:nvSpPr>
            <p:spPr bwMode="auto">
              <a:xfrm flipH="1" flipV="1">
                <a:off x="1220" y="969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59"/>
              <p:cNvSpPr>
                <a:spLocks noChangeShapeType="1"/>
              </p:cNvSpPr>
              <p:nvPr/>
            </p:nvSpPr>
            <p:spPr bwMode="auto">
              <a:xfrm flipH="1" flipV="1">
                <a:off x="2239" y="1503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Oval 60"/>
              <p:cNvSpPr>
                <a:spLocks noChangeArrowheads="1"/>
              </p:cNvSpPr>
              <p:nvPr/>
            </p:nvSpPr>
            <p:spPr bwMode="auto">
              <a:xfrm rot="-5400000">
                <a:off x="2143" y="1299"/>
                <a:ext cx="206" cy="179"/>
              </a:xfrm>
              <a:prstGeom prst="ellipse">
                <a:avLst/>
              </a:prstGeom>
              <a:solidFill>
                <a:srgbClr val="F1FE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788" name="Line 61"/>
              <p:cNvSpPr>
                <a:spLocks noChangeShapeType="1"/>
              </p:cNvSpPr>
              <p:nvPr/>
            </p:nvSpPr>
            <p:spPr bwMode="auto">
              <a:xfrm flipH="1" flipV="1">
                <a:off x="2238" y="955"/>
                <a:ext cx="0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62"/>
              <p:cNvSpPr>
                <a:spLocks noChangeShapeType="1"/>
              </p:cNvSpPr>
              <p:nvPr/>
            </p:nvSpPr>
            <p:spPr bwMode="auto">
              <a:xfrm>
                <a:off x="1221" y="992"/>
                <a:ext cx="10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Text Box 63"/>
              <p:cNvSpPr txBox="1">
                <a:spLocks noChangeArrowheads="1"/>
              </p:cNvSpPr>
              <p:nvPr/>
            </p:nvSpPr>
            <p:spPr bwMode="auto">
              <a:xfrm>
                <a:off x="632" y="653"/>
                <a:ext cx="3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 b="1" i="1">
                    <a:ea typeface="MS PGothic" pitchFamily="34" charset="-128"/>
                  </a:rPr>
                  <a:t>A</a:t>
                </a:r>
              </a:p>
            </p:txBody>
          </p:sp>
          <p:sp>
            <p:nvSpPr>
              <p:cNvPr id="31791" name="Text Box 64"/>
              <p:cNvSpPr txBox="1">
                <a:spLocks noChangeArrowheads="1"/>
              </p:cNvSpPr>
              <p:nvPr/>
            </p:nvSpPr>
            <p:spPr bwMode="auto">
              <a:xfrm>
                <a:off x="1318" y="1119"/>
                <a:ext cx="3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 b="1" i="1">
                    <a:ea typeface="MS PGothic" pitchFamily="34" charset="-128"/>
                  </a:rPr>
                  <a:t>B</a:t>
                </a:r>
              </a:p>
            </p:txBody>
          </p:sp>
          <p:sp>
            <p:nvSpPr>
              <p:cNvPr id="31792" name="Text Box 66"/>
              <p:cNvSpPr txBox="1">
                <a:spLocks noChangeArrowheads="1"/>
              </p:cNvSpPr>
              <p:nvPr/>
            </p:nvSpPr>
            <p:spPr bwMode="auto">
              <a:xfrm>
                <a:off x="1194" y="1671"/>
                <a:ext cx="72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i="1">
                    <a:ea typeface="MS PGothic" pitchFamily="34" charset="-128"/>
                  </a:rPr>
                  <a:t>Switch open</a:t>
                </a:r>
              </a:p>
            </p:txBody>
          </p:sp>
          <p:sp>
            <p:nvSpPr>
              <p:cNvPr id="31793" name="Line 67"/>
              <p:cNvSpPr>
                <a:spLocks noChangeShapeType="1"/>
              </p:cNvSpPr>
              <p:nvPr/>
            </p:nvSpPr>
            <p:spPr bwMode="auto">
              <a:xfrm>
                <a:off x="1220" y="1531"/>
                <a:ext cx="83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Line 68"/>
              <p:cNvSpPr>
                <a:spLocks noChangeShapeType="1"/>
              </p:cNvSpPr>
              <p:nvPr/>
            </p:nvSpPr>
            <p:spPr bwMode="auto">
              <a:xfrm>
                <a:off x="182" y="1413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Line 69"/>
              <p:cNvSpPr>
                <a:spLocks noChangeShapeType="1"/>
              </p:cNvSpPr>
              <p:nvPr/>
            </p:nvSpPr>
            <p:spPr bwMode="auto">
              <a:xfrm>
                <a:off x="236" y="1488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Line 70"/>
              <p:cNvSpPr>
                <a:spLocks noChangeShapeType="1"/>
              </p:cNvSpPr>
              <p:nvPr/>
            </p:nvSpPr>
            <p:spPr bwMode="auto">
              <a:xfrm flipH="1">
                <a:off x="336" y="1488"/>
                <a:ext cx="0" cy="4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Text Box 91"/>
              <p:cNvSpPr txBox="1">
                <a:spLocks noChangeArrowheads="1"/>
              </p:cNvSpPr>
              <p:nvPr/>
            </p:nvSpPr>
            <p:spPr bwMode="auto">
              <a:xfrm>
                <a:off x="789" y="2093"/>
                <a:ext cx="15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 i="1">
                    <a:ea typeface="MS PGothic" pitchFamily="34" charset="-128"/>
                  </a:rPr>
                  <a:t>BEFORE</a:t>
                </a:r>
              </a:p>
            </p:txBody>
          </p:sp>
          <p:sp>
            <p:nvSpPr>
              <p:cNvPr id="31798" name="Text Box 93"/>
              <p:cNvSpPr txBox="1">
                <a:spLocks noChangeArrowheads="1"/>
              </p:cNvSpPr>
              <p:nvPr/>
            </p:nvSpPr>
            <p:spPr bwMode="auto">
              <a:xfrm>
                <a:off x="296" y="1497"/>
                <a:ext cx="7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i="1">
                    <a:ea typeface="MS PGothic" pitchFamily="34" charset="-128"/>
                  </a:rPr>
                  <a:t>Battery</a:t>
                </a:r>
              </a:p>
            </p:txBody>
          </p:sp>
        </p:grpSp>
      </p:grpSp>
      <p:grpSp>
        <p:nvGrpSpPr>
          <p:cNvPr id="245856" name="Group 96"/>
          <p:cNvGrpSpPr>
            <a:grpSpLocks/>
          </p:cNvGrpSpPr>
          <p:nvPr/>
        </p:nvGrpSpPr>
        <p:grpSpPr bwMode="auto">
          <a:xfrm>
            <a:off x="5010150" y="1055688"/>
            <a:ext cx="4044950" cy="2724150"/>
            <a:chOff x="3156" y="665"/>
            <a:chExt cx="2548" cy="1716"/>
          </a:xfrm>
        </p:grpSpPr>
        <p:sp>
          <p:nvSpPr>
            <p:cNvPr id="31752" name="Line 71"/>
            <p:cNvSpPr>
              <a:spLocks noChangeShapeType="1"/>
            </p:cNvSpPr>
            <p:nvPr/>
          </p:nvSpPr>
          <p:spPr bwMode="auto">
            <a:xfrm flipH="1">
              <a:off x="3312" y="1008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72"/>
            <p:cNvSpPr>
              <a:spLocks noChangeShapeType="1"/>
            </p:cNvSpPr>
            <p:nvPr/>
          </p:nvSpPr>
          <p:spPr bwMode="auto">
            <a:xfrm flipV="1">
              <a:off x="3317" y="2000"/>
              <a:ext cx="1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73"/>
            <p:cNvSpPr>
              <a:spLocks noChangeShapeType="1"/>
            </p:cNvSpPr>
            <p:nvPr/>
          </p:nvSpPr>
          <p:spPr bwMode="auto">
            <a:xfrm flipV="1">
              <a:off x="4208" y="1680"/>
              <a:ext cx="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74"/>
            <p:cNvSpPr>
              <a:spLocks noChangeShapeType="1"/>
            </p:cNvSpPr>
            <p:nvPr/>
          </p:nvSpPr>
          <p:spPr bwMode="auto">
            <a:xfrm flipV="1">
              <a:off x="4209" y="1420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Oval 75"/>
            <p:cNvSpPr>
              <a:spLocks noChangeArrowheads="1"/>
            </p:cNvSpPr>
            <p:nvPr/>
          </p:nvSpPr>
          <p:spPr bwMode="auto">
            <a:xfrm>
              <a:off x="3605" y="925"/>
              <a:ext cx="206" cy="179"/>
            </a:xfrm>
            <a:prstGeom prst="ellipse">
              <a:avLst/>
            </a:prstGeom>
            <a:solidFill>
              <a:srgbClr val="F1FE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57" name="Oval 76"/>
            <p:cNvSpPr>
              <a:spLocks noChangeArrowheads="1"/>
            </p:cNvSpPr>
            <p:nvPr/>
          </p:nvSpPr>
          <p:spPr bwMode="auto">
            <a:xfrm rot="-5400000">
              <a:off x="4099" y="1227"/>
              <a:ext cx="206" cy="179"/>
            </a:xfrm>
            <a:prstGeom prst="ellipse">
              <a:avLst/>
            </a:prstGeom>
            <a:solidFill>
              <a:srgbClr val="F1FE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58" name="Line 77"/>
            <p:cNvSpPr>
              <a:spLocks noChangeShapeType="1"/>
            </p:cNvSpPr>
            <p:nvPr/>
          </p:nvSpPr>
          <p:spPr bwMode="auto">
            <a:xfrm>
              <a:off x="3317" y="1008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78"/>
            <p:cNvSpPr>
              <a:spLocks noChangeShapeType="1"/>
            </p:cNvSpPr>
            <p:nvPr/>
          </p:nvSpPr>
          <p:spPr bwMode="auto">
            <a:xfrm>
              <a:off x="3824" y="1008"/>
              <a:ext cx="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79"/>
            <p:cNvSpPr>
              <a:spLocks noChangeShapeType="1"/>
            </p:cNvSpPr>
            <p:nvPr/>
          </p:nvSpPr>
          <p:spPr bwMode="auto">
            <a:xfrm flipH="1" flipV="1">
              <a:off x="4194" y="981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80"/>
            <p:cNvSpPr>
              <a:spLocks noChangeShapeType="1"/>
            </p:cNvSpPr>
            <p:nvPr/>
          </p:nvSpPr>
          <p:spPr bwMode="auto">
            <a:xfrm flipH="1" flipV="1">
              <a:off x="5213" y="1524"/>
              <a:ext cx="0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Oval 81"/>
            <p:cNvSpPr>
              <a:spLocks noChangeArrowheads="1"/>
            </p:cNvSpPr>
            <p:nvPr/>
          </p:nvSpPr>
          <p:spPr bwMode="auto">
            <a:xfrm rot="-5400000">
              <a:off x="5117" y="1311"/>
              <a:ext cx="206" cy="179"/>
            </a:xfrm>
            <a:prstGeom prst="ellipse">
              <a:avLst/>
            </a:prstGeom>
            <a:solidFill>
              <a:srgbClr val="F1FE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3" name="Line 82"/>
            <p:cNvSpPr>
              <a:spLocks noChangeShapeType="1"/>
            </p:cNvSpPr>
            <p:nvPr/>
          </p:nvSpPr>
          <p:spPr bwMode="auto">
            <a:xfrm flipH="1" flipV="1">
              <a:off x="5212" y="967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83"/>
            <p:cNvSpPr>
              <a:spLocks noChangeShapeType="1"/>
            </p:cNvSpPr>
            <p:nvPr/>
          </p:nvSpPr>
          <p:spPr bwMode="auto">
            <a:xfrm>
              <a:off x="4195" y="1004"/>
              <a:ext cx="1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Text Box 84"/>
            <p:cNvSpPr txBox="1">
              <a:spLocks noChangeArrowheads="1"/>
            </p:cNvSpPr>
            <p:nvPr/>
          </p:nvSpPr>
          <p:spPr bwMode="auto">
            <a:xfrm>
              <a:off x="3606" y="665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 i="1">
                  <a:ea typeface="MS PGothic" pitchFamily="34" charset="-128"/>
                </a:rPr>
                <a:t>A</a:t>
              </a:r>
            </a:p>
          </p:txBody>
        </p:sp>
        <p:sp>
          <p:nvSpPr>
            <p:cNvPr id="31766" name="Text Box 85"/>
            <p:cNvSpPr txBox="1">
              <a:spLocks noChangeArrowheads="1"/>
            </p:cNvSpPr>
            <p:nvPr/>
          </p:nvSpPr>
          <p:spPr bwMode="auto">
            <a:xfrm>
              <a:off x="4292" y="1131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 i="1">
                  <a:ea typeface="MS PGothic" pitchFamily="34" charset="-128"/>
                </a:rPr>
                <a:t>B</a:t>
              </a:r>
            </a:p>
          </p:txBody>
        </p:sp>
        <p:sp>
          <p:nvSpPr>
            <p:cNvPr id="31767" name="Text Box 86"/>
            <p:cNvSpPr txBox="1">
              <a:spLocks noChangeArrowheads="1"/>
            </p:cNvSpPr>
            <p:nvPr/>
          </p:nvSpPr>
          <p:spPr bwMode="auto">
            <a:xfrm>
              <a:off x="5334" y="1255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 i="1">
                  <a:ea typeface="MS PGothic" pitchFamily="34" charset="-128"/>
                </a:rPr>
                <a:t>C</a:t>
              </a:r>
            </a:p>
          </p:txBody>
        </p:sp>
        <p:sp>
          <p:nvSpPr>
            <p:cNvPr id="31768" name="Line 87"/>
            <p:cNvSpPr>
              <a:spLocks noChangeShapeType="1"/>
            </p:cNvSpPr>
            <p:nvPr/>
          </p:nvSpPr>
          <p:spPr bwMode="auto">
            <a:xfrm flipH="1">
              <a:off x="4210" y="154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88"/>
            <p:cNvSpPr>
              <a:spLocks noChangeShapeType="1"/>
            </p:cNvSpPr>
            <p:nvPr/>
          </p:nvSpPr>
          <p:spPr bwMode="auto">
            <a:xfrm>
              <a:off x="3156" y="1447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89"/>
            <p:cNvSpPr>
              <a:spLocks noChangeShapeType="1"/>
            </p:cNvSpPr>
            <p:nvPr/>
          </p:nvSpPr>
          <p:spPr bwMode="auto">
            <a:xfrm>
              <a:off x="3210" y="1536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90"/>
            <p:cNvSpPr>
              <a:spLocks noChangeShapeType="1"/>
            </p:cNvSpPr>
            <p:nvPr/>
          </p:nvSpPr>
          <p:spPr bwMode="auto">
            <a:xfrm flipH="1">
              <a:off x="3310" y="15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Text Box 92"/>
            <p:cNvSpPr txBox="1">
              <a:spLocks noChangeArrowheads="1"/>
            </p:cNvSpPr>
            <p:nvPr/>
          </p:nvSpPr>
          <p:spPr bwMode="auto">
            <a:xfrm>
              <a:off x="3669" y="2093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i="1">
                  <a:ea typeface="MS PGothic" pitchFamily="34" charset="-128"/>
                </a:rPr>
                <a:t>AFTER</a:t>
              </a:r>
            </a:p>
          </p:txBody>
        </p:sp>
        <p:sp>
          <p:nvSpPr>
            <p:cNvPr id="31773" name="Text Box 94"/>
            <p:cNvSpPr txBox="1">
              <a:spLocks noChangeArrowheads="1"/>
            </p:cNvSpPr>
            <p:nvPr/>
          </p:nvSpPr>
          <p:spPr bwMode="auto">
            <a:xfrm>
              <a:off x="4176" y="1584"/>
              <a:ext cx="72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i="1">
                  <a:ea typeface="MS PGothic" pitchFamily="34" charset="-128"/>
                </a:rPr>
                <a:t>Switch closed</a:t>
              </a:r>
            </a:p>
          </p:txBody>
        </p:sp>
        <p:sp>
          <p:nvSpPr>
            <p:cNvPr id="31774" name="Text Box 95"/>
            <p:cNvSpPr txBox="1">
              <a:spLocks noChangeArrowheads="1"/>
            </p:cNvSpPr>
            <p:nvPr/>
          </p:nvSpPr>
          <p:spPr bwMode="auto">
            <a:xfrm>
              <a:off x="3312" y="1584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i="1">
                  <a:ea typeface="MS PGothic" pitchFamily="34" charset="-128"/>
                </a:rPr>
                <a:t>Battery</a:t>
              </a:r>
            </a:p>
          </p:txBody>
        </p:sp>
      </p:grp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22250" y="6534150"/>
            <a:ext cx="27701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endParaRPr lang="en-US" sz="1600">
              <a:solidFill>
                <a:srgbClr val="016F0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675688" cy="838200"/>
          </a:xfrm>
        </p:spPr>
        <p:txBody>
          <a:bodyPr/>
          <a:lstStyle/>
          <a:p>
            <a:pPr algn="r" eaLnBrk="1" hangingPunct="1"/>
            <a:r>
              <a:rPr lang="en-US" sz="3600" smtClean="0">
                <a:solidFill>
                  <a:srgbClr val="800000"/>
                </a:solidFill>
              </a:rPr>
              <a:t>Discuss with your neighbour, vote again</a:t>
            </a:r>
            <a:endParaRPr lang="en-IN" sz="3600" smtClean="0">
              <a:solidFill>
                <a:srgbClr val="800000"/>
              </a:solidFill>
            </a:endParaRPr>
          </a:p>
        </p:txBody>
      </p:sp>
      <p:sp>
        <p:nvSpPr>
          <p:cNvPr id="32770" name="Text Box 6"/>
          <p:cNvSpPr txBox="1">
            <a:spLocks noChangeArrowheads="1"/>
          </p:cNvSpPr>
          <p:nvPr/>
        </p:nvSpPr>
        <p:spPr bwMode="auto">
          <a:xfrm rot="-1198744"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Student</a:t>
            </a:r>
            <a:endParaRPr lang="en-IN" sz="2400">
              <a:solidFill>
                <a:schemeClr val="accent1"/>
              </a:solidFill>
            </a:endParaRPr>
          </a:p>
        </p:txBody>
      </p:sp>
      <p:sp>
        <p:nvSpPr>
          <p:cNvPr id="32771" name="Oval 7"/>
          <p:cNvSpPr>
            <a:spLocks noChangeArrowheads="1"/>
          </p:cNvSpPr>
          <p:nvPr/>
        </p:nvSpPr>
        <p:spPr bwMode="auto">
          <a:xfrm rot="-1197200"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Rectangle 8"/>
          <p:cNvSpPr>
            <a:spLocks/>
          </p:cNvSpPr>
          <p:nvPr/>
        </p:nvSpPr>
        <p:spPr bwMode="auto">
          <a:xfrm>
            <a:off x="327025" y="4051300"/>
            <a:ext cx="88169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What happens to brightness of bulb A </a:t>
            </a:r>
            <a:r>
              <a:rPr lang="en-US" sz="2400" i="1">
                <a:latin typeface="Calibri" pitchFamily="34" charset="0"/>
              </a:rPr>
              <a:t>after </a:t>
            </a:r>
            <a:r>
              <a:rPr lang="en-US" sz="2400">
                <a:latin typeface="Calibri" pitchFamily="34" charset="0"/>
              </a:rPr>
              <a:t>the switch is closed?</a:t>
            </a:r>
          </a:p>
          <a:p>
            <a:pPr eaLnBrk="0" hangingPunct="0">
              <a:spcBef>
                <a:spcPct val="20000"/>
              </a:spcBef>
              <a:buFontTx/>
              <a:buAutoNum type="arabicParenR"/>
            </a:pPr>
            <a:r>
              <a:rPr lang="en-US" sz="2400">
                <a:latin typeface="Calibri" pitchFamily="34" charset="0"/>
              </a:rPr>
              <a:t> Brightness of A decreases</a:t>
            </a:r>
          </a:p>
          <a:p>
            <a:pPr eaLnBrk="0" hangingPunct="0">
              <a:spcBef>
                <a:spcPct val="20000"/>
              </a:spcBef>
              <a:buFontTx/>
              <a:buAutoNum type="arabicParenR"/>
            </a:pPr>
            <a:r>
              <a:rPr lang="en-US" sz="2400">
                <a:latin typeface="Calibri" pitchFamily="34" charset="0"/>
              </a:rPr>
              <a:t> Brightness of A increases</a:t>
            </a:r>
          </a:p>
          <a:p>
            <a:pPr eaLnBrk="0" hangingPunct="0">
              <a:spcBef>
                <a:spcPct val="20000"/>
              </a:spcBef>
              <a:buFontTx/>
              <a:buAutoNum type="arabicParenR"/>
            </a:pPr>
            <a:r>
              <a:rPr lang="en-US" sz="2400">
                <a:latin typeface="Calibri" pitchFamily="34" charset="0"/>
              </a:rPr>
              <a:t> Brightness of A stays the same</a:t>
            </a:r>
          </a:p>
          <a:p>
            <a:pPr eaLnBrk="0" hangingPunct="0">
              <a:spcBef>
                <a:spcPct val="20000"/>
              </a:spcBef>
              <a:buFontTx/>
              <a:buAutoNum type="arabicParenR"/>
            </a:pPr>
            <a:r>
              <a:rPr lang="en-US" sz="2400">
                <a:latin typeface="Calibri" pitchFamily="34" charset="0"/>
              </a:rPr>
              <a:t> I am not sure how to answer this </a:t>
            </a:r>
          </a:p>
        </p:txBody>
      </p:sp>
      <p:sp>
        <p:nvSpPr>
          <p:cNvPr id="32773" name="Line 9"/>
          <p:cNvSpPr>
            <a:spLocks noChangeShapeType="1"/>
          </p:cNvSpPr>
          <p:nvPr/>
        </p:nvSpPr>
        <p:spPr bwMode="auto">
          <a:xfrm flipH="1">
            <a:off x="536575" y="1566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10"/>
          <p:cNvSpPr>
            <a:spLocks noChangeShapeType="1"/>
          </p:cNvSpPr>
          <p:nvPr/>
        </p:nvSpPr>
        <p:spPr bwMode="auto">
          <a:xfrm flipV="1">
            <a:off x="544513" y="3141663"/>
            <a:ext cx="307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11"/>
          <p:cNvSpPr>
            <a:spLocks noChangeShapeType="1"/>
          </p:cNvSpPr>
          <p:nvPr/>
        </p:nvSpPr>
        <p:spPr bwMode="auto">
          <a:xfrm flipV="1">
            <a:off x="1958975" y="2633663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 flipV="1">
            <a:off x="1938338" y="222091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Oval 13"/>
          <p:cNvSpPr>
            <a:spLocks noChangeArrowheads="1"/>
          </p:cNvSpPr>
          <p:nvPr/>
        </p:nvSpPr>
        <p:spPr bwMode="auto">
          <a:xfrm>
            <a:off x="1001713" y="1435100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Oval 14"/>
          <p:cNvSpPr>
            <a:spLocks noChangeArrowheads="1"/>
          </p:cNvSpPr>
          <p:nvPr/>
        </p:nvSpPr>
        <p:spPr bwMode="auto">
          <a:xfrm rot="-5400000">
            <a:off x="1785144" y="1915319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Line 15"/>
          <p:cNvSpPr>
            <a:spLocks noChangeShapeType="1"/>
          </p:cNvSpPr>
          <p:nvPr/>
        </p:nvSpPr>
        <p:spPr bwMode="auto">
          <a:xfrm>
            <a:off x="544513" y="1566863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16"/>
          <p:cNvSpPr>
            <a:spLocks noChangeShapeType="1"/>
          </p:cNvSpPr>
          <p:nvPr/>
        </p:nvSpPr>
        <p:spPr bwMode="auto">
          <a:xfrm>
            <a:off x="1349375" y="1566863"/>
            <a:ext cx="58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7"/>
          <p:cNvSpPr>
            <a:spLocks noChangeShapeType="1"/>
          </p:cNvSpPr>
          <p:nvPr/>
        </p:nvSpPr>
        <p:spPr bwMode="auto">
          <a:xfrm flipH="1" flipV="1">
            <a:off x="1936750" y="152400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18"/>
          <p:cNvSpPr>
            <a:spLocks noChangeShapeType="1"/>
          </p:cNvSpPr>
          <p:nvPr/>
        </p:nvSpPr>
        <p:spPr bwMode="auto">
          <a:xfrm flipH="1" flipV="1">
            <a:off x="3554413" y="2371725"/>
            <a:ext cx="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Oval 19"/>
          <p:cNvSpPr>
            <a:spLocks noChangeArrowheads="1"/>
          </p:cNvSpPr>
          <p:nvPr/>
        </p:nvSpPr>
        <p:spPr bwMode="auto">
          <a:xfrm rot="-5400000">
            <a:off x="3401219" y="2048669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4" name="Line 20"/>
          <p:cNvSpPr>
            <a:spLocks noChangeShapeType="1"/>
          </p:cNvSpPr>
          <p:nvPr/>
        </p:nvSpPr>
        <p:spPr bwMode="auto">
          <a:xfrm flipH="1" flipV="1">
            <a:off x="3552825" y="1501775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21"/>
          <p:cNvSpPr>
            <a:spLocks noChangeShapeType="1"/>
          </p:cNvSpPr>
          <p:nvPr/>
        </p:nvSpPr>
        <p:spPr bwMode="auto">
          <a:xfrm>
            <a:off x="1938338" y="1560513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1003300" y="102235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MS PGothic" pitchFamily="34" charset="-128"/>
              </a:rPr>
              <a:t>A</a:t>
            </a:r>
          </a:p>
        </p:txBody>
      </p:sp>
      <p:sp>
        <p:nvSpPr>
          <p:cNvPr id="32787" name="Text Box 23"/>
          <p:cNvSpPr txBox="1">
            <a:spLocks noChangeArrowheads="1"/>
          </p:cNvSpPr>
          <p:nvPr/>
        </p:nvSpPr>
        <p:spPr bwMode="auto">
          <a:xfrm>
            <a:off x="2092325" y="1762125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MS PGothic" pitchFamily="34" charset="-128"/>
              </a:rPr>
              <a:t>B</a:t>
            </a: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746500" y="1958975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MS PGothic" pitchFamily="34" charset="-128"/>
              </a:rPr>
              <a:t>C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1895475" y="2638425"/>
            <a:ext cx="1143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i="1">
                <a:ea typeface="MS PGothic" pitchFamily="34" charset="-128"/>
              </a:rPr>
              <a:t>Switch open</a:t>
            </a:r>
          </a:p>
        </p:txBody>
      </p:sp>
      <p:sp>
        <p:nvSpPr>
          <p:cNvPr id="32790" name="Line 26"/>
          <p:cNvSpPr>
            <a:spLocks noChangeShapeType="1"/>
          </p:cNvSpPr>
          <p:nvPr/>
        </p:nvSpPr>
        <p:spPr bwMode="auto">
          <a:xfrm>
            <a:off x="1936750" y="2416175"/>
            <a:ext cx="131763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27"/>
          <p:cNvSpPr>
            <a:spLocks noChangeShapeType="1"/>
          </p:cNvSpPr>
          <p:nvPr/>
        </p:nvSpPr>
        <p:spPr bwMode="auto">
          <a:xfrm>
            <a:off x="288925" y="2228850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Line 28"/>
          <p:cNvSpPr>
            <a:spLocks noChangeShapeType="1"/>
          </p:cNvSpPr>
          <p:nvPr/>
        </p:nvSpPr>
        <p:spPr bwMode="auto">
          <a:xfrm>
            <a:off x="374650" y="234791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Line 29"/>
          <p:cNvSpPr>
            <a:spLocks noChangeShapeType="1"/>
          </p:cNvSpPr>
          <p:nvPr/>
        </p:nvSpPr>
        <p:spPr bwMode="auto">
          <a:xfrm flipH="1">
            <a:off x="533400" y="2347913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Line 30"/>
          <p:cNvSpPr>
            <a:spLocks noChangeShapeType="1"/>
          </p:cNvSpPr>
          <p:nvPr/>
        </p:nvSpPr>
        <p:spPr bwMode="auto">
          <a:xfrm flipH="1">
            <a:off x="5257800" y="15859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Line 31"/>
          <p:cNvSpPr>
            <a:spLocks noChangeShapeType="1"/>
          </p:cNvSpPr>
          <p:nvPr/>
        </p:nvSpPr>
        <p:spPr bwMode="auto">
          <a:xfrm flipV="1">
            <a:off x="5265738" y="3160713"/>
            <a:ext cx="307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Line 32"/>
          <p:cNvSpPr>
            <a:spLocks noChangeShapeType="1"/>
          </p:cNvSpPr>
          <p:nvPr/>
        </p:nvSpPr>
        <p:spPr bwMode="auto">
          <a:xfrm flipV="1">
            <a:off x="6680200" y="2652713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7" name="Line 33"/>
          <p:cNvSpPr>
            <a:spLocks noChangeShapeType="1"/>
          </p:cNvSpPr>
          <p:nvPr/>
        </p:nvSpPr>
        <p:spPr bwMode="auto">
          <a:xfrm flipV="1">
            <a:off x="6681788" y="22399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Oval 34"/>
          <p:cNvSpPr>
            <a:spLocks noChangeArrowheads="1"/>
          </p:cNvSpPr>
          <p:nvPr/>
        </p:nvSpPr>
        <p:spPr bwMode="auto">
          <a:xfrm>
            <a:off x="5722938" y="1454150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9" name="Oval 35"/>
          <p:cNvSpPr>
            <a:spLocks noChangeArrowheads="1"/>
          </p:cNvSpPr>
          <p:nvPr/>
        </p:nvSpPr>
        <p:spPr bwMode="auto">
          <a:xfrm rot="-5400000">
            <a:off x="6506369" y="1934369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0" name="Line 36"/>
          <p:cNvSpPr>
            <a:spLocks noChangeShapeType="1"/>
          </p:cNvSpPr>
          <p:nvPr/>
        </p:nvSpPr>
        <p:spPr bwMode="auto">
          <a:xfrm>
            <a:off x="5265738" y="1585913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Line 37"/>
          <p:cNvSpPr>
            <a:spLocks noChangeShapeType="1"/>
          </p:cNvSpPr>
          <p:nvPr/>
        </p:nvSpPr>
        <p:spPr bwMode="auto">
          <a:xfrm>
            <a:off x="6070600" y="1585913"/>
            <a:ext cx="58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Line 38"/>
          <p:cNvSpPr>
            <a:spLocks noChangeShapeType="1"/>
          </p:cNvSpPr>
          <p:nvPr/>
        </p:nvSpPr>
        <p:spPr bwMode="auto">
          <a:xfrm flipH="1" flipV="1">
            <a:off x="6657975" y="154305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3" name="Line 39"/>
          <p:cNvSpPr>
            <a:spLocks noChangeShapeType="1"/>
          </p:cNvSpPr>
          <p:nvPr/>
        </p:nvSpPr>
        <p:spPr bwMode="auto">
          <a:xfrm flipH="1" flipV="1">
            <a:off x="8275638" y="2405063"/>
            <a:ext cx="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4" name="Oval 40"/>
          <p:cNvSpPr>
            <a:spLocks noChangeArrowheads="1"/>
          </p:cNvSpPr>
          <p:nvPr/>
        </p:nvSpPr>
        <p:spPr bwMode="auto">
          <a:xfrm rot="-5400000">
            <a:off x="8122444" y="2067719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5" name="Line 41"/>
          <p:cNvSpPr>
            <a:spLocks noChangeShapeType="1"/>
          </p:cNvSpPr>
          <p:nvPr/>
        </p:nvSpPr>
        <p:spPr bwMode="auto">
          <a:xfrm flipH="1" flipV="1">
            <a:off x="8274050" y="1520825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6" name="Line 42"/>
          <p:cNvSpPr>
            <a:spLocks noChangeShapeType="1"/>
          </p:cNvSpPr>
          <p:nvPr/>
        </p:nvSpPr>
        <p:spPr bwMode="auto">
          <a:xfrm>
            <a:off x="6659563" y="1579563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7" name="Text Box 43"/>
          <p:cNvSpPr txBox="1">
            <a:spLocks noChangeArrowheads="1"/>
          </p:cNvSpPr>
          <p:nvPr/>
        </p:nvSpPr>
        <p:spPr bwMode="auto">
          <a:xfrm>
            <a:off x="5724525" y="104140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MS PGothic" pitchFamily="34" charset="-128"/>
              </a:rPr>
              <a:t>A</a:t>
            </a:r>
          </a:p>
        </p:txBody>
      </p:sp>
      <p:sp>
        <p:nvSpPr>
          <p:cNvPr id="32808" name="Text Box 44"/>
          <p:cNvSpPr txBox="1">
            <a:spLocks noChangeArrowheads="1"/>
          </p:cNvSpPr>
          <p:nvPr/>
        </p:nvSpPr>
        <p:spPr bwMode="auto">
          <a:xfrm>
            <a:off x="6813550" y="1781175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MS PGothic" pitchFamily="34" charset="-128"/>
              </a:rPr>
              <a:t>B</a:t>
            </a:r>
          </a:p>
        </p:txBody>
      </p:sp>
      <p:sp>
        <p:nvSpPr>
          <p:cNvPr id="32809" name="Text Box 45"/>
          <p:cNvSpPr txBox="1">
            <a:spLocks noChangeArrowheads="1"/>
          </p:cNvSpPr>
          <p:nvPr/>
        </p:nvSpPr>
        <p:spPr bwMode="auto">
          <a:xfrm>
            <a:off x="8467725" y="1978025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MS PGothic" pitchFamily="34" charset="-128"/>
              </a:rPr>
              <a:t>C</a:t>
            </a:r>
          </a:p>
        </p:txBody>
      </p:sp>
      <p:sp>
        <p:nvSpPr>
          <p:cNvPr id="32810" name="Line 46"/>
          <p:cNvSpPr>
            <a:spLocks noChangeShapeType="1"/>
          </p:cNvSpPr>
          <p:nvPr/>
        </p:nvSpPr>
        <p:spPr bwMode="auto">
          <a:xfrm flipH="1">
            <a:off x="6683375" y="24352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1" name="Line 47"/>
          <p:cNvSpPr>
            <a:spLocks noChangeShapeType="1"/>
          </p:cNvSpPr>
          <p:nvPr/>
        </p:nvSpPr>
        <p:spPr bwMode="auto">
          <a:xfrm>
            <a:off x="5010150" y="2282825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2" name="Line 48"/>
          <p:cNvSpPr>
            <a:spLocks noChangeShapeType="1"/>
          </p:cNvSpPr>
          <p:nvPr/>
        </p:nvSpPr>
        <p:spPr bwMode="auto">
          <a:xfrm>
            <a:off x="5095875" y="242411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Line 49"/>
          <p:cNvSpPr>
            <a:spLocks noChangeShapeType="1"/>
          </p:cNvSpPr>
          <p:nvPr/>
        </p:nvSpPr>
        <p:spPr bwMode="auto">
          <a:xfrm flipH="1">
            <a:off x="5254625" y="24495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Text Box 51"/>
          <p:cNvSpPr txBox="1">
            <a:spLocks noChangeArrowheads="1"/>
          </p:cNvSpPr>
          <p:nvPr/>
        </p:nvSpPr>
        <p:spPr bwMode="auto">
          <a:xfrm>
            <a:off x="1252538" y="33083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ea typeface="MS PGothic" pitchFamily="34" charset="-128"/>
              </a:rPr>
              <a:t>BEFORE</a:t>
            </a:r>
          </a:p>
        </p:txBody>
      </p:sp>
      <p:sp>
        <p:nvSpPr>
          <p:cNvPr id="32815" name="Text Box 52"/>
          <p:cNvSpPr txBox="1">
            <a:spLocks noChangeArrowheads="1"/>
          </p:cNvSpPr>
          <p:nvPr/>
        </p:nvSpPr>
        <p:spPr bwMode="auto">
          <a:xfrm>
            <a:off x="5824538" y="33083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ea typeface="MS PGothic" pitchFamily="34" charset="-128"/>
              </a:rPr>
              <a:t>AFTER</a:t>
            </a:r>
          </a:p>
        </p:txBody>
      </p:sp>
      <p:sp>
        <p:nvSpPr>
          <p:cNvPr id="32816" name="Text Box 53"/>
          <p:cNvSpPr txBox="1">
            <a:spLocks noChangeArrowheads="1"/>
          </p:cNvSpPr>
          <p:nvPr/>
        </p:nvSpPr>
        <p:spPr bwMode="auto">
          <a:xfrm>
            <a:off x="469900" y="2362200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ea typeface="MS PGothic" pitchFamily="34" charset="-128"/>
              </a:rPr>
              <a:t>Battery</a:t>
            </a:r>
          </a:p>
        </p:txBody>
      </p:sp>
      <p:sp>
        <p:nvSpPr>
          <p:cNvPr id="32817" name="Text Box 54"/>
          <p:cNvSpPr txBox="1">
            <a:spLocks noChangeArrowheads="1"/>
          </p:cNvSpPr>
          <p:nvPr/>
        </p:nvSpPr>
        <p:spPr bwMode="auto">
          <a:xfrm>
            <a:off x="6629400" y="2500313"/>
            <a:ext cx="1143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i="1">
                <a:ea typeface="MS PGothic" pitchFamily="34" charset="-128"/>
              </a:rPr>
              <a:t>Switch closed</a:t>
            </a:r>
          </a:p>
        </p:txBody>
      </p:sp>
      <p:sp>
        <p:nvSpPr>
          <p:cNvPr id="32818" name="Text Box 55"/>
          <p:cNvSpPr txBox="1">
            <a:spLocks noChangeArrowheads="1"/>
          </p:cNvSpPr>
          <p:nvPr/>
        </p:nvSpPr>
        <p:spPr bwMode="auto">
          <a:xfrm>
            <a:off x="5257800" y="2500313"/>
            <a:ext cx="113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ea typeface="MS PGothic" pitchFamily="34" charset="-128"/>
              </a:rPr>
              <a:t>Battery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le 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675688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800000"/>
                </a:solidFill>
              </a:rPr>
              <a:t>Another sample Peer-Instruction Question</a:t>
            </a:r>
            <a:endParaRPr lang="en-IN" sz="3600" smtClean="0">
              <a:solidFill>
                <a:srgbClr val="800000"/>
              </a:solidFill>
            </a:endParaRPr>
          </a:p>
        </p:txBody>
      </p:sp>
      <p:sp>
        <p:nvSpPr>
          <p:cNvPr id="314373" name="Rectangle 106"/>
          <p:cNvSpPr>
            <a:spLocks noChangeArrowheads="1"/>
          </p:cNvSpPr>
          <p:nvPr/>
        </p:nvSpPr>
        <p:spPr bwMode="auto">
          <a:xfrm>
            <a:off x="307975" y="1271588"/>
            <a:ext cx="845820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200">
                <a:solidFill>
                  <a:schemeClr val="hlink"/>
                </a:solidFill>
                <a:latin typeface="Calibri" pitchFamily="34" charset="0"/>
              </a:rPr>
              <a:t>What is the relationship between the vectors </a:t>
            </a:r>
          </a:p>
          <a:p>
            <a:pPr eaLnBrk="0" hangingPunct="0"/>
            <a:r>
              <a:rPr lang="en-US" sz="3200">
                <a:solidFill>
                  <a:schemeClr val="hlink"/>
                </a:solidFill>
                <a:latin typeface="Calibri" pitchFamily="34" charset="0"/>
              </a:rPr>
              <a:t> 			in the figure?</a:t>
            </a:r>
          </a:p>
        </p:txBody>
      </p:sp>
      <p:graphicFrame>
        <p:nvGraphicFramePr>
          <p:cNvPr id="314380" name="Object 12"/>
          <p:cNvGraphicFramePr>
            <a:graphicFrameLocks noChangeAspect="1"/>
          </p:cNvGraphicFramePr>
          <p:nvPr/>
        </p:nvGraphicFramePr>
        <p:xfrm>
          <a:off x="2286000" y="4559300"/>
          <a:ext cx="4540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99"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59300"/>
                        <a:ext cx="4540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1" name="Object 13"/>
          <p:cNvGraphicFramePr>
            <a:graphicFrameLocks noChangeAspect="1"/>
          </p:cNvGraphicFramePr>
          <p:nvPr/>
        </p:nvGraphicFramePr>
        <p:xfrm>
          <a:off x="2700338" y="3275013"/>
          <a:ext cx="4159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0" name="Equation" r:id="rId6" imgW="139680" imgH="215640" progId="Equation.3">
                  <p:embed/>
                </p:oleObj>
              </mc:Choice>
              <mc:Fallback>
                <p:oleObj name="Equation" r:id="rId6" imgW="13968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75013"/>
                        <a:ext cx="41592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5" name="Object 17"/>
          <p:cNvGraphicFramePr>
            <a:graphicFrameLocks noChangeAspect="1"/>
          </p:cNvGraphicFramePr>
          <p:nvPr/>
        </p:nvGraphicFramePr>
        <p:xfrm>
          <a:off x="1119188" y="3436938"/>
          <a:ext cx="447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1" name="Equation" r:id="rId8" imgW="164880" imgH="203040" progId="Equation.3">
                  <p:embed/>
                </p:oleObj>
              </mc:Choice>
              <mc:Fallback>
                <p:oleObj name="Equation" r:id="rId8" imgW="16488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436938"/>
                        <a:ext cx="4476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4" name="Object 26"/>
          <p:cNvGraphicFramePr>
            <a:graphicFrameLocks noChangeAspect="1"/>
          </p:cNvGraphicFramePr>
          <p:nvPr/>
        </p:nvGraphicFramePr>
        <p:xfrm>
          <a:off x="854075" y="1620838"/>
          <a:ext cx="2019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2" name="Equation" r:id="rId10" imgW="749160" imgH="241200" progId="Equation.3">
                  <p:embed/>
                </p:oleObj>
              </mc:Choice>
              <mc:Fallback>
                <p:oleObj name="Equation" r:id="rId10" imgW="749160" imgH="241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620838"/>
                        <a:ext cx="20193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5" name="Line 27"/>
          <p:cNvSpPr>
            <a:spLocks noChangeShapeType="1"/>
          </p:cNvSpPr>
          <p:nvPr/>
        </p:nvSpPr>
        <p:spPr bwMode="auto">
          <a:xfrm flipH="1">
            <a:off x="1338263" y="4486275"/>
            <a:ext cx="233362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96" name="Line 28"/>
          <p:cNvSpPr>
            <a:spLocks noChangeShapeType="1"/>
          </p:cNvSpPr>
          <p:nvPr/>
        </p:nvSpPr>
        <p:spPr bwMode="auto">
          <a:xfrm flipH="1" flipV="1">
            <a:off x="1979613" y="3325813"/>
            <a:ext cx="1692275" cy="1147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97" name="Line 29"/>
          <p:cNvSpPr>
            <a:spLocks noChangeShapeType="1"/>
          </p:cNvSpPr>
          <p:nvPr/>
        </p:nvSpPr>
        <p:spPr bwMode="auto">
          <a:xfrm flipV="1">
            <a:off x="1363663" y="3354388"/>
            <a:ext cx="600075" cy="1119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14398" name="Object 30"/>
          <p:cNvGraphicFramePr>
            <a:graphicFrameLocks noChangeAspect="1"/>
          </p:cNvGraphicFramePr>
          <p:nvPr/>
        </p:nvGraphicFramePr>
        <p:xfrm>
          <a:off x="5468938" y="2786063"/>
          <a:ext cx="2789237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3" name="Equation" r:id="rId12" imgW="825480" imgH="761760" progId="Equation.3">
                  <p:embed/>
                </p:oleObj>
              </mc:Choice>
              <mc:Fallback>
                <p:oleObj name="Equation" r:id="rId12" imgW="825480" imgH="7617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2786063"/>
                        <a:ext cx="2789237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itle 3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00"/>
                </a:solidFill>
              </a:rPr>
              <a:t>When did I ask this question?</a:t>
            </a:r>
            <a:endParaRPr lang="en-IN" smtClean="0">
              <a:solidFill>
                <a:srgbClr val="800000"/>
              </a:solidFill>
            </a:endParaRPr>
          </a:p>
        </p:txBody>
      </p:sp>
      <p:sp>
        <p:nvSpPr>
          <p:cNvPr id="237570" name="Content Placeholder 2"/>
          <p:cNvSpPr>
            <a:spLocks/>
          </p:cNvSpPr>
          <p:nvPr/>
        </p:nvSpPr>
        <p:spPr bwMode="auto">
          <a:xfrm>
            <a:off x="-38100" y="990600"/>
            <a:ext cx="92837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/>
          <a:lstStyle/>
          <a:p>
            <a:pPr marL="95250" indent="-95250" algn="ctr">
              <a:spcBef>
                <a:spcPct val="20000"/>
              </a:spcBef>
              <a:buFont typeface="Arial" charset="0"/>
              <a:buNone/>
            </a:pPr>
            <a:endParaRPr lang="en-IN" sz="2800">
              <a:latin typeface="Calibri" pitchFamily="34" charset="0"/>
            </a:endParaRPr>
          </a:p>
          <a:p>
            <a:pPr marL="95250" indent="-95250" algn="ctr">
              <a:spcBef>
                <a:spcPct val="20000"/>
              </a:spcBef>
              <a:buFont typeface="Arial" charset="0"/>
              <a:buNone/>
            </a:pPr>
            <a:endParaRPr lang="en-IN" sz="2800">
              <a:latin typeface="Calibri" pitchFamily="34" charset="0"/>
            </a:endParaRPr>
          </a:p>
          <a:p>
            <a:pPr marL="95250" indent="-95250" algn="ctr">
              <a:spcBef>
                <a:spcPct val="20000"/>
              </a:spcBef>
              <a:buFont typeface="Arial" charset="0"/>
              <a:buNone/>
            </a:pPr>
            <a:r>
              <a:rPr lang="en-IN" sz="2800">
                <a:latin typeface="Calibri" pitchFamily="34" charset="0"/>
              </a:rPr>
              <a:t>The first class after mid-sem (Electricity &amp; Magnetism course) </a:t>
            </a:r>
          </a:p>
          <a:p>
            <a:pPr marL="95250" indent="-95250" algn="ctr">
              <a:spcBef>
                <a:spcPct val="20000"/>
              </a:spcBef>
              <a:buFont typeface="Arial" charset="0"/>
              <a:buNone/>
            </a:pPr>
            <a:r>
              <a:rPr lang="en-IN" sz="2800">
                <a:latin typeface="Calibri" pitchFamily="34" charset="0"/>
              </a:rPr>
              <a:t>before I gave back student answers.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Title 3"/>
          <p:cNvSpPr>
            <a:spLocks noGrp="1"/>
          </p:cNvSpPr>
          <p:nvPr>
            <p:ph type="title" idx="4294967295"/>
          </p:nvPr>
        </p:nvSpPr>
        <p:spPr>
          <a:xfrm>
            <a:off x="839788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Mid-sem question, result and action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248835" name="Content Placeholder 2"/>
          <p:cNvSpPr>
            <a:spLocks/>
          </p:cNvSpPr>
          <p:nvPr/>
        </p:nvSpPr>
        <p:spPr bwMode="auto">
          <a:xfrm>
            <a:off x="47625" y="847725"/>
            <a:ext cx="90678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</a:rPr>
              <a:t>QUESTION:</a:t>
            </a:r>
            <a:r>
              <a:rPr lang="en-US" sz="2400">
                <a:latin typeface="Calibri" pitchFamily="34" charset="0"/>
              </a:rPr>
              <a:t> Use Biot-Savart law to calculate the magnetic field due to a long wire carrying current </a:t>
            </a:r>
            <a:r>
              <a:rPr lang="en-US" sz="2400" i="1">
                <a:latin typeface="Calibri" pitchFamily="34" charset="0"/>
              </a:rPr>
              <a:t>I,</a:t>
            </a:r>
            <a:r>
              <a:rPr lang="en-US" sz="2400">
                <a:latin typeface="Calibri" pitchFamily="34" charset="0"/>
              </a:rPr>
              <a:t> as a function of distance from the wire.</a:t>
            </a:r>
          </a:p>
        </p:txBody>
      </p:sp>
      <p:sp>
        <p:nvSpPr>
          <p:cNvPr id="248838" name="Content Placeholder 2"/>
          <p:cNvSpPr>
            <a:spLocks/>
          </p:cNvSpPr>
          <p:nvPr/>
        </p:nvSpPr>
        <p:spPr bwMode="auto">
          <a:xfrm>
            <a:off x="28575" y="1793875"/>
            <a:ext cx="9015413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 i="1">
                <a:latin typeface="Calibri" pitchFamily="34" charset="0"/>
              </a:rPr>
              <a:t>	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</a:rPr>
              <a:t>RESULT:</a:t>
            </a:r>
            <a:r>
              <a:rPr lang="en-US" sz="2400">
                <a:latin typeface="Calibri" pitchFamily="34" charset="0"/>
              </a:rPr>
              <a:t> Students did not do well on the question. (Answer should be a formula with distance from wire as a parameter).</a:t>
            </a:r>
          </a:p>
        </p:txBody>
      </p:sp>
      <p:sp>
        <p:nvSpPr>
          <p:cNvPr id="248840" name="Content Placeholder 2"/>
          <p:cNvSpPr>
            <a:spLocks/>
          </p:cNvSpPr>
          <p:nvPr/>
        </p:nvSpPr>
        <p:spPr bwMode="auto">
          <a:xfrm>
            <a:off x="14288" y="2746375"/>
            <a:ext cx="9015412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</a:rPr>
              <a:t>ACTION:</a:t>
            </a:r>
          </a:p>
          <a:p>
            <a:pPr marL="177800" indent="-177800" eaLnBrk="0" hangingPunct="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1) Identified main places where students went wrong: </a:t>
            </a:r>
          </a:p>
          <a:p>
            <a:pPr marL="177800" indent="-177800" eaLnBrk="0" hangingPunct="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	</a:t>
            </a:r>
            <a:r>
              <a:rPr lang="en-US" sz="2000">
                <a:latin typeface="Calibri" pitchFamily="34" charset="0"/>
              </a:rPr>
              <a:t>Setting up of integral  </a:t>
            </a:r>
            <a:r>
              <a:rPr lang="en-US" sz="200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000">
                <a:latin typeface="Calibri" pitchFamily="34" charset="0"/>
              </a:rPr>
              <a:t>Vectors (r minus r-prime)</a:t>
            </a:r>
          </a:p>
          <a:p>
            <a:pPr marL="177800" indent="-177800" eaLnBrk="0" hangingPunct="0">
              <a:buFont typeface="Arial" charset="0"/>
              <a:buNone/>
            </a:pPr>
            <a:r>
              <a:rPr lang="en-US" sz="2000">
                <a:latin typeface="Calibri" pitchFamily="34" charset="0"/>
              </a:rPr>
              <a:t>		Problem in vector addition of infinitesimal magnetic fields</a:t>
            </a:r>
          </a:p>
          <a:p>
            <a:pPr marL="177800" indent="-177800" eaLnBrk="0" hangingPunct="0">
              <a:buFont typeface="Arial" charset="0"/>
              <a:buNone/>
            </a:pPr>
            <a:r>
              <a:rPr lang="en-US" sz="2000">
                <a:latin typeface="Calibri" pitchFamily="34" charset="0"/>
              </a:rPr>
              <a:t>		Many had nonsensical final answers – needed limiting case checks</a:t>
            </a:r>
          </a:p>
          <a:p>
            <a:pPr marL="177800" indent="-177800"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2) Created a series of conceptual multiple-choice questions </a:t>
            </a:r>
            <a:r>
              <a:rPr lang="en-US" sz="2400" u="sng">
                <a:latin typeface="Calibri" pitchFamily="34" charset="0"/>
              </a:rPr>
              <a:t>aimed to elicit above common difficulties</a:t>
            </a:r>
            <a:r>
              <a:rPr lang="en-US" sz="2400">
                <a:latin typeface="Calibri" pitchFamily="34" charset="0"/>
              </a:rPr>
              <a:t>. The questions required verbal and diagrammatical reasoning.</a:t>
            </a:r>
          </a:p>
          <a:p>
            <a:pPr marL="177800" indent="-177800"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3) Did Peer-Instruction with these questions while discussing midsem. Discussion phase in PI helped students resolve these difficulties.     </a:t>
            </a:r>
            <a:r>
              <a:rPr lang="en-US" sz="2000">
                <a:latin typeface="Calibri" pitchFamily="34" charset="0"/>
              </a:rPr>
              <a:t>(see the PI Qs used, on next 3 slides)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2" name="Text Box 2"/>
          <p:cNvSpPr txBox="1">
            <a:spLocks noChangeArrowheads="1"/>
          </p:cNvSpPr>
          <p:nvPr/>
        </p:nvSpPr>
        <p:spPr bwMode="auto">
          <a:xfrm>
            <a:off x="533400" y="947738"/>
            <a:ext cx="79819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  <a:ea typeface="ヒラギノ角ゴ Pro W3"/>
                <a:cs typeface="ヒラギノ角ゴ Pro W3"/>
              </a:rPr>
              <a:t>In the figure, with “dl” shown, which pink vector best represents         used in Biot Savart’s law?</a:t>
            </a:r>
          </a:p>
        </p:txBody>
      </p:sp>
      <p:sp>
        <p:nvSpPr>
          <p:cNvPr id="2274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28788" y="5541963"/>
            <a:ext cx="5867400" cy="666750"/>
          </a:xfrm>
          <a:solidFill>
            <a:schemeClr val="bg1"/>
          </a:solidFill>
        </p:spPr>
        <p:txBody>
          <a:bodyPr anchor="b"/>
          <a:lstStyle/>
          <a:p>
            <a:pPr marL="609600" indent="-609600">
              <a:buFont typeface="Arial" charset="0"/>
              <a:buNone/>
            </a:pPr>
            <a:r>
              <a:rPr lang="en-US" smtClean="0"/>
              <a:t>E) None of these is close!</a:t>
            </a:r>
          </a:p>
        </p:txBody>
      </p:sp>
      <p:graphicFrame>
        <p:nvGraphicFramePr>
          <p:cNvPr id="227332" name="Object 6"/>
          <p:cNvGraphicFramePr>
            <a:graphicFrameLocks noChangeAspect="1"/>
          </p:cNvGraphicFramePr>
          <p:nvPr/>
        </p:nvGraphicFramePr>
        <p:xfrm>
          <a:off x="3254375" y="1630363"/>
          <a:ext cx="3984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2" name="Equation" r:id="rId4" imgW="165100" imgH="165100" progId="">
                  <p:embed/>
                </p:oleObj>
              </mc:Choice>
              <mc:Fallback>
                <p:oleObj name="Equation" r:id="rId4" imgW="165100" imgH="1651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1630363"/>
                        <a:ext cx="39846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4" name="Line 5"/>
          <p:cNvSpPr>
            <a:spLocks noChangeShapeType="1"/>
          </p:cNvSpPr>
          <p:nvPr/>
        </p:nvSpPr>
        <p:spPr bwMode="auto">
          <a:xfrm>
            <a:off x="3260725" y="1633538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435" name="Rectangle 2"/>
          <p:cNvSpPr>
            <a:spLocks noChangeArrowheads="1"/>
          </p:cNvSpPr>
          <p:nvPr/>
        </p:nvSpPr>
        <p:spPr bwMode="auto">
          <a:xfrm>
            <a:off x="231775" y="104775"/>
            <a:ext cx="86534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800000"/>
                </a:solidFill>
                <a:latin typeface="Calibri" pitchFamily="34" charset="0"/>
              </a:rPr>
              <a:t>Peer-Instruction Q1</a:t>
            </a:r>
          </a:p>
        </p:txBody>
      </p:sp>
      <p:sp>
        <p:nvSpPr>
          <p:cNvPr id="227436" name="AutoShape 7"/>
          <p:cNvSpPr>
            <a:spLocks noChangeAspect="1" noChangeArrowheads="1" noTextEdit="1"/>
          </p:cNvSpPr>
          <p:nvPr/>
        </p:nvSpPr>
        <p:spPr bwMode="auto">
          <a:xfrm>
            <a:off x="1341438" y="2514600"/>
            <a:ext cx="6234112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37" name="Rectangle 8"/>
          <p:cNvSpPr>
            <a:spLocks noChangeArrowheads="1"/>
          </p:cNvSpPr>
          <p:nvPr/>
        </p:nvSpPr>
        <p:spPr bwMode="auto">
          <a:xfrm>
            <a:off x="782638" y="1143000"/>
            <a:ext cx="34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1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38" name="Freeform 9"/>
          <p:cNvSpPr>
            <a:spLocks/>
          </p:cNvSpPr>
          <p:nvPr/>
        </p:nvSpPr>
        <p:spPr bwMode="auto">
          <a:xfrm>
            <a:off x="1619250" y="4718050"/>
            <a:ext cx="5657850" cy="195263"/>
          </a:xfrm>
          <a:custGeom>
            <a:avLst/>
            <a:gdLst>
              <a:gd name="T0" fmla="*/ 249496293 w 3564"/>
              <a:gd name="T1" fmla="*/ 0 h 123"/>
              <a:gd name="T2" fmla="*/ 249496293 w 3564"/>
              <a:gd name="T3" fmla="*/ 60483915 h 123"/>
              <a:gd name="T4" fmla="*/ 2147483647 w 3564"/>
              <a:gd name="T5" fmla="*/ 60483915 h 123"/>
              <a:gd name="T6" fmla="*/ 2147483647 w 3564"/>
              <a:gd name="T7" fmla="*/ 249496939 h 123"/>
              <a:gd name="T8" fmla="*/ 249496293 w 3564"/>
              <a:gd name="T9" fmla="*/ 249496939 h 123"/>
              <a:gd name="T10" fmla="*/ 249496293 w 3564"/>
              <a:gd name="T11" fmla="*/ 309980829 h 123"/>
              <a:gd name="T12" fmla="*/ 0 w 3564"/>
              <a:gd name="T13" fmla="*/ 156250098 h 123"/>
              <a:gd name="T14" fmla="*/ 249496293 w 3564"/>
              <a:gd name="T15" fmla="*/ 0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64"/>
              <a:gd name="T25" fmla="*/ 0 h 123"/>
              <a:gd name="T26" fmla="*/ 3564 w 3564"/>
              <a:gd name="T27" fmla="*/ 123 h 12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64" h="123">
                <a:moveTo>
                  <a:pt x="99" y="0"/>
                </a:moveTo>
                <a:lnTo>
                  <a:pt x="99" y="24"/>
                </a:lnTo>
                <a:lnTo>
                  <a:pt x="3564" y="24"/>
                </a:lnTo>
                <a:lnTo>
                  <a:pt x="3564" y="99"/>
                </a:lnTo>
                <a:lnTo>
                  <a:pt x="99" y="99"/>
                </a:lnTo>
                <a:lnTo>
                  <a:pt x="99" y="123"/>
                </a:lnTo>
                <a:lnTo>
                  <a:pt x="0" y="62"/>
                </a:ln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39" name="Line 10"/>
          <p:cNvSpPr>
            <a:spLocks noChangeShapeType="1"/>
          </p:cNvSpPr>
          <p:nvPr/>
        </p:nvSpPr>
        <p:spPr bwMode="auto">
          <a:xfrm>
            <a:off x="1758950" y="4756150"/>
            <a:ext cx="0" cy="190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0" name="Line 11"/>
          <p:cNvSpPr>
            <a:spLocks noChangeShapeType="1"/>
          </p:cNvSpPr>
          <p:nvPr/>
        </p:nvSpPr>
        <p:spPr bwMode="auto">
          <a:xfrm>
            <a:off x="1758950" y="4775200"/>
            <a:ext cx="17463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1" name="Line 12"/>
          <p:cNvSpPr>
            <a:spLocks noChangeShapeType="1"/>
          </p:cNvSpPr>
          <p:nvPr/>
        </p:nvSpPr>
        <p:spPr bwMode="auto">
          <a:xfrm>
            <a:off x="1776413" y="4775200"/>
            <a:ext cx="5483225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2" name="Line 13"/>
          <p:cNvSpPr>
            <a:spLocks noChangeShapeType="1"/>
          </p:cNvSpPr>
          <p:nvPr/>
        </p:nvSpPr>
        <p:spPr bwMode="auto">
          <a:xfrm>
            <a:off x="7259638" y="4775200"/>
            <a:ext cx="0" cy="825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3" name="Line 14"/>
          <p:cNvSpPr>
            <a:spLocks noChangeShapeType="1"/>
          </p:cNvSpPr>
          <p:nvPr/>
        </p:nvSpPr>
        <p:spPr bwMode="auto">
          <a:xfrm flipH="1">
            <a:off x="1776413" y="4857750"/>
            <a:ext cx="5483225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4" name="Line 15"/>
          <p:cNvSpPr>
            <a:spLocks noChangeShapeType="1"/>
          </p:cNvSpPr>
          <p:nvPr/>
        </p:nvSpPr>
        <p:spPr bwMode="auto">
          <a:xfrm flipH="1">
            <a:off x="1758950" y="4857750"/>
            <a:ext cx="17463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5" name="Line 16"/>
          <p:cNvSpPr>
            <a:spLocks noChangeShapeType="1"/>
          </p:cNvSpPr>
          <p:nvPr/>
        </p:nvSpPr>
        <p:spPr bwMode="auto">
          <a:xfrm>
            <a:off x="1758950" y="4857750"/>
            <a:ext cx="0" cy="174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6" name="Line 17"/>
          <p:cNvSpPr>
            <a:spLocks noChangeShapeType="1"/>
          </p:cNvSpPr>
          <p:nvPr/>
        </p:nvSpPr>
        <p:spPr bwMode="auto">
          <a:xfrm>
            <a:off x="1758950" y="4875213"/>
            <a:ext cx="0" cy="793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7" name="Line 18"/>
          <p:cNvSpPr>
            <a:spLocks noChangeShapeType="1"/>
          </p:cNvSpPr>
          <p:nvPr/>
        </p:nvSpPr>
        <p:spPr bwMode="auto">
          <a:xfrm flipH="1" flipV="1">
            <a:off x="1655763" y="4816475"/>
            <a:ext cx="103187" cy="66675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8" name="Line 19"/>
          <p:cNvSpPr>
            <a:spLocks noChangeShapeType="1"/>
          </p:cNvSpPr>
          <p:nvPr/>
        </p:nvSpPr>
        <p:spPr bwMode="auto">
          <a:xfrm flipV="1">
            <a:off x="1655763" y="4751388"/>
            <a:ext cx="103187" cy="65087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49" name="Line 20"/>
          <p:cNvSpPr>
            <a:spLocks noChangeShapeType="1"/>
          </p:cNvSpPr>
          <p:nvPr/>
        </p:nvSpPr>
        <p:spPr bwMode="auto">
          <a:xfrm>
            <a:off x="1758950" y="4751388"/>
            <a:ext cx="0" cy="47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0" name="Line 21"/>
          <p:cNvSpPr>
            <a:spLocks noChangeShapeType="1"/>
          </p:cNvSpPr>
          <p:nvPr/>
        </p:nvSpPr>
        <p:spPr bwMode="auto">
          <a:xfrm flipV="1">
            <a:off x="1795463" y="4684713"/>
            <a:ext cx="0" cy="3333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1" name="Line 22"/>
          <p:cNvSpPr>
            <a:spLocks noChangeShapeType="1"/>
          </p:cNvSpPr>
          <p:nvPr/>
        </p:nvSpPr>
        <p:spPr bwMode="auto">
          <a:xfrm flipH="1">
            <a:off x="1768475" y="4684713"/>
            <a:ext cx="26988" cy="20637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2" name="Line 23"/>
          <p:cNvSpPr>
            <a:spLocks noChangeShapeType="1"/>
          </p:cNvSpPr>
          <p:nvPr/>
        </p:nvSpPr>
        <p:spPr bwMode="auto">
          <a:xfrm flipH="1">
            <a:off x="1611313" y="4705350"/>
            <a:ext cx="157162" cy="98425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3" name="Line 24"/>
          <p:cNvSpPr>
            <a:spLocks noChangeShapeType="1"/>
          </p:cNvSpPr>
          <p:nvPr/>
        </p:nvSpPr>
        <p:spPr bwMode="auto">
          <a:xfrm flipH="1">
            <a:off x="1587500" y="4803775"/>
            <a:ext cx="23813" cy="12700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4" name="Line 25"/>
          <p:cNvSpPr>
            <a:spLocks noChangeShapeType="1"/>
          </p:cNvSpPr>
          <p:nvPr/>
        </p:nvSpPr>
        <p:spPr bwMode="auto">
          <a:xfrm>
            <a:off x="1587500" y="4816475"/>
            <a:ext cx="23813" cy="1746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5" name="Line 26"/>
          <p:cNvSpPr>
            <a:spLocks noChangeShapeType="1"/>
          </p:cNvSpPr>
          <p:nvPr/>
        </p:nvSpPr>
        <p:spPr bwMode="auto">
          <a:xfrm>
            <a:off x="1611313" y="4833938"/>
            <a:ext cx="157162" cy="95250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6" name="Line 27"/>
          <p:cNvSpPr>
            <a:spLocks noChangeShapeType="1"/>
          </p:cNvSpPr>
          <p:nvPr/>
        </p:nvSpPr>
        <p:spPr bwMode="auto">
          <a:xfrm>
            <a:off x="1768475" y="4929188"/>
            <a:ext cx="26988" cy="17462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7" name="Line 28"/>
          <p:cNvSpPr>
            <a:spLocks noChangeShapeType="1"/>
          </p:cNvSpPr>
          <p:nvPr/>
        </p:nvSpPr>
        <p:spPr bwMode="auto">
          <a:xfrm flipV="1">
            <a:off x="1795463" y="4913313"/>
            <a:ext cx="0" cy="3333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8" name="Line 29"/>
          <p:cNvSpPr>
            <a:spLocks noChangeShapeType="1"/>
          </p:cNvSpPr>
          <p:nvPr/>
        </p:nvSpPr>
        <p:spPr bwMode="auto">
          <a:xfrm flipV="1">
            <a:off x="1795463" y="4894263"/>
            <a:ext cx="0" cy="190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59" name="Line 30"/>
          <p:cNvSpPr>
            <a:spLocks noChangeShapeType="1"/>
          </p:cNvSpPr>
          <p:nvPr/>
        </p:nvSpPr>
        <p:spPr bwMode="auto">
          <a:xfrm>
            <a:off x="1795463" y="4894263"/>
            <a:ext cx="5481637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0" name="Line 31"/>
          <p:cNvSpPr>
            <a:spLocks noChangeShapeType="1"/>
          </p:cNvSpPr>
          <p:nvPr/>
        </p:nvSpPr>
        <p:spPr bwMode="auto">
          <a:xfrm>
            <a:off x="7277100" y="4894263"/>
            <a:ext cx="1905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1" name="Line 32"/>
          <p:cNvSpPr>
            <a:spLocks noChangeShapeType="1"/>
          </p:cNvSpPr>
          <p:nvPr/>
        </p:nvSpPr>
        <p:spPr bwMode="auto">
          <a:xfrm flipV="1">
            <a:off x="7296150" y="4875213"/>
            <a:ext cx="0" cy="190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2" name="Line 33"/>
          <p:cNvSpPr>
            <a:spLocks noChangeShapeType="1"/>
          </p:cNvSpPr>
          <p:nvPr/>
        </p:nvSpPr>
        <p:spPr bwMode="auto">
          <a:xfrm flipV="1">
            <a:off x="7296150" y="4756150"/>
            <a:ext cx="0" cy="1190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3" name="Line 34"/>
          <p:cNvSpPr>
            <a:spLocks noChangeShapeType="1"/>
          </p:cNvSpPr>
          <p:nvPr/>
        </p:nvSpPr>
        <p:spPr bwMode="auto">
          <a:xfrm flipV="1">
            <a:off x="7296150" y="4740275"/>
            <a:ext cx="0" cy="158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4" name="Line 35"/>
          <p:cNvSpPr>
            <a:spLocks noChangeShapeType="1"/>
          </p:cNvSpPr>
          <p:nvPr/>
        </p:nvSpPr>
        <p:spPr bwMode="auto">
          <a:xfrm flipH="1">
            <a:off x="7277100" y="4740275"/>
            <a:ext cx="1905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5" name="Line 36"/>
          <p:cNvSpPr>
            <a:spLocks noChangeShapeType="1"/>
          </p:cNvSpPr>
          <p:nvPr/>
        </p:nvSpPr>
        <p:spPr bwMode="auto">
          <a:xfrm flipH="1">
            <a:off x="1795463" y="4740275"/>
            <a:ext cx="5481637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6" name="Line 37"/>
          <p:cNvSpPr>
            <a:spLocks noChangeShapeType="1"/>
          </p:cNvSpPr>
          <p:nvPr/>
        </p:nvSpPr>
        <p:spPr bwMode="auto">
          <a:xfrm flipV="1">
            <a:off x="1795463" y="4718050"/>
            <a:ext cx="0" cy="222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7" name="Line 38"/>
          <p:cNvSpPr>
            <a:spLocks noChangeShapeType="1"/>
          </p:cNvSpPr>
          <p:nvPr/>
        </p:nvSpPr>
        <p:spPr bwMode="auto">
          <a:xfrm flipV="1">
            <a:off x="7164388" y="5124450"/>
            <a:ext cx="0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8" name="Line 39"/>
          <p:cNvSpPr>
            <a:spLocks noChangeShapeType="1"/>
          </p:cNvSpPr>
          <p:nvPr/>
        </p:nvSpPr>
        <p:spPr bwMode="auto">
          <a:xfrm flipH="1">
            <a:off x="4937125" y="5124450"/>
            <a:ext cx="2227263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69" name="Line 40"/>
          <p:cNvSpPr>
            <a:spLocks noChangeShapeType="1"/>
          </p:cNvSpPr>
          <p:nvPr/>
        </p:nvSpPr>
        <p:spPr bwMode="auto">
          <a:xfrm>
            <a:off x="4937125" y="5124450"/>
            <a:ext cx="0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0" name="Line 41"/>
          <p:cNvSpPr>
            <a:spLocks noChangeShapeType="1"/>
          </p:cNvSpPr>
          <p:nvPr/>
        </p:nvSpPr>
        <p:spPr bwMode="auto">
          <a:xfrm>
            <a:off x="4937125" y="5159375"/>
            <a:ext cx="2227263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1" name="Line 42"/>
          <p:cNvSpPr>
            <a:spLocks noChangeShapeType="1"/>
          </p:cNvSpPr>
          <p:nvPr/>
        </p:nvSpPr>
        <p:spPr bwMode="auto">
          <a:xfrm flipH="1">
            <a:off x="4786313" y="5064125"/>
            <a:ext cx="155575" cy="76200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2" name="Line 43"/>
          <p:cNvSpPr>
            <a:spLocks noChangeShapeType="1"/>
          </p:cNvSpPr>
          <p:nvPr/>
        </p:nvSpPr>
        <p:spPr bwMode="auto">
          <a:xfrm>
            <a:off x="4786313" y="5140325"/>
            <a:ext cx="155575" cy="79375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3" name="Line 44"/>
          <p:cNvSpPr>
            <a:spLocks noChangeShapeType="1"/>
          </p:cNvSpPr>
          <p:nvPr/>
        </p:nvSpPr>
        <p:spPr bwMode="auto">
          <a:xfrm flipV="1">
            <a:off x="4941888" y="5064125"/>
            <a:ext cx="0" cy="1555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4" name="Rectangle 45"/>
          <p:cNvSpPr>
            <a:spLocks noChangeArrowheads="1"/>
          </p:cNvSpPr>
          <p:nvPr/>
        </p:nvSpPr>
        <p:spPr bwMode="auto">
          <a:xfrm>
            <a:off x="6124575" y="5456238"/>
            <a:ext cx="1222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29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IN"/>
          </a:p>
        </p:txBody>
      </p:sp>
      <p:sp>
        <p:nvSpPr>
          <p:cNvPr id="227475" name="Rectangle 46"/>
          <p:cNvSpPr>
            <a:spLocks noChangeArrowheads="1"/>
          </p:cNvSpPr>
          <p:nvPr/>
        </p:nvSpPr>
        <p:spPr bwMode="auto">
          <a:xfrm>
            <a:off x="6245225" y="5456238"/>
            <a:ext cx="920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2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76" name="Line 47"/>
          <p:cNvSpPr>
            <a:spLocks noChangeShapeType="1"/>
          </p:cNvSpPr>
          <p:nvPr/>
        </p:nvSpPr>
        <p:spPr bwMode="auto">
          <a:xfrm flipH="1">
            <a:off x="3111500" y="4649788"/>
            <a:ext cx="36513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7" name="Line 48"/>
          <p:cNvSpPr>
            <a:spLocks noChangeShapeType="1"/>
          </p:cNvSpPr>
          <p:nvPr/>
        </p:nvSpPr>
        <p:spPr bwMode="auto">
          <a:xfrm>
            <a:off x="3111500" y="4649788"/>
            <a:ext cx="0" cy="3429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8" name="Line 49"/>
          <p:cNvSpPr>
            <a:spLocks noChangeShapeType="1"/>
          </p:cNvSpPr>
          <p:nvPr/>
        </p:nvSpPr>
        <p:spPr bwMode="auto">
          <a:xfrm>
            <a:off x="3111500" y="4992688"/>
            <a:ext cx="36513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79" name="Line 50"/>
          <p:cNvSpPr>
            <a:spLocks noChangeShapeType="1"/>
          </p:cNvSpPr>
          <p:nvPr/>
        </p:nvSpPr>
        <p:spPr bwMode="auto">
          <a:xfrm flipV="1">
            <a:off x="3148013" y="4649788"/>
            <a:ext cx="0" cy="3429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80" name="Line 51"/>
          <p:cNvSpPr>
            <a:spLocks noChangeShapeType="1"/>
          </p:cNvSpPr>
          <p:nvPr/>
        </p:nvSpPr>
        <p:spPr bwMode="auto">
          <a:xfrm flipH="1">
            <a:off x="2620963" y="4660900"/>
            <a:ext cx="36512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81" name="Line 52"/>
          <p:cNvSpPr>
            <a:spLocks noChangeShapeType="1"/>
          </p:cNvSpPr>
          <p:nvPr/>
        </p:nvSpPr>
        <p:spPr bwMode="auto">
          <a:xfrm>
            <a:off x="2620963" y="4660900"/>
            <a:ext cx="0" cy="3429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82" name="Line 53"/>
          <p:cNvSpPr>
            <a:spLocks noChangeShapeType="1"/>
          </p:cNvSpPr>
          <p:nvPr/>
        </p:nvSpPr>
        <p:spPr bwMode="auto">
          <a:xfrm>
            <a:off x="2620963" y="5003800"/>
            <a:ext cx="36512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83" name="Line 54"/>
          <p:cNvSpPr>
            <a:spLocks noChangeShapeType="1"/>
          </p:cNvSpPr>
          <p:nvPr/>
        </p:nvSpPr>
        <p:spPr bwMode="auto">
          <a:xfrm flipV="1">
            <a:off x="2657475" y="4660900"/>
            <a:ext cx="0" cy="3429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84" name="Rectangle 55"/>
          <p:cNvSpPr>
            <a:spLocks noChangeArrowheads="1"/>
          </p:cNvSpPr>
          <p:nvPr/>
        </p:nvSpPr>
        <p:spPr bwMode="auto">
          <a:xfrm>
            <a:off x="2809875" y="4956175"/>
            <a:ext cx="2857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2900">
                <a:solidFill>
                  <a:srgbClr val="000000"/>
                </a:solidFill>
                <a:latin typeface="Times New Roman" pitchFamily="18" charset="0"/>
              </a:rPr>
              <a:t>dl</a:t>
            </a:r>
            <a:endParaRPr lang="en-IN"/>
          </a:p>
        </p:txBody>
      </p:sp>
      <p:sp>
        <p:nvSpPr>
          <p:cNvPr id="227485" name="Rectangle 56"/>
          <p:cNvSpPr>
            <a:spLocks noChangeArrowheads="1"/>
          </p:cNvSpPr>
          <p:nvPr/>
        </p:nvSpPr>
        <p:spPr bwMode="auto">
          <a:xfrm>
            <a:off x="3095625" y="4956175"/>
            <a:ext cx="920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2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86" name="Oval 57"/>
          <p:cNvSpPr>
            <a:spLocks noChangeArrowheads="1"/>
          </p:cNvSpPr>
          <p:nvPr/>
        </p:nvSpPr>
        <p:spPr bwMode="auto">
          <a:xfrm>
            <a:off x="4645025" y="2744788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7487" name="Oval 59"/>
          <p:cNvSpPr>
            <a:spLocks noChangeArrowheads="1"/>
          </p:cNvSpPr>
          <p:nvPr/>
        </p:nvSpPr>
        <p:spPr bwMode="auto">
          <a:xfrm>
            <a:off x="6607175" y="4770438"/>
            <a:ext cx="1063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7488" name="Oval 60"/>
          <p:cNvSpPr>
            <a:spLocks noChangeArrowheads="1"/>
          </p:cNvSpPr>
          <p:nvPr/>
        </p:nvSpPr>
        <p:spPr bwMode="auto">
          <a:xfrm>
            <a:off x="6602413" y="4765675"/>
            <a:ext cx="117475" cy="114300"/>
          </a:xfrm>
          <a:prstGeom prst="ellips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7489" name="Rectangle 62"/>
          <p:cNvSpPr>
            <a:spLocks noChangeArrowheads="1"/>
          </p:cNvSpPr>
          <p:nvPr/>
        </p:nvSpPr>
        <p:spPr bwMode="auto">
          <a:xfrm>
            <a:off x="4922838" y="2178050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90" name="Rectangle 63"/>
          <p:cNvSpPr>
            <a:spLocks noChangeArrowheads="1"/>
          </p:cNvSpPr>
          <p:nvPr/>
        </p:nvSpPr>
        <p:spPr bwMode="auto">
          <a:xfrm>
            <a:off x="6489700" y="4248150"/>
            <a:ext cx="9604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2900">
                <a:solidFill>
                  <a:srgbClr val="000000"/>
                </a:solidFill>
                <a:latin typeface="Times New Roman" pitchFamily="18" charset="0"/>
              </a:rPr>
              <a:t>Origin</a:t>
            </a:r>
            <a:endParaRPr lang="en-IN"/>
          </a:p>
        </p:txBody>
      </p:sp>
      <p:sp>
        <p:nvSpPr>
          <p:cNvPr id="227491" name="Rectangle 64"/>
          <p:cNvSpPr>
            <a:spLocks noChangeArrowheads="1"/>
          </p:cNvSpPr>
          <p:nvPr/>
        </p:nvSpPr>
        <p:spPr bwMode="auto">
          <a:xfrm>
            <a:off x="7443788" y="4248150"/>
            <a:ext cx="920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2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92" name="Line 65"/>
          <p:cNvSpPr>
            <a:spLocks noChangeShapeType="1"/>
          </p:cNvSpPr>
          <p:nvPr/>
        </p:nvSpPr>
        <p:spPr bwMode="auto">
          <a:xfrm flipV="1">
            <a:off x="6480175" y="4683125"/>
            <a:ext cx="61913" cy="52388"/>
          </a:xfrm>
          <a:prstGeom prst="line">
            <a:avLst/>
          </a:prstGeom>
          <a:noFill/>
          <a:ln w="109538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93" name="Line 72"/>
          <p:cNvSpPr>
            <a:spLocks noChangeShapeType="1"/>
          </p:cNvSpPr>
          <p:nvPr/>
        </p:nvSpPr>
        <p:spPr bwMode="auto">
          <a:xfrm flipV="1">
            <a:off x="6532563" y="4770438"/>
            <a:ext cx="0" cy="79375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494" name="Rectangle 93"/>
          <p:cNvSpPr>
            <a:spLocks noChangeArrowheads="1"/>
          </p:cNvSpPr>
          <p:nvPr/>
        </p:nvSpPr>
        <p:spPr bwMode="auto">
          <a:xfrm>
            <a:off x="4002088" y="3476625"/>
            <a:ext cx="349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8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IN"/>
          </a:p>
        </p:txBody>
      </p:sp>
      <p:sp>
        <p:nvSpPr>
          <p:cNvPr id="227495" name="Rectangle 94"/>
          <p:cNvSpPr>
            <a:spLocks noChangeArrowheads="1"/>
          </p:cNvSpPr>
          <p:nvPr/>
        </p:nvSpPr>
        <p:spPr bwMode="auto">
          <a:xfrm>
            <a:off x="3487738" y="3244850"/>
            <a:ext cx="12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96" name="Rectangle 95"/>
          <p:cNvSpPr>
            <a:spLocks noChangeArrowheads="1"/>
          </p:cNvSpPr>
          <p:nvPr/>
        </p:nvSpPr>
        <p:spPr bwMode="auto">
          <a:xfrm>
            <a:off x="5759450" y="3154363"/>
            <a:ext cx="322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8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IN"/>
          </a:p>
        </p:txBody>
      </p:sp>
      <p:sp>
        <p:nvSpPr>
          <p:cNvPr id="227497" name="Rectangle 96"/>
          <p:cNvSpPr>
            <a:spLocks noChangeArrowheads="1"/>
          </p:cNvSpPr>
          <p:nvPr/>
        </p:nvSpPr>
        <p:spPr bwMode="auto">
          <a:xfrm>
            <a:off x="6080125" y="3154363"/>
            <a:ext cx="120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498" name="Rectangle 97"/>
          <p:cNvSpPr>
            <a:spLocks noChangeArrowheads="1"/>
          </p:cNvSpPr>
          <p:nvPr/>
        </p:nvSpPr>
        <p:spPr bwMode="auto">
          <a:xfrm>
            <a:off x="4583113" y="4044950"/>
            <a:ext cx="322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8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IN"/>
          </a:p>
        </p:txBody>
      </p:sp>
      <p:sp>
        <p:nvSpPr>
          <p:cNvPr id="227499" name="Rectangle 98"/>
          <p:cNvSpPr>
            <a:spLocks noChangeArrowheads="1"/>
          </p:cNvSpPr>
          <p:nvPr/>
        </p:nvSpPr>
        <p:spPr bwMode="auto">
          <a:xfrm>
            <a:off x="4903788" y="4044950"/>
            <a:ext cx="12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IN"/>
          </a:p>
        </p:txBody>
      </p:sp>
      <p:sp>
        <p:nvSpPr>
          <p:cNvPr id="227500" name="Rectangle 101"/>
          <p:cNvSpPr>
            <a:spLocks noChangeArrowheads="1"/>
          </p:cNvSpPr>
          <p:nvPr/>
        </p:nvSpPr>
        <p:spPr bwMode="auto">
          <a:xfrm>
            <a:off x="1435100" y="5611813"/>
            <a:ext cx="495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7501" name="Rectangle 102"/>
          <p:cNvSpPr>
            <a:spLocks noChangeArrowheads="1"/>
          </p:cNvSpPr>
          <p:nvPr/>
        </p:nvSpPr>
        <p:spPr bwMode="auto">
          <a:xfrm>
            <a:off x="4724400" y="5043488"/>
            <a:ext cx="2743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27431" name="Object 5"/>
          <p:cNvGraphicFramePr>
            <a:graphicFrameLocks noChangeAspect="1"/>
          </p:cNvGraphicFramePr>
          <p:nvPr/>
        </p:nvGraphicFramePr>
        <p:xfrm>
          <a:off x="4860925" y="5256213"/>
          <a:ext cx="3530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3" name="Equation" r:id="rId6" imgW="1333500" imgH="406400" progId="">
                  <p:embed/>
                </p:oleObj>
              </mc:Choice>
              <mc:Fallback>
                <p:oleObj name="Equation" r:id="rId6" imgW="1333500" imgH="40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5256213"/>
                        <a:ext cx="35306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02" name="Line 106"/>
          <p:cNvSpPr>
            <a:spLocks noChangeShapeType="1"/>
          </p:cNvSpPr>
          <p:nvPr/>
        </p:nvSpPr>
        <p:spPr bwMode="auto">
          <a:xfrm flipV="1">
            <a:off x="2757488" y="2797175"/>
            <a:ext cx="1868487" cy="1884363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503" name="Rectangle 107"/>
          <p:cNvSpPr>
            <a:spLocks noChangeArrowheads="1"/>
          </p:cNvSpPr>
          <p:nvPr/>
        </p:nvSpPr>
        <p:spPr bwMode="auto">
          <a:xfrm>
            <a:off x="2386013" y="4016375"/>
            <a:ext cx="349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IN"/>
          </a:p>
        </p:txBody>
      </p:sp>
      <p:sp>
        <p:nvSpPr>
          <p:cNvPr id="227504" name="Line 108"/>
          <p:cNvSpPr>
            <a:spLocks noChangeShapeType="1"/>
          </p:cNvSpPr>
          <p:nvPr/>
        </p:nvSpPr>
        <p:spPr bwMode="auto">
          <a:xfrm flipH="1" flipV="1">
            <a:off x="4697413" y="2854325"/>
            <a:ext cx="1814512" cy="1828800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505" name="Rectangle 109"/>
          <p:cNvSpPr>
            <a:spLocks noChangeArrowheads="1"/>
          </p:cNvSpPr>
          <p:nvPr/>
        </p:nvSpPr>
        <p:spPr bwMode="auto">
          <a:xfrm>
            <a:off x="4567238" y="2178050"/>
            <a:ext cx="2254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IN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IN"/>
          </a:p>
        </p:txBody>
      </p:sp>
      <p:sp>
        <p:nvSpPr>
          <p:cNvPr id="227506" name="Line 110"/>
          <p:cNvSpPr>
            <a:spLocks noChangeShapeType="1"/>
          </p:cNvSpPr>
          <p:nvPr/>
        </p:nvSpPr>
        <p:spPr bwMode="auto">
          <a:xfrm flipH="1" flipV="1">
            <a:off x="2798763" y="4708525"/>
            <a:ext cx="3779837" cy="0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507" name="Line 111"/>
          <p:cNvSpPr>
            <a:spLocks noChangeShapeType="1"/>
          </p:cNvSpPr>
          <p:nvPr/>
        </p:nvSpPr>
        <p:spPr bwMode="auto">
          <a:xfrm flipH="1">
            <a:off x="2638425" y="2735263"/>
            <a:ext cx="1868488" cy="1884362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508" name="Text Box 4"/>
          <p:cNvSpPr txBox="1">
            <a:spLocks noChangeArrowheads="1"/>
          </p:cNvSpPr>
          <p:nvPr/>
        </p:nvSpPr>
        <p:spPr bwMode="auto">
          <a:xfrm>
            <a:off x="222250" y="6218238"/>
            <a:ext cx="43529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Question based on Concept Test from University of Colorado Upper Division Electrostatics course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3" name="Text Box 2"/>
          <p:cNvSpPr txBox="1">
            <a:spLocks noChangeArrowheads="1"/>
          </p:cNvSpPr>
          <p:nvPr/>
        </p:nvSpPr>
        <p:spPr bwMode="auto">
          <a:xfrm>
            <a:off x="190500" y="2554288"/>
            <a:ext cx="8891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What is the </a:t>
            </a:r>
            <a:r>
              <a:rPr lang="en-US" sz="2800" i="1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direction</a:t>
            </a:r>
            <a:r>
              <a:rPr lang="en-US" sz="2800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 of the infinitesimal contribution d</a:t>
            </a:r>
            <a:r>
              <a:rPr lang="en-US" sz="2800" b="1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B</a:t>
            </a:r>
            <a:r>
              <a:rPr lang="en-US" sz="2800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 at point P created by current in d</a:t>
            </a:r>
            <a:r>
              <a:rPr lang="en-US" sz="2800" b="1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l</a:t>
            </a:r>
            <a:r>
              <a:rPr lang="en-US" sz="2800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?</a:t>
            </a:r>
          </a:p>
        </p:txBody>
      </p:sp>
      <p:sp>
        <p:nvSpPr>
          <p:cNvPr id="2293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704850"/>
            <a:ext cx="8677275" cy="977900"/>
          </a:xfrm>
        </p:spPr>
        <p:txBody>
          <a:bodyPr anchor="t"/>
          <a:lstStyle/>
          <a:p>
            <a:pPr algn="l"/>
            <a:r>
              <a:rPr lang="en-US" sz="2800" smtClean="0"/>
              <a:t>To find the magnetic field B at P due to a current-carrying wire we use the Biot-Savart law,  </a:t>
            </a:r>
            <a:endParaRPr lang="en-US" sz="2800" smtClean="0">
              <a:solidFill>
                <a:schemeClr val="accent2"/>
              </a:solidFill>
            </a:endParaRPr>
          </a:p>
        </p:txBody>
      </p:sp>
      <p:sp>
        <p:nvSpPr>
          <p:cNvPr id="2293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9075" y="3295650"/>
            <a:ext cx="5876925" cy="2728913"/>
          </a:xfrm>
        </p:spPr>
        <p:txBody>
          <a:bodyPr anchor="b"/>
          <a:lstStyle/>
          <a:p>
            <a:pPr marL="609600" indent="-609600">
              <a:buFontTx/>
              <a:buAutoNum type="alphaUcParenR"/>
            </a:pPr>
            <a:r>
              <a:rPr lang="en-US" sz="2800" smtClean="0"/>
              <a:t>Up the page</a:t>
            </a:r>
          </a:p>
          <a:p>
            <a:pPr marL="609600" indent="-609600">
              <a:buFontTx/>
              <a:buAutoNum type="alphaUcParenR"/>
            </a:pPr>
            <a:r>
              <a:rPr lang="en-US" sz="2800" smtClean="0"/>
              <a:t>Directly away from d</a:t>
            </a:r>
            <a:r>
              <a:rPr lang="en-US" sz="2800" b="1" smtClean="0"/>
              <a:t>l</a:t>
            </a:r>
            <a:r>
              <a:rPr lang="en-US" sz="2800" smtClean="0"/>
              <a:t> to left (on the plane of the page)</a:t>
            </a:r>
          </a:p>
          <a:p>
            <a:pPr marL="609600" indent="-609600">
              <a:buFontTx/>
              <a:buAutoNum type="alphaUcParenR"/>
            </a:pPr>
            <a:r>
              <a:rPr lang="en-US" sz="2800" smtClean="0"/>
              <a:t>Into the page</a:t>
            </a:r>
          </a:p>
          <a:p>
            <a:pPr marL="609600" indent="-609600">
              <a:buFontTx/>
              <a:buAutoNum type="alphaUcParenR" startAt="4"/>
            </a:pPr>
            <a:r>
              <a:rPr lang="en-US" sz="2800" smtClean="0"/>
              <a:t>Out of the page</a:t>
            </a:r>
          </a:p>
        </p:txBody>
      </p:sp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2676525" y="1598613"/>
          <a:ext cx="3530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3" name="Equation" r:id="rId4" imgW="1333500" imgH="406400" progId="">
                  <p:embed/>
                </p:oleObj>
              </mc:Choice>
              <mc:Fallback>
                <p:oleObj name="Equation" r:id="rId4" imgW="1333500" imgH="40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598613"/>
                        <a:ext cx="35306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7"/>
          <p:cNvGraphicFramePr>
            <a:graphicFrameLocks noChangeAspect="1"/>
          </p:cNvGraphicFramePr>
          <p:nvPr/>
        </p:nvGraphicFramePr>
        <p:xfrm>
          <a:off x="4476750" y="4200525"/>
          <a:ext cx="47498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4" name="Picture" r:id="rId6" imgW="7543800" imgH="5029200" progId="Word.Picture.8">
                  <p:embed/>
                </p:oleObj>
              </mc:Choice>
              <mc:Fallback>
                <p:oleObj name="Picture" r:id="rId6" imgW="7543800" imgH="50292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194" t="24350"/>
                      <a:stretch>
                        <a:fillRect/>
                      </a:stretch>
                    </p:blipFill>
                    <p:spPr bwMode="auto">
                      <a:xfrm>
                        <a:off x="4476750" y="4200525"/>
                        <a:ext cx="47498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6" name="Line 7"/>
          <p:cNvSpPr>
            <a:spLocks noChangeShapeType="1"/>
          </p:cNvSpPr>
          <p:nvPr/>
        </p:nvSpPr>
        <p:spPr bwMode="auto">
          <a:xfrm>
            <a:off x="8001000" y="2667000"/>
            <a:ext cx="49371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7" name="Line 8"/>
          <p:cNvSpPr>
            <a:spLocks noChangeShapeType="1"/>
          </p:cNvSpPr>
          <p:nvPr/>
        </p:nvSpPr>
        <p:spPr bwMode="auto">
          <a:xfrm>
            <a:off x="4419600" y="3048000"/>
            <a:ext cx="4016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8" name="Rectangle 2"/>
          <p:cNvSpPr>
            <a:spLocks noChangeArrowheads="1"/>
          </p:cNvSpPr>
          <p:nvPr/>
        </p:nvSpPr>
        <p:spPr bwMode="auto">
          <a:xfrm>
            <a:off x="231775" y="104775"/>
            <a:ext cx="86534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800000"/>
                </a:solidFill>
                <a:latin typeface="Calibri" pitchFamily="34" charset="0"/>
              </a:rPr>
              <a:t>Peer-Instruction Q2</a:t>
            </a:r>
          </a:p>
        </p:txBody>
      </p:sp>
      <p:sp>
        <p:nvSpPr>
          <p:cNvPr id="229389" name="Text Box 4"/>
          <p:cNvSpPr txBox="1">
            <a:spLocks noChangeArrowheads="1"/>
          </p:cNvSpPr>
          <p:nvPr/>
        </p:nvSpPr>
        <p:spPr bwMode="auto">
          <a:xfrm>
            <a:off x="222250" y="6218238"/>
            <a:ext cx="413543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Question based on Concept Test from University of Colorado Upper Division Electrostatics course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66800"/>
            <a:ext cx="4648200" cy="2514600"/>
          </a:xfrm>
        </p:spPr>
        <p:txBody>
          <a:bodyPr anchor="t"/>
          <a:lstStyle/>
          <a:p>
            <a:pPr algn="l"/>
            <a:r>
              <a:rPr lang="en-US" sz="2800" smtClean="0">
                <a:solidFill>
                  <a:schemeClr val="hlink"/>
                </a:solidFill>
              </a:rPr>
              <a:t>Which of the following expressions makes sense for the magnetic field B at P due to a current-carrying wire?   </a:t>
            </a:r>
          </a:p>
        </p:txBody>
      </p:sp>
      <p:graphicFrame>
        <p:nvGraphicFramePr>
          <p:cNvPr id="231427" name="Object 7"/>
          <p:cNvGraphicFramePr>
            <a:graphicFrameLocks noChangeAspect="1"/>
          </p:cNvGraphicFramePr>
          <p:nvPr/>
        </p:nvGraphicFramePr>
        <p:xfrm>
          <a:off x="4394200" y="914400"/>
          <a:ext cx="47498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3" name="Picture" r:id="rId4" imgW="7543800" imgH="5029200" progId="Word.Picture.8">
                  <p:embed/>
                </p:oleObj>
              </mc:Choice>
              <mc:Fallback>
                <p:oleObj name="Picture" r:id="rId4" imgW="7543800" imgH="50292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194" t="24350"/>
                      <a:stretch>
                        <a:fillRect/>
                      </a:stretch>
                    </p:blipFill>
                    <p:spPr bwMode="auto">
                      <a:xfrm>
                        <a:off x="4394200" y="914400"/>
                        <a:ext cx="47498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4" name="Rectangle 2"/>
          <p:cNvSpPr>
            <a:spLocks noChangeArrowheads="1"/>
          </p:cNvSpPr>
          <p:nvPr/>
        </p:nvSpPr>
        <p:spPr bwMode="auto">
          <a:xfrm>
            <a:off x="231775" y="104775"/>
            <a:ext cx="86534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800000"/>
                </a:solidFill>
                <a:latin typeface="Calibri" pitchFamily="34" charset="0"/>
              </a:rPr>
              <a:t>Peer-Instruction Q3</a:t>
            </a:r>
          </a:p>
        </p:txBody>
      </p:sp>
      <p:sp>
        <p:nvSpPr>
          <p:cNvPr id="231435" name="Rectangle 5"/>
          <p:cNvSpPr>
            <a:spLocks noChangeArrowheads="1"/>
          </p:cNvSpPr>
          <p:nvPr/>
        </p:nvSpPr>
        <p:spPr bwMode="auto">
          <a:xfrm>
            <a:off x="381000" y="3700463"/>
            <a:ext cx="845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buFont typeface="Arial" charset="0"/>
              <a:buAutoNum type="arabicParenR"/>
            </a:pPr>
            <a:r>
              <a:rPr lang="en-US" sz="2400">
                <a:latin typeface="Calibri" pitchFamily="34" charset="0"/>
              </a:rPr>
              <a:t>          </a:t>
            </a:r>
          </a:p>
          <a:p>
            <a:pPr marL="609600" indent="-609600" eaLnBrk="0" hangingPunct="0">
              <a:spcBef>
                <a:spcPct val="30000"/>
              </a:spcBef>
              <a:buFont typeface="Arial" charset="0"/>
              <a:buNone/>
            </a:pPr>
            <a:endParaRPr lang="en-US" sz="2400">
              <a:latin typeface="Calibri" pitchFamily="34" charset="0"/>
              <a:sym typeface="Wingdings" pitchFamily="2" charset="2"/>
            </a:endParaRPr>
          </a:p>
          <a:p>
            <a:pPr marL="609600" indent="-609600"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  <a:sym typeface="Wingdings" pitchFamily="2" charset="2"/>
              </a:rPr>
              <a:t>2) </a:t>
            </a:r>
          </a:p>
          <a:p>
            <a:pPr marL="609600" indent="-609600" eaLnBrk="0" hangingPunct="0">
              <a:spcBef>
                <a:spcPct val="3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 marL="609600" indent="-609600"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3) 		</a:t>
            </a:r>
            <a:endParaRPr lang="en-US" sz="2400">
              <a:latin typeface="Calibri" pitchFamily="34" charset="0"/>
              <a:sym typeface="Wingdings" pitchFamily="2" charset="2"/>
            </a:endParaRP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873125" y="3481388"/>
          <a:ext cx="7794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4" name="Equation" r:id="rId6" imgW="342720" imgH="431640" progId="Equation.3">
                  <p:embed/>
                </p:oleObj>
              </mc:Choice>
              <mc:Fallback>
                <p:oleObj name="Equation" r:id="rId6" imgW="34272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481388"/>
                        <a:ext cx="7794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836613" y="4513263"/>
          <a:ext cx="6651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5" name="Equation" r:id="rId8" imgW="291960" imgH="431640" progId="Equation.3">
                  <p:embed/>
                </p:oleObj>
              </mc:Choice>
              <mc:Fallback>
                <p:oleObj name="Equation" r:id="rId8" imgW="2919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513263"/>
                        <a:ext cx="665162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781050" y="5568950"/>
          <a:ext cx="8651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6" name="Equation" r:id="rId10" imgW="380880" imgH="431640" progId="Equation.3">
                  <p:embed/>
                </p:oleObj>
              </mc:Choice>
              <mc:Fallback>
                <p:oleObj name="Equation" r:id="rId10" imgW="38088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568950"/>
                        <a:ext cx="8651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6" name="Line 9"/>
          <p:cNvSpPr>
            <a:spLocks noChangeShapeType="1"/>
          </p:cNvSpPr>
          <p:nvPr/>
        </p:nvSpPr>
        <p:spPr bwMode="auto">
          <a:xfrm>
            <a:off x="6988175" y="1241425"/>
            <a:ext cx="0" cy="14874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437" name="Text Box 10"/>
          <p:cNvSpPr txBox="1">
            <a:spLocks noChangeArrowheads="1"/>
          </p:cNvSpPr>
          <p:nvPr/>
        </p:nvSpPr>
        <p:spPr bwMode="auto">
          <a:xfrm>
            <a:off x="7083425" y="169227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r</a:t>
            </a:r>
            <a:endParaRPr lang="en-IN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17475" y="914400"/>
            <a:ext cx="9026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>
                <a:latin typeface="Calibri" pitchFamily="34" charset="0"/>
              </a:rPr>
              <a:t>What did students (you in the previous slide) do? </a:t>
            </a:r>
            <a:r>
              <a:rPr lang="en-US" sz="2400">
                <a:latin typeface="Calibri" pitchFamily="34" charset="0"/>
              </a:rPr>
              <a:t/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Talk, argue, listen (sometimes), reason, draw =&gt; Actively engaged     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Learn from each other, teach each other (teach&lt;=&gt;learn) 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Those who don’t know willing to think, reason, answer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Those who do know also participate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Pre-existing thinking is elicited, confronted, resolved (</a:t>
            </a:r>
            <a:r>
              <a:rPr lang="en-US" sz="2400" i="1">
                <a:latin typeface="Calibri" pitchFamily="34" charset="0"/>
              </a:rPr>
              <a:t>How many of    </a:t>
            </a:r>
            <a:br>
              <a:rPr lang="en-US" sz="2400" i="1">
                <a:latin typeface="Calibri" pitchFamily="34" charset="0"/>
              </a:rPr>
            </a:br>
            <a:r>
              <a:rPr lang="en-US" sz="2400" i="1">
                <a:latin typeface="Calibri" pitchFamily="34" charset="0"/>
              </a:rPr>
              <a:t>     you changed your answer?)</a:t>
            </a:r>
            <a:r>
              <a:rPr lang="en-US" sz="2400">
                <a:latin typeface="Calibri" pitchFamily="34" charset="0"/>
              </a:rPr>
              <a:t> 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/>
            </a:r>
            <a:br>
              <a:rPr lang="en-US" sz="2400">
                <a:latin typeface="Calibri" pitchFamily="34" charset="0"/>
              </a:rPr>
            </a:br>
            <a:endParaRPr lang="en-US" sz="2400">
              <a:latin typeface="Calibri" pitchFamily="34" charset="0"/>
            </a:endParaRPr>
          </a:p>
        </p:txBody>
      </p:sp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lnSpc>
                <a:spcPct val="120000"/>
              </a:lnSpc>
            </a:pPr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Dissecting Peer-Instruction method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17475" y="4572000"/>
            <a:ext cx="9026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>
                <a:latin typeface="Calibri" pitchFamily="34" charset="0"/>
              </a:rPr>
              <a:t>What are other benefits? To instructor? To class atmosphere</a:t>
            </a:r>
            <a:br>
              <a:rPr lang="en-US" sz="2800" b="1">
                <a:latin typeface="Calibri" pitchFamily="34" charset="0"/>
              </a:rPr>
            </a:br>
            <a:r>
              <a:rPr lang="en-US" sz="2400" b="1">
                <a:latin typeface="Calibri" pitchFamily="34" charset="0"/>
              </a:rPr>
              <a:t>      </a:t>
            </a:r>
            <a:r>
              <a:rPr lang="en-US" sz="2400">
                <a:latin typeface="Calibri" pitchFamily="34" charset="0"/>
              </a:rPr>
              <a:t>Immediate feedback to instructor 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 Students realize that even others are struggling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 Builds a friendly, yet scientific atmosphere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      Improve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42925" y="465138"/>
            <a:ext cx="8264525" cy="982662"/>
          </a:xfrm>
        </p:spPr>
        <p:txBody>
          <a:bodyPr/>
          <a:lstStyle/>
          <a:p>
            <a:r>
              <a:rPr lang="en-US" sz="4000" smtClean="0">
                <a:solidFill>
                  <a:srgbClr val="800000"/>
                </a:solidFill>
              </a:rPr>
              <a:t>Anatomy of Peer-Instruction method</a:t>
            </a:r>
          </a:p>
        </p:txBody>
      </p:sp>
      <p:sp>
        <p:nvSpPr>
          <p:cNvPr id="196610" name="Slide Number Placeholder 3"/>
          <p:cNvSpPr txBox="1">
            <a:spLocks noGrp="1"/>
          </p:cNvSpPr>
          <p:nvPr/>
        </p:nvSpPr>
        <p:spPr>
          <a:xfrm>
            <a:off x="4191000" y="6356350"/>
            <a:ext cx="762000" cy="271463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9604D5C-B201-478E-A007-DA673B6DA998}" type="slidenum"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200">
              <a:solidFill>
                <a:schemeClr val="bg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3575" y="1419225"/>
            <a:ext cx="7716838" cy="4251325"/>
          </a:xfrm>
          <a:prstGeom prst="round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9860" name="Picture 9" descr="anatomy-icon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3263" y="2797175"/>
            <a:ext cx="228917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861" name="TextBox 10"/>
          <p:cNvSpPr txBox="1">
            <a:spLocks noChangeArrowheads="1"/>
          </p:cNvSpPr>
          <p:nvPr/>
        </p:nvSpPr>
        <p:spPr bwMode="auto">
          <a:xfrm>
            <a:off x="3243263" y="1836738"/>
            <a:ext cx="2147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Ask Question</a:t>
            </a:r>
          </a:p>
        </p:txBody>
      </p:sp>
      <p:sp>
        <p:nvSpPr>
          <p:cNvPr id="249862" name="TextBox 11"/>
          <p:cNvSpPr txBox="1">
            <a:spLocks noChangeArrowheads="1"/>
          </p:cNvSpPr>
          <p:nvPr/>
        </p:nvSpPr>
        <p:spPr bwMode="auto">
          <a:xfrm>
            <a:off x="5580063" y="3386138"/>
            <a:ext cx="24844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Peer Discussion</a:t>
            </a:r>
          </a:p>
        </p:txBody>
      </p:sp>
      <p:sp>
        <p:nvSpPr>
          <p:cNvPr id="13" name="Bent Arrow 12"/>
          <p:cNvSpPr/>
          <p:nvPr/>
        </p:nvSpPr>
        <p:spPr>
          <a:xfrm rot="10800000">
            <a:off x="5205413" y="4127500"/>
            <a:ext cx="1811337" cy="11207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9864" name="TextBox 13"/>
          <p:cNvSpPr txBox="1">
            <a:spLocks noChangeArrowheads="1"/>
          </p:cNvSpPr>
          <p:nvPr/>
        </p:nvSpPr>
        <p:spPr bwMode="auto">
          <a:xfrm>
            <a:off x="4040188" y="4749800"/>
            <a:ext cx="8509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Vote</a:t>
            </a:r>
          </a:p>
        </p:txBody>
      </p:sp>
      <p:sp>
        <p:nvSpPr>
          <p:cNvPr id="15" name="Bent Arrow 14"/>
          <p:cNvSpPr/>
          <p:nvPr/>
        </p:nvSpPr>
        <p:spPr>
          <a:xfrm rot="16200000">
            <a:off x="2205037" y="3646488"/>
            <a:ext cx="1120775" cy="20828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9866" name="TextBox 15"/>
          <p:cNvSpPr txBox="1">
            <a:spLocks noChangeArrowheads="1"/>
          </p:cNvSpPr>
          <p:nvPr/>
        </p:nvSpPr>
        <p:spPr bwMode="auto">
          <a:xfrm>
            <a:off x="715963" y="3351213"/>
            <a:ext cx="28559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Debrief / </a:t>
            </a:r>
          </a:p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Class Discussion</a:t>
            </a:r>
          </a:p>
        </p:txBody>
      </p:sp>
      <p:sp>
        <p:nvSpPr>
          <p:cNvPr id="17" name="Bent Arrow 16"/>
          <p:cNvSpPr/>
          <p:nvPr/>
        </p:nvSpPr>
        <p:spPr>
          <a:xfrm rot="5400000">
            <a:off x="5709444" y="1912144"/>
            <a:ext cx="1433513" cy="15144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1868488" y="1914525"/>
            <a:ext cx="1198562" cy="147161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963" y="2297113"/>
            <a:ext cx="1957387" cy="493712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82292" tIns="41148" rIns="82292" bIns="41148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…Lecture…</a:t>
            </a:r>
          </a:p>
        </p:txBody>
      </p:sp>
      <p:sp>
        <p:nvSpPr>
          <p:cNvPr id="249870" name="TextBox 19"/>
          <p:cNvSpPr txBox="1">
            <a:spLocks noChangeArrowheads="1"/>
          </p:cNvSpPr>
          <p:nvPr/>
        </p:nvSpPr>
        <p:spPr bwMode="auto">
          <a:xfrm>
            <a:off x="5875338" y="2085975"/>
            <a:ext cx="2171700" cy="904875"/>
          </a:xfrm>
          <a:prstGeom prst="rect">
            <a:avLst/>
          </a:prstGeom>
          <a:solidFill>
            <a:schemeClr val="bg1">
              <a:alpha val="50980"/>
            </a:schemeClr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404040"/>
                </a:solidFill>
                <a:latin typeface="Calisto MT" pitchFamily="18" charset="0"/>
              </a:rPr>
              <a:t>(May vote individually)</a:t>
            </a:r>
          </a:p>
        </p:txBody>
      </p:sp>
      <p:sp>
        <p:nvSpPr>
          <p:cNvPr id="249871" name="TextBox 20"/>
          <p:cNvSpPr txBox="1">
            <a:spLocks noChangeArrowheads="1"/>
          </p:cNvSpPr>
          <p:nvPr/>
        </p:nvSpPr>
        <p:spPr bwMode="auto">
          <a:xfrm>
            <a:off x="146050" y="5867400"/>
            <a:ext cx="8997950" cy="91440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/>
          <a:lstStyle/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Figure attributed to:  Stephanie Chasteen and the Science Education Initiative at the  University of Colorado </a:t>
            </a:r>
          </a:p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See also: Peer Instruction, A User’s Manual.  Eric Mazur.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00113"/>
            <a:ext cx="8763000" cy="5576887"/>
          </a:xfrm>
        </p:spPr>
        <p:txBody>
          <a:bodyPr/>
          <a:lstStyle/>
          <a:p>
            <a:pPr marL="177800" indent="-177800" eaLnBrk="1" hangingPunct="1">
              <a:spcBef>
                <a:spcPct val="35000"/>
              </a:spcBef>
              <a:buFont typeface="Arial" charset="0"/>
              <a:buNone/>
            </a:pPr>
            <a:r>
              <a:rPr lang="en-IN" sz="2800" i="1" smtClean="0"/>
              <a:t>	Sometimes at the end of a workshop, a participant asks: "If I want to try just one thing you told us about, what should it be?" </a:t>
            </a:r>
          </a:p>
          <a:p>
            <a:pPr marL="177800" indent="-177800" eaLnBrk="1" hangingPunct="1">
              <a:spcBef>
                <a:spcPct val="35000"/>
              </a:spcBef>
              <a:buFont typeface="Arial" charset="0"/>
              <a:buNone/>
            </a:pPr>
            <a:r>
              <a:rPr lang="en-IN" sz="2800" i="1" smtClean="0"/>
              <a:t>	My answer is always </a:t>
            </a:r>
            <a:r>
              <a:rPr lang="en-IN" sz="2800" b="1" i="1" smtClean="0"/>
              <a:t>active learning</a:t>
            </a:r>
            <a:r>
              <a:rPr lang="en-IN" sz="2800" i="1" smtClean="0"/>
              <a:t>. </a:t>
            </a:r>
          </a:p>
          <a:p>
            <a:pPr marL="177800" indent="-177800" eaLnBrk="1" hangingPunct="1">
              <a:spcBef>
                <a:spcPct val="35000"/>
              </a:spcBef>
              <a:buFont typeface="Arial" charset="0"/>
              <a:buNone/>
            </a:pPr>
            <a:r>
              <a:rPr lang="en-IN" sz="2800" i="1" smtClean="0"/>
              <a:t>	[…] that means engaging students in course-related activities in class other than watching and listening to the instructor. They may be asked to answer a question, begin a problem solution or derivation or figure out the next step, explain a concept, interpret an observation, brainstorm a list, predict the outcome of an experiment, or any of a hundred other things.</a:t>
            </a:r>
            <a:endParaRPr lang="en-IN" sz="2800" smtClean="0"/>
          </a:p>
          <a:p>
            <a:pPr marL="177800" indent="-177800" algn="r" eaLnBrk="1" hangingPunct="1">
              <a:lnSpc>
                <a:spcPct val="90000"/>
              </a:lnSpc>
              <a:spcBef>
                <a:spcPct val="45000"/>
              </a:spcBef>
              <a:buFont typeface="Arial" charset="0"/>
              <a:buNone/>
            </a:pPr>
            <a:r>
              <a:rPr lang="en-IN" sz="2400" i="1" smtClean="0">
                <a:solidFill>
                  <a:srgbClr val="016F06"/>
                </a:solidFill>
              </a:rPr>
              <a:t>Stanford Center for Teaching and Learning</a:t>
            </a:r>
            <a:endParaRPr lang="en-US" sz="2400" smtClean="0">
              <a:solidFill>
                <a:srgbClr val="016F06"/>
              </a:solidFill>
            </a:endParaRPr>
          </a:p>
        </p:txBody>
      </p:sp>
      <p:sp>
        <p:nvSpPr>
          <p:cNvPr id="15362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4000" i="1" smtClean="0">
                <a:solidFill>
                  <a:srgbClr val="800000"/>
                </a:solidFill>
              </a:rPr>
              <a:t>From Tomorrow’s Professor, Feb 25 2014</a:t>
            </a:r>
            <a:endParaRPr lang="en-IN" sz="4000" i="1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012ABA-C967-4F7C-AB63-F0BBF82FC566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F1BA094-03E5-4E99-98ED-CA410EB8C422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 Peer-Instruction with clickers</a:t>
            </a:r>
          </a:p>
        </p:txBody>
      </p:sp>
      <p:pic>
        <p:nvPicPr>
          <p:cNvPr id="251906" name="Picture 9" descr="ANd9GcTIk0UIMa4I7iP4ZzZAqAipx31qiFCq-X-15g8G33B4w4pB09o&amp;t=1&amp;usg=__QFhi6ZytcY1A4vZP6E5FeBr5c04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22870">
            <a:off x="6934200" y="3505200"/>
            <a:ext cx="91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7" name="Picture 10" descr="ANd9GcSBdpA8kop199NmjbpY4s6yo5D8i85a09af0qRQn9X3XzdpTlk&amp;t=1&amp;usg=__Sfm6ZJLzh42bCHPR9XTfZUqjyww=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44196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8" name="Picture 7" descr="Untitled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143000"/>
            <a:ext cx="20701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But clickers are not Peer-Instruction</a:t>
            </a:r>
          </a:p>
        </p:txBody>
      </p:sp>
      <p:pic>
        <p:nvPicPr>
          <p:cNvPr id="25395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41433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5" name="AutoShape 11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3956" name="AutoShape 13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253957" name="Picture 14" descr="pi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2513" y="3074988"/>
            <a:ext cx="41529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8" name="TextBox 20"/>
          <p:cNvSpPr txBox="1">
            <a:spLocks noChangeArrowheads="1"/>
          </p:cNvSpPr>
          <p:nvPr/>
        </p:nvSpPr>
        <p:spPr bwMode="auto">
          <a:xfrm>
            <a:off x="477838" y="4268788"/>
            <a:ext cx="3238500" cy="4921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/>
          <a:lstStyle/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MIT TEAL classroom</a:t>
            </a:r>
          </a:p>
        </p:txBody>
      </p:sp>
      <p:sp>
        <p:nvSpPr>
          <p:cNvPr id="253959" name="TextBox 20"/>
          <p:cNvSpPr txBox="1">
            <a:spLocks noChangeArrowheads="1"/>
          </p:cNvSpPr>
          <p:nvPr/>
        </p:nvSpPr>
        <p:spPr bwMode="auto">
          <a:xfrm>
            <a:off x="5202238" y="6270625"/>
            <a:ext cx="3238500" cy="4921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/>
          <a:lstStyle/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From blog.peerinstruction.net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Peer-Instruction without clickers – 1</a:t>
            </a:r>
          </a:p>
        </p:txBody>
      </p:sp>
      <p:pic>
        <p:nvPicPr>
          <p:cNvPr id="2560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3332163"/>
            <a:ext cx="4570412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3" name="Text Box 4"/>
          <p:cNvSpPr txBox="1">
            <a:spLocks noChangeArrowheads="1"/>
          </p:cNvSpPr>
          <p:nvPr/>
        </p:nvSpPr>
        <p:spPr bwMode="auto">
          <a:xfrm>
            <a:off x="5518150" y="3457575"/>
            <a:ext cx="3178175" cy="210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OR:</a:t>
            </a:r>
          </a:p>
          <a:p>
            <a:pPr>
              <a:spcBef>
                <a:spcPct val="50000"/>
              </a:spcBef>
            </a:pPr>
            <a:r>
              <a:rPr lang="en-US" sz="2400"/>
              <a:t>A4 sheet of paper </a:t>
            </a:r>
          </a:p>
          <a:p>
            <a:pPr>
              <a:spcBef>
                <a:spcPct val="50000"/>
              </a:spcBef>
            </a:pPr>
            <a:r>
              <a:rPr lang="en-US" sz="2400"/>
              <a:t>Fold it in four</a:t>
            </a:r>
          </a:p>
          <a:p>
            <a:pPr>
              <a:spcBef>
                <a:spcPct val="50000"/>
              </a:spcBef>
            </a:pPr>
            <a:r>
              <a:rPr lang="en-US" sz="2400"/>
              <a:t>Marker – A, B, C, D</a:t>
            </a:r>
            <a:endParaRPr lang="en-IN" sz="2400"/>
          </a:p>
        </p:txBody>
      </p:sp>
      <p:pic>
        <p:nvPicPr>
          <p:cNvPr id="256004" name="Picture 5" descr="pi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7025" y="838200"/>
            <a:ext cx="5595938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5" name="Text Box 4"/>
          <p:cNvSpPr txBox="1">
            <a:spLocks noChangeArrowheads="1"/>
          </p:cNvSpPr>
          <p:nvPr/>
        </p:nvSpPr>
        <p:spPr bwMode="auto">
          <a:xfrm>
            <a:off x="1436688" y="2676525"/>
            <a:ext cx="6140450" cy="555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IN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Image from Monash University Peer Instruction in the Humanities Project http://tinyurl.com/kh7uo2o </a:t>
            </a:r>
            <a:endParaRPr lang="en-US" sz="1600">
              <a:solidFill>
                <a:srgbClr val="016F0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 Peer-Instruction without clickers - 2</a:t>
            </a:r>
          </a:p>
        </p:txBody>
      </p:sp>
      <p:sp>
        <p:nvSpPr>
          <p:cNvPr id="258050" name="Content Placeholder 2"/>
          <p:cNvSpPr>
            <a:spLocks/>
          </p:cNvSpPr>
          <p:nvPr/>
        </p:nvSpPr>
        <p:spPr bwMode="auto">
          <a:xfrm>
            <a:off x="228600" y="990600"/>
            <a:ext cx="86868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 typeface="Arial" charset="0"/>
              <a:buNone/>
            </a:pPr>
            <a:endParaRPr lang="en-IN" sz="2400">
              <a:latin typeface="Calibri" pitchFamily="34" charset="0"/>
            </a:endParaRPr>
          </a:p>
        </p:txBody>
      </p:sp>
      <p:pic>
        <p:nvPicPr>
          <p:cNvPr id="258051" name="Picture 5" descr="h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9688" y="1503363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052" name="Picture 6" descr="h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063" y="1697038"/>
            <a:ext cx="1847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053" name="Picture 7" descr="h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2675" y="1425575"/>
            <a:ext cx="1752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8054" name="Rectangle 8"/>
          <p:cNvSpPr>
            <a:spLocks noChangeArrowheads="1"/>
          </p:cNvSpPr>
          <p:nvPr/>
        </p:nvSpPr>
        <p:spPr bwMode="auto">
          <a:xfrm>
            <a:off x="5062538" y="1173163"/>
            <a:ext cx="955675" cy="3384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4000" smtClean="0"/>
              <a:t>Research on Peer-Instruction</a:t>
            </a:r>
            <a:endParaRPr lang="en-IN" sz="4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en-US" sz="3600">
                <a:solidFill>
                  <a:srgbClr val="800000"/>
                </a:solidFill>
                <a:latin typeface="Calibri" pitchFamily="34" charset="0"/>
              </a:rPr>
              <a:t>PI one of the most widely researched* strategies</a:t>
            </a:r>
            <a:br>
              <a:rPr lang="en-US" sz="3600">
                <a:solidFill>
                  <a:srgbClr val="800000"/>
                </a:solidFill>
                <a:latin typeface="Calibri" pitchFamily="34" charset="0"/>
              </a:rPr>
            </a:br>
            <a:r>
              <a:rPr lang="en-US" sz="2000" i="1">
                <a:latin typeface="Calibri" pitchFamily="34" charset="0"/>
              </a:rPr>
              <a:t>(* This is good because …)</a:t>
            </a:r>
          </a:p>
        </p:txBody>
      </p:sp>
      <p:sp>
        <p:nvSpPr>
          <p:cNvPr id="262146" name="Content Placeholder 2"/>
          <p:cNvSpPr>
            <a:spLocks/>
          </p:cNvSpPr>
          <p:nvPr/>
        </p:nvSpPr>
        <p:spPr bwMode="auto">
          <a:xfrm>
            <a:off x="128588" y="990600"/>
            <a:ext cx="8839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Extent of research</a:t>
            </a:r>
            <a:endParaRPr lang="en-IN" sz="24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300+ research articles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Physics, biology, chemistry maths, CS, engineering, psychology, medicine &amp; nursing …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Many controlled studies using standardized tests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Courses using peer instruction outperform traditional lecture courses on a common test</a:t>
            </a:r>
          </a:p>
          <a:p>
            <a:pPr marL="177800" indent="-177800" eaLnBrk="0" hangingPunct="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Students can better answer a question on their own, after peer instruction discussion, (especially difficult questions) –  study with 16 pairs of isomorphic  questions </a:t>
            </a:r>
            <a:r>
              <a:rPr lang="en-US" i="1">
                <a:solidFill>
                  <a:srgbClr val="016F06"/>
                </a:solidFill>
                <a:latin typeface="Calibri" pitchFamily="34" charset="0"/>
              </a:rPr>
              <a:t>Smith et al, Science 2009</a:t>
            </a:r>
          </a:p>
          <a:p>
            <a:pPr marL="177800" indent="-177800" eaLnBrk="0" hangingPunct="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Research on student perception says: clickers help students show up for class, feel part of class community, make their voice heard, hold them accountable</a:t>
            </a:r>
            <a:r>
              <a:rPr lang="en-US" sz="2800">
                <a:latin typeface="Calibri" pitchFamily="34" charset="0"/>
              </a:rPr>
              <a:t> …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262147" name="Text Box 4"/>
          <p:cNvSpPr txBox="1">
            <a:spLocks noChangeArrowheads="1"/>
          </p:cNvSpPr>
          <p:nvPr/>
        </p:nvSpPr>
        <p:spPr bwMode="auto">
          <a:xfrm>
            <a:off x="277813" y="6462713"/>
            <a:ext cx="861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‘iClickerJan292014’ ppt, Stephanie Chasteen / Science Education Initiative/ CU-Boulder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ChangeArrowheads="1"/>
          </p:cNvSpPr>
          <p:nvPr/>
        </p:nvSpPr>
        <p:spPr bwMode="auto">
          <a:xfrm>
            <a:off x="0" y="14288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solidFill>
                  <a:srgbClr val="800000"/>
                </a:solidFill>
                <a:latin typeface="Calibri" pitchFamily="34" charset="0"/>
              </a:rPr>
              <a:t>Activity: Write your own Peer-Instruction question, based on a mid-sem question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264194" name="Content Placeholder 2"/>
          <p:cNvSpPr>
            <a:spLocks/>
          </p:cNvSpPr>
          <p:nvPr/>
        </p:nvSpPr>
        <p:spPr bwMode="auto">
          <a:xfrm>
            <a:off x="228600" y="1419225"/>
            <a:ext cx="8656638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3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Consider a mid-sem question in your course.</a:t>
            </a:r>
          </a:p>
          <a:p>
            <a:pPr marL="177800" indent="-177800">
              <a:spcBef>
                <a:spcPct val="3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Identify what points the students might find difficult in answering it (if you have already graded this, you know exactly what)</a:t>
            </a:r>
          </a:p>
          <a:p>
            <a:pPr marL="177800" indent="-177800">
              <a:spcBef>
                <a:spcPct val="3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Choose one such difficulty / error.</a:t>
            </a:r>
          </a:p>
          <a:p>
            <a:pPr marL="177800" indent="-177800">
              <a:spcBef>
                <a:spcPct val="3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Write a PI question to help address the above difficulty / error. Some possible questions:</a:t>
            </a:r>
          </a:p>
          <a:p>
            <a:pPr marL="742950" lvl="1" indent="-285750">
              <a:spcBef>
                <a:spcPct val="3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Ask students to reason conceptually (increase / decrease, greater / less, left / right, what would happen if … )</a:t>
            </a:r>
          </a:p>
          <a:p>
            <a:pPr marL="742950" lvl="1" indent="-285750">
              <a:spcBef>
                <a:spcPct val="3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If different representations are part of the problem, create a question based on the representation (translate words to diagram, equation to graph … )</a:t>
            </a:r>
          </a:p>
          <a:p>
            <a:pPr marL="742950" lvl="1" indent="-285750">
              <a:spcBef>
                <a:spcPct val="3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Give a few possible choices and ask students to argue plausibility of answers using dimensional analysis, limiting cases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3600" smtClean="0"/>
              <a:t>Writing effective Peer-Instruction questions</a:t>
            </a:r>
            <a:endParaRPr lang="en-IN" sz="36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solidFill>
                  <a:srgbClr val="800000"/>
                </a:solidFill>
                <a:latin typeface="Calibri" pitchFamily="34" charset="0"/>
              </a:rPr>
              <a:t>Group Brainstorm: What are features of a “good” multiple-choice question?</a:t>
            </a:r>
          </a:p>
        </p:txBody>
      </p:sp>
      <p:graphicFrame>
        <p:nvGraphicFramePr>
          <p:cNvPr id="132141" name="Group 45"/>
          <p:cNvGraphicFramePr>
            <a:graphicFrameLocks noGrp="1"/>
          </p:cNvGraphicFramePr>
          <p:nvPr/>
        </p:nvGraphicFramePr>
        <p:xfrm>
          <a:off x="304800" y="1397000"/>
          <a:ext cx="8610600" cy="5156200"/>
        </p:xfrm>
        <a:graphic>
          <a:graphicData uri="http://schemas.openxmlformats.org/drawingml/2006/table">
            <a:tbl>
              <a:tblPr/>
              <a:tblGrid>
                <a:gridCol w="4305300"/>
                <a:gridCol w="4305300"/>
              </a:tblGrid>
              <a:tr h="5156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DISCUSS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DISCUSS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1085850"/>
          </a:xfrm>
        </p:spPr>
        <p:txBody>
          <a:bodyPr/>
          <a:lstStyle/>
          <a:p>
            <a:r>
              <a:rPr lang="en-US" sz="3600" smtClean="0">
                <a:solidFill>
                  <a:srgbClr val="800000"/>
                </a:solidFill>
              </a:rPr>
              <a:t>What makes a good peer-instruction question?</a:t>
            </a:r>
          </a:p>
        </p:txBody>
      </p:sp>
      <p:sp>
        <p:nvSpPr>
          <p:cNvPr id="27033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457200"/>
            <a:fld id="{A08BDB51-97B8-49E6-82A3-1F0119EFA70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defTabSz="457200"/>
              <a:t>29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70339" name="TextBox 6"/>
          <p:cNvSpPr txBox="1">
            <a:spLocks noChangeArrowheads="1"/>
          </p:cNvSpPr>
          <p:nvPr/>
        </p:nvSpPr>
        <p:spPr bwMode="auto">
          <a:xfrm>
            <a:off x="228600" y="1162050"/>
            <a:ext cx="8620125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defTabSz="457200">
              <a:lnSpc>
                <a:spcPct val="110000"/>
              </a:lnSpc>
            </a:pPr>
            <a:r>
              <a:rPr lang="en-US" sz="2400">
                <a:latin typeface="Calibri" pitchFamily="34" charset="0"/>
                <a:cs typeface="Calibri" pitchFamily="34" charset="0"/>
              </a:rPr>
              <a:t>An effective peer-instruction question: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Is usually conceptual (avoid long analytic computation) 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Elicits pre-existing thinking, students’ alternate conceptions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Has believable distractors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Asks students to predict results of experiment, or algorithm  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Makes students apply ideas in new context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Relates different representations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endParaRPr lang="en-US" sz="2400">
              <a:latin typeface="Calibri" pitchFamily="34" charset="0"/>
              <a:cs typeface="Calibri" pitchFamily="34" charset="0"/>
            </a:endParaRP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is not ambiguous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is not leading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 is not ‘trivial’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222250" y="6253163"/>
            <a:ext cx="8353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Adapted from Clicker Resource Guide, Science Education Initiative/ CU-Boulder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52513"/>
            <a:ext cx="8763000" cy="5576887"/>
          </a:xfrm>
        </p:spPr>
        <p:txBody>
          <a:bodyPr/>
          <a:lstStyle/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Active learning </a:t>
            </a:r>
          </a:p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Interactive learning</a:t>
            </a:r>
          </a:p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Interactive engagement</a:t>
            </a:r>
          </a:p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Different names used by different communities but all are</a:t>
            </a:r>
          </a:p>
          <a:p>
            <a:pPr marL="177800" indent="-1778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learner-centric strategies </a:t>
            </a:r>
          </a:p>
        </p:txBody>
      </p:sp>
      <p:sp>
        <p:nvSpPr>
          <p:cNvPr id="17410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A quick word on nomenclature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92F900F-09F0-425F-85CC-F20CED8159FA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8B65F1-820A-404F-9E55-BBE2D8945D17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915400" cy="487363"/>
          </a:xfrm>
        </p:spPr>
        <p:txBody>
          <a:bodyPr lIns="91439" tIns="45719" rIns="91439" bIns="45719" anchor="b"/>
          <a:lstStyle/>
          <a:p>
            <a:r>
              <a:rPr lang="en-CA" sz="3600" smtClean="0">
                <a:solidFill>
                  <a:srgbClr val="800000"/>
                </a:solidFill>
              </a:rPr>
              <a:t>What makes a good </a:t>
            </a:r>
            <a:r>
              <a:rPr lang="en-US" sz="3600" smtClean="0">
                <a:solidFill>
                  <a:srgbClr val="800000"/>
                </a:solidFill>
              </a:rPr>
              <a:t>Peer-Instruction</a:t>
            </a:r>
            <a:r>
              <a:rPr lang="en-CA" sz="3600" smtClean="0">
                <a:solidFill>
                  <a:srgbClr val="800000"/>
                </a:solidFill>
              </a:rPr>
              <a:t> question?</a:t>
            </a:r>
          </a:p>
        </p:txBody>
      </p:sp>
      <p:graphicFrame>
        <p:nvGraphicFramePr>
          <p:cNvPr id="136226" name="Group 34"/>
          <p:cNvGraphicFramePr>
            <a:graphicFrameLocks noGrp="1"/>
          </p:cNvGraphicFramePr>
          <p:nvPr/>
        </p:nvGraphicFramePr>
        <p:xfrm>
          <a:off x="304800" y="685800"/>
          <a:ext cx="8686800" cy="5410200"/>
        </p:xfrm>
        <a:graphic>
          <a:graphicData uri="http://schemas.openxmlformats.org/drawingml/2006/table">
            <a:tbl>
              <a:tblPr/>
              <a:tblGrid>
                <a:gridCol w="2571750"/>
                <a:gridCol w="6115050"/>
              </a:tblGrid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clarity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Students should waste no effort trying to figure out what’s being asked.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context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The topic of the question should be relevant to the class.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connection to learning goals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Does the question make students do the right thing to demonstrate they grasp the concept.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distractors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i) Must be plausible. ii) “Wrong” choices should tell you something about students’ thinking.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difficulty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Check that the question is not too trivial or too hard (</a:t>
                      </a:r>
                      <a:r>
                        <a:rPr kumimoji="0" lang="en-CA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note – there exists a theory for this</a:t>
                      </a: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stimulates thoughtful discussion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The question should engage students and spark thoughtful discussions.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Is there potential for you to be “agile”?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382" name="Rectangle 25"/>
          <p:cNvSpPr>
            <a:spLocks noChangeArrowheads="1"/>
          </p:cNvSpPr>
          <p:nvPr/>
        </p:nvSpPr>
        <p:spPr bwMode="auto">
          <a:xfrm>
            <a:off x="0" y="6248400"/>
            <a:ext cx="899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solidFill>
                  <a:srgbClr val="016F06"/>
                </a:solidFill>
              </a:rPr>
              <a:t>Adapted from “Writing Questions” by </a:t>
            </a:r>
            <a:r>
              <a:rPr lang="en-US" sz="1600">
                <a:solidFill>
                  <a:srgbClr val="016F06"/>
                </a:solidFill>
              </a:rPr>
              <a:t>Stephanie Chasteen and the Science Education Initiative at the  University of Colorado</a:t>
            </a:r>
            <a:endParaRPr lang="en-CA" sz="1600">
              <a:solidFill>
                <a:srgbClr val="016F06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 idx="4294967295"/>
          </p:nvPr>
        </p:nvSpPr>
        <p:spPr>
          <a:xfrm>
            <a:off x="301625" y="152400"/>
            <a:ext cx="8537575" cy="1085850"/>
          </a:xfrm>
        </p:spPr>
        <p:txBody>
          <a:bodyPr/>
          <a:lstStyle/>
          <a:p>
            <a:r>
              <a:rPr lang="en-US" sz="3600" smtClean="0">
                <a:solidFill>
                  <a:srgbClr val="800000"/>
                </a:solidFill>
              </a:rPr>
              <a:t>How to come up with believable distractors</a:t>
            </a:r>
          </a:p>
        </p:txBody>
      </p:sp>
      <p:sp>
        <p:nvSpPr>
          <p:cNvPr id="27341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457200"/>
            <a:fld id="{09A341B7-3CAC-45FD-9BE2-75BE14683F7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defTabSz="457200"/>
              <a:t>31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73411" name="Picture 2" descr="C:\Documents and Settings\Leilani\Local Settings\Temporary Internet Files\Content.IE5\NBXCED73\MPj0321197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638300"/>
            <a:ext cx="3189288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228600" y="1333500"/>
            <a:ext cx="5181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Talking with other instructors that have taught the course in the past.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Talking with your students one-on-one before class, after class, during office hours.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Using student responses to open-ended questions that you include in HW and exams.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Asking your students to come up with answers that will be used as the choices.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Use researched and documented student misconceptions.</a:t>
            </a:r>
          </a:p>
        </p:txBody>
      </p:sp>
      <p:sp>
        <p:nvSpPr>
          <p:cNvPr id="273413" name="Text Box 6"/>
          <p:cNvSpPr txBox="1">
            <a:spLocks noChangeArrowheads="1"/>
          </p:cNvSpPr>
          <p:nvPr/>
        </p:nvSpPr>
        <p:spPr bwMode="auto">
          <a:xfrm>
            <a:off x="304800" y="6248400"/>
            <a:ext cx="807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Courtesy: D. Duncan, Univ. of Colorado. From </a:t>
            </a:r>
            <a:r>
              <a:rPr lang="en-CA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“Writing Questions” by </a:t>
            </a: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Stephanie Chasteen and the Science Education Initiative at the  University of Colorado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0" y="2006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latin typeface="Calibri" pitchFamily="34" charset="0"/>
              </a:rPr>
              <a:t>Types of Peer-Instruction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smtClean="0">
                <a:solidFill>
                  <a:srgbClr val="800000"/>
                </a:solidFill>
              </a:rPr>
              <a:t>Different questions for different goals, pedagogical strategies </a:t>
            </a:r>
          </a:p>
        </p:txBody>
      </p:sp>
      <p:sp>
        <p:nvSpPr>
          <p:cNvPr id="27648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5750" y="1600200"/>
            <a:ext cx="8686800" cy="4525963"/>
          </a:xfrm>
        </p:spPr>
        <p:txBody>
          <a:bodyPr/>
          <a:lstStyle/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Conceptual reasoning “one right answer” questions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Discussion “no one right answer” questions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Predict an outcome (e.g., of experiment, program)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Embed reasoning in answers (give choice and its reason) 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Reason using representations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As a stepping stone to problem-solving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Recall point from previous lecture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Survey questions / personal opinion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73038"/>
            <a:ext cx="6861175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4" name="Text Box 6"/>
          <p:cNvSpPr txBox="1">
            <a:spLocks noChangeArrowheads="1"/>
          </p:cNvSpPr>
          <p:nvPr/>
        </p:nvSpPr>
        <p:spPr bwMode="auto">
          <a:xfrm>
            <a:off x="0" y="5486400"/>
            <a:ext cx="8774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This is an important fact / concept. Can use this question to start discussion on plant growth, photosynthesis etc. Can repeat the question after instruction.    </a:t>
            </a:r>
          </a:p>
        </p:txBody>
      </p:sp>
      <p:sp>
        <p:nvSpPr>
          <p:cNvPr id="277508" name="Title 1"/>
          <p:cNvSpPr>
            <a:spLocks noGrp="1"/>
          </p:cNvSpPr>
          <p:nvPr>
            <p:ph type="title" idx="4294967295"/>
          </p:nvPr>
        </p:nvSpPr>
        <p:spPr>
          <a:xfrm>
            <a:off x="233363" y="71438"/>
            <a:ext cx="8597900" cy="1092200"/>
          </a:xfrm>
          <a:solidFill>
            <a:schemeClr val="bg1"/>
          </a:solidFill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Facts and Concepts -  reason towards the “one right answer”</a:t>
            </a:r>
          </a:p>
        </p:txBody>
      </p:sp>
      <p:sp>
        <p:nvSpPr>
          <p:cNvPr id="277510" name="Text Box 4"/>
          <p:cNvSpPr txBox="1">
            <a:spLocks noChangeArrowheads="1"/>
          </p:cNvSpPr>
          <p:nvPr/>
        </p:nvSpPr>
        <p:spPr bwMode="auto">
          <a:xfrm>
            <a:off x="222250" y="6418263"/>
            <a:ext cx="84883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‘iClickerJan292014’ ppt, Stephanie Chasteen / Science Education Initiative/ CU-Boulder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Title 1"/>
          <p:cNvSpPr>
            <a:spLocks noGrp="1"/>
          </p:cNvSpPr>
          <p:nvPr>
            <p:ph type="title" idx="4294967295"/>
          </p:nvPr>
        </p:nvSpPr>
        <p:spPr>
          <a:xfrm>
            <a:off x="233363" y="344488"/>
            <a:ext cx="8502650" cy="615950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Facts and Concepts - reason towards the “one right answer”</a:t>
            </a:r>
          </a:p>
        </p:txBody>
      </p:sp>
      <p:sp>
        <p:nvSpPr>
          <p:cNvPr id="278530" name="Rectangle 4"/>
          <p:cNvSpPr>
            <a:spLocks noChangeArrowheads="1"/>
          </p:cNvSpPr>
          <p:nvPr/>
        </p:nvSpPr>
        <p:spPr bwMode="auto">
          <a:xfrm>
            <a:off x="323850" y="966788"/>
            <a:ext cx="8285163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IN" sz="2800">
                <a:latin typeface="Calibri" pitchFamily="34" charset="0"/>
                <a:cs typeface="Calibri" pitchFamily="34" charset="0"/>
              </a:rPr>
              <a:t>	</a:t>
            </a:r>
          </a:p>
          <a:p>
            <a:pPr marL="342900" indent="-342900"/>
            <a:r>
              <a:rPr lang="en-IN" sz="2800">
                <a:latin typeface="Calibri" pitchFamily="34" charset="0"/>
                <a:cs typeface="Calibri" pitchFamily="34" charset="0"/>
              </a:rPr>
              <a:t>A parallel plate capacitor is charged to a total charge Q </a:t>
            </a:r>
          </a:p>
          <a:p>
            <a:pPr marL="342900" indent="-342900"/>
            <a:r>
              <a:rPr lang="en-IN" sz="2800">
                <a:latin typeface="Calibri" pitchFamily="34" charset="0"/>
                <a:cs typeface="Calibri" pitchFamily="34" charset="0"/>
              </a:rPr>
              <a:t>and the battery removed. A dielectric slab is inserted </a:t>
            </a:r>
          </a:p>
          <a:p>
            <a:pPr marL="342900" indent="-342900"/>
            <a:r>
              <a:rPr lang="en-IN" sz="2800">
                <a:latin typeface="Calibri" pitchFamily="34" charset="0"/>
                <a:cs typeface="Calibri" pitchFamily="34" charset="0"/>
              </a:rPr>
              <a:t>between the plates. </a:t>
            </a:r>
          </a:p>
          <a:p>
            <a:pPr marL="342900" indent="-342900"/>
            <a:r>
              <a:rPr lang="en-IN" sz="28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What happens to the energy stored in the capacitor?</a:t>
            </a:r>
          </a:p>
          <a:p>
            <a:pPr marL="342900" indent="-342900"/>
            <a:endParaRPr lang="en-US" sz="280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Increases</a:t>
            </a:r>
          </a:p>
          <a:p>
            <a:pPr marL="342900" indent="-342900"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Decreases</a:t>
            </a:r>
          </a:p>
          <a:p>
            <a:pPr marL="342900" indent="-342900"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Stays the same</a:t>
            </a:r>
            <a:endParaRPr lang="en-IN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8531" name="Text Box 6"/>
          <p:cNvSpPr txBox="1">
            <a:spLocks noChangeArrowheads="1"/>
          </p:cNvSpPr>
          <p:nvPr/>
        </p:nvSpPr>
        <p:spPr bwMode="auto">
          <a:xfrm>
            <a:off x="217488" y="6122988"/>
            <a:ext cx="8774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Typical conceptual reasoning question.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Title 1"/>
          <p:cNvSpPr>
            <a:spLocks noGrp="1"/>
          </p:cNvSpPr>
          <p:nvPr>
            <p:ph type="title" idx="4294967295"/>
          </p:nvPr>
        </p:nvSpPr>
        <p:spPr>
          <a:xfrm>
            <a:off x="274638" y="152400"/>
            <a:ext cx="8523287" cy="746125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Discussion - “no single right answer”</a:t>
            </a:r>
          </a:p>
        </p:txBody>
      </p:sp>
      <p:sp>
        <p:nvSpPr>
          <p:cNvPr id="279554" name="Content Placeholder 2"/>
          <p:cNvSpPr>
            <a:spLocks/>
          </p:cNvSpPr>
          <p:nvPr/>
        </p:nvSpPr>
        <p:spPr bwMode="auto">
          <a:xfrm>
            <a:off x="228600" y="1066800"/>
            <a:ext cx="845820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400">
                <a:latin typeface="Calibri" pitchFamily="34" charset="0"/>
              </a:rPr>
              <a:t>	A block m sits on a rough inclined surface, attached with a spring (extended) to a fixed point at the other end. </a:t>
            </a:r>
            <a:r>
              <a:rPr lang="en-US" sz="2400">
                <a:solidFill>
                  <a:schemeClr val="hlink"/>
                </a:solidFill>
                <a:latin typeface="Calibri" pitchFamily="34" charset="0"/>
              </a:rPr>
              <a:t>As the block moves up the incline a small distance, how many forces are exerted on the block?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One force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Two forces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Three forces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Four forces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Five forces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More than five forces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Impossible to determine</a:t>
            </a:r>
          </a:p>
          <a:p>
            <a:pPr marL="411163" indent="-411163" defTabSz="457200" eaLnBrk="0" hangingPunct="0">
              <a:spcBef>
                <a:spcPct val="20000"/>
              </a:spcBef>
              <a:buFont typeface="Calibri" pitchFamily="34" charset="0"/>
              <a:buChar char="•"/>
            </a:pPr>
            <a:r>
              <a:rPr lang="en-US" sz="2400">
                <a:latin typeface="Calibri" pitchFamily="34" charset="0"/>
              </a:rPr>
              <a:t>None of the above</a:t>
            </a:r>
          </a:p>
        </p:txBody>
      </p:sp>
      <p:sp>
        <p:nvSpPr>
          <p:cNvPr id="279555" name="Text Box 6"/>
          <p:cNvSpPr txBox="1">
            <a:spLocks noChangeArrowheads="1"/>
          </p:cNvSpPr>
          <p:nvPr/>
        </p:nvSpPr>
        <p:spPr bwMode="auto">
          <a:xfrm>
            <a:off x="4948238" y="3379788"/>
            <a:ext cx="3328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Good question to get students to model a physical system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222250" y="6218238"/>
            <a:ext cx="848836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‘Example Questions’ ppt, Stephanie Chasteen / Science Education Initiative/ CU-Boulder . Original credit Bill Gerace, U. Mass Amherst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itle 1"/>
          <p:cNvSpPr>
            <a:spLocks noGrp="1"/>
          </p:cNvSpPr>
          <p:nvPr>
            <p:ph type="title" idx="4294967295"/>
          </p:nvPr>
        </p:nvSpPr>
        <p:spPr>
          <a:xfrm>
            <a:off x="274638" y="152400"/>
            <a:ext cx="8523287" cy="746125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Activity – write your own question</a:t>
            </a:r>
          </a:p>
        </p:txBody>
      </p:sp>
      <p:sp>
        <p:nvSpPr>
          <p:cNvPr id="280578" name="Content Placeholder 2"/>
          <p:cNvSpPr>
            <a:spLocks/>
          </p:cNvSpPr>
          <p:nvPr/>
        </p:nvSpPr>
        <p:spPr bwMode="auto">
          <a:xfrm>
            <a:off x="242888" y="1381125"/>
            <a:ext cx="845820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latin typeface="Calibri" pitchFamily="34" charset="0"/>
              </a:rPr>
              <a:t>Choose one of the two goals: 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sto MT" pitchFamily="18" charset="0"/>
              <a:buAutoNum type="arabicPeriod"/>
            </a:pPr>
            <a:r>
              <a:rPr lang="en-US" sz="2800">
                <a:latin typeface="Calibri" pitchFamily="34" charset="0"/>
              </a:rPr>
              <a:t>Conceptual reasoning “one right answer” questions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sto MT" pitchFamily="18" charset="0"/>
              <a:buAutoNum type="arabicPeriod"/>
            </a:pPr>
            <a:r>
              <a:rPr lang="en-US" sz="2800">
                <a:latin typeface="Calibri" pitchFamily="34" charset="0"/>
              </a:rPr>
              <a:t>Discussion “no one right answer” questions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latin typeface="Calibri" pitchFamily="34" charset="0"/>
            </a:endParaRP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Write a peer-instruction question for your course. 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(Make sure you include the choices too ~ 3 to 5)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solidFill>
                <a:schemeClr val="hlink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Title 1"/>
          <p:cNvSpPr>
            <a:spLocks noGrp="1"/>
          </p:cNvSpPr>
          <p:nvPr>
            <p:ph type="title" idx="4294967295"/>
          </p:nvPr>
        </p:nvSpPr>
        <p:spPr>
          <a:xfrm>
            <a:off x="157163" y="160338"/>
            <a:ext cx="8986837" cy="792162"/>
          </a:xfrm>
        </p:spPr>
        <p:txBody>
          <a:bodyPr/>
          <a:lstStyle/>
          <a:p>
            <a:r>
              <a:rPr lang="en-US" sz="3600" smtClean="0">
                <a:solidFill>
                  <a:srgbClr val="800000"/>
                </a:solidFill>
              </a:rPr>
              <a:t>Predict the outcome </a:t>
            </a:r>
            <a:br>
              <a:rPr lang="en-US" sz="3600" smtClean="0">
                <a:solidFill>
                  <a:srgbClr val="800000"/>
                </a:solidFill>
              </a:rPr>
            </a:br>
            <a:r>
              <a:rPr lang="en-US" sz="3600" smtClean="0">
                <a:solidFill>
                  <a:srgbClr val="800000"/>
                </a:solidFill>
              </a:rPr>
              <a:t>(of an experiment, video, program)</a:t>
            </a:r>
          </a:p>
        </p:txBody>
      </p:sp>
      <p:sp>
        <p:nvSpPr>
          <p:cNvPr id="281602" name="Rectangle 5"/>
          <p:cNvSpPr>
            <a:spLocks noChangeArrowheads="1"/>
          </p:cNvSpPr>
          <p:nvPr/>
        </p:nvSpPr>
        <p:spPr bwMode="auto">
          <a:xfrm>
            <a:off x="176213" y="1157288"/>
            <a:ext cx="5711825" cy="436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A helium balloon is attached to a string tied to the bottom of a cart on wheels. The sides of the cart are encased in  clear plastic.  A person will abruptly push the cart to the </a:t>
            </a:r>
          </a:p>
          <a:p>
            <a:pPr eaLnBrk="0" hangingPunct="0"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left.  </a:t>
            </a: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Will the balloon move?</a:t>
            </a:r>
          </a:p>
          <a:p>
            <a:pPr marL="742950" lvl="1" indent="-285750" eaLnBrk="0" hangingPunct="0">
              <a:spcBef>
                <a:spcPct val="30000"/>
              </a:spcBef>
              <a:buFont typeface="Arial" charset="0"/>
              <a:buAutoNum type="alphaUcParenR"/>
            </a:pPr>
            <a:r>
              <a:rPr lang="en-US" sz="2800">
                <a:latin typeface="Calibri" pitchFamily="34" charset="0"/>
              </a:rPr>
              <a:t> Yes, to the left</a:t>
            </a:r>
          </a:p>
          <a:p>
            <a:pPr marL="742950" lvl="1" indent="-285750" eaLnBrk="0" hangingPunct="0">
              <a:spcBef>
                <a:spcPct val="30000"/>
              </a:spcBef>
              <a:buFont typeface="Arial" charset="0"/>
              <a:buAutoNum type="alphaUcParenR"/>
            </a:pPr>
            <a:r>
              <a:rPr lang="en-US" sz="2800">
                <a:latin typeface="Calibri" pitchFamily="34" charset="0"/>
              </a:rPr>
              <a:t> Yes, to the right</a:t>
            </a:r>
          </a:p>
          <a:p>
            <a:pPr marL="742950" lvl="1" indent="-285750" eaLnBrk="0" hangingPunct="0">
              <a:spcBef>
                <a:spcPct val="30000"/>
              </a:spcBef>
              <a:buFont typeface="Arial" charset="0"/>
              <a:buAutoNum type="alphaUcParenR"/>
            </a:pPr>
            <a:r>
              <a:rPr lang="en-US" sz="2800">
                <a:latin typeface="Calibri" pitchFamily="34" charset="0"/>
              </a:rPr>
              <a:t> No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281603" name="Text Box 6"/>
          <p:cNvSpPr txBox="1">
            <a:spLocks noChangeArrowheads="1"/>
          </p:cNvSpPr>
          <p:nvPr/>
        </p:nvSpPr>
        <p:spPr bwMode="auto">
          <a:xfrm>
            <a:off x="685800" y="6361113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Get students to predict, show video URL, discuss reasoning in wrap-up</a:t>
            </a:r>
          </a:p>
        </p:txBody>
      </p:sp>
      <p:pic>
        <p:nvPicPr>
          <p:cNvPr id="2816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8188" y="1303338"/>
            <a:ext cx="326866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225425" y="5503863"/>
            <a:ext cx="891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30000"/>
              </a:spcBef>
              <a:buFont typeface="Arial" charset="0"/>
              <a:buNone/>
            </a:pPr>
            <a:r>
              <a:rPr lang="en-US" sz="2400"/>
              <a:t>Let students vote, then show movie for what happens. </a:t>
            </a:r>
            <a:r>
              <a:rPr lang="en-US" sz="2000">
                <a:hlinkClick r:id="rId3"/>
              </a:rPr>
              <a:t>http://paer.rutgers.edu/pt3/experiment.php?topicid=13&amp;exptid=121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9144000" cy="377825"/>
          </a:xfrm>
        </p:spPr>
        <p:txBody>
          <a:bodyPr/>
          <a:lstStyle/>
          <a:p>
            <a:r>
              <a:rPr lang="en-US" sz="3600" smtClean="0">
                <a:solidFill>
                  <a:srgbClr val="800000"/>
                </a:solidFill>
              </a:rPr>
              <a:t>Beyond Yes / No: Embed reasoning in answers</a:t>
            </a:r>
          </a:p>
        </p:txBody>
      </p:sp>
      <p:sp>
        <p:nvSpPr>
          <p:cNvPr id="282626" name="Rectangle 1027"/>
          <p:cNvSpPr>
            <a:spLocks noChangeArrowheads="1"/>
          </p:cNvSpPr>
          <p:nvPr/>
        </p:nvSpPr>
        <p:spPr bwMode="auto">
          <a:xfrm>
            <a:off x="57150" y="790575"/>
            <a:ext cx="9029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Calibri" pitchFamily="34" charset="0"/>
              </a:rPr>
              <a:t>For which of these Gaussian surfaces will Gauss’ law help us to calculate E at point A (top center) due to the infinite sheet of charge? </a:t>
            </a:r>
          </a:p>
        </p:txBody>
      </p:sp>
      <p:sp>
        <p:nvSpPr>
          <p:cNvPr id="282627" name="Rectangle 1028"/>
          <p:cNvSpPr>
            <a:spLocks noChangeArrowheads="1"/>
          </p:cNvSpPr>
          <p:nvPr/>
        </p:nvSpPr>
        <p:spPr bwMode="auto">
          <a:xfrm>
            <a:off x="65088" y="4438650"/>
            <a:ext cx="90122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Bef>
                <a:spcPct val="10000"/>
              </a:spcBef>
              <a:buFont typeface="Arial" charset="0"/>
              <a:buAutoNum type="alphaUcParenR"/>
            </a:pPr>
            <a:r>
              <a:rPr lang="en-US" sz="2000">
                <a:latin typeface="Calibri" pitchFamily="34" charset="0"/>
              </a:rPr>
              <a:t>Only the sphere </a:t>
            </a:r>
            <a:r>
              <a:rPr lang="en-US" sz="2000" u="sng">
                <a:latin typeface="Calibri" pitchFamily="34" charset="0"/>
              </a:rPr>
              <a:t>since</a:t>
            </a:r>
            <a:r>
              <a:rPr lang="en-US" sz="2000">
                <a:latin typeface="Calibri" pitchFamily="34" charset="0"/>
              </a:rPr>
              <a:t> it is the only one with full symmetry </a:t>
            </a:r>
          </a:p>
          <a:p>
            <a:pPr marL="355600" indent="-355600">
              <a:spcBef>
                <a:spcPct val="10000"/>
              </a:spcBef>
              <a:buFont typeface="Arial" charset="0"/>
              <a:buAutoNum type="alphaUcParenR"/>
            </a:pPr>
            <a:r>
              <a:rPr lang="en-US" sz="2000">
                <a:latin typeface="Calibri" pitchFamily="34" charset="0"/>
              </a:rPr>
              <a:t>Only the cylinder </a:t>
            </a:r>
            <a:r>
              <a:rPr lang="en-US" sz="2000" u="sng">
                <a:latin typeface="Calibri" pitchFamily="34" charset="0"/>
              </a:rPr>
              <a:t>because</a:t>
            </a:r>
            <a:r>
              <a:rPr lang="en-US" sz="2000">
                <a:latin typeface="Calibri" pitchFamily="34" charset="0"/>
              </a:rPr>
              <a:t> it has circular symmetry and side walls have zero flux</a:t>
            </a:r>
          </a:p>
          <a:p>
            <a:pPr marL="355600" indent="-355600">
              <a:spcBef>
                <a:spcPct val="10000"/>
              </a:spcBef>
              <a:buFont typeface="Arial" charset="0"/>
              <a:buAutoNum type="alphaUcParenR"/>
            </a:pPr>
            <a:r>
              <a:rPr lang="en-US" sz="2000">
                <a:latin typeface="Calibri" pitchFamily="34" charset="0"/>
              </a:rPr>
              <a:t>Only the cylinder and the cube </a:t>
            </a:r>
            <a:r>
              <a:rPr lang="en-US" sz="2000" u="sng">
                <a:latin typeface="Calibri" pitchFamily="34" charset="0"/>
              </a:rPr>
              <a:t>because</a:t>
            </a:r>
            <a:r>
              <a:rPr lang="en-US" sz="2000">
                <a:latin typeface="Calibri" pitchFamily="34" charset="0"/>
              </a:rPr>
              <a:t> they have side walls perpendicular to the sheet and end caps parallel to the sheet </a:t>
            </a:r>
          </a:p>
          <a:p>
            <a:pPr marL="355600" indent="-355600">
              <a:spcBef>
                <a:spcPct val="10000"/>
              </a:spcBef>
              <a:buFont typeface="Arial" charset="0"/>
              <a:buAutoNum type="alphaUcParenR"/>
            </a:pPr>
            <a:r>
              <a:rPr lang="en-US" sz="2000">
                <a:latin typeface="Calibri" pitchFamily="34" charset="0"/>
              </a:rPr>
              <a:t>Only the sphere and cylinder </a:t>
            </a:r>
            <a:r>
              <a:rPr lang="en-US" sz="2000" u="sng">
                <a:latin typeface="Calibri" pitchFamily="34" charset="0"/>
              </a:rPr>
              <a:t>because</a:t>
            </a:r>
            <a:r>
              <a:rPr lang="en-US" sz="2000">
                <a:latin typeface="Calibri" pitchFamily="34" charset="0"/>
              </a:rPr>
              <a:t> they have circular cross section</a:t>
            </a:r>
          </a:p>
          <a:p>
            <a:pPr marL="355600" indent="-355600">
              <a:spcBef>
                <a:spcPct val="10000"/>
              </a:spcBef>
              <a:buFont typeface="Arial" charset="0"/>
              <a:buAutoNum type="alphaUcParenR"/>
            </a:pPr>
            <a:r>
              <a:rPr lang="en-US" sz="2000">
                <a:latin typeface="Calibri" pitchFamily="34" charset="0"/>
              </a:rPr>
              <a:t>All surfaces will work </a:t>
            </a:r>
            <a:r>
              <a:rPr lang="en-US" sz="2000" u="sng">
                <a:latin typeface="Calibri" pitchFamily="34" charset="0"/>
              </a:rPr>
              <a:t>because</a:t>
            </a:r>
            <a:r>
              <a:rPr lang="en-US" sz="2000">
                <a:latin typeface="Calibri" pitchFamily="34" charset="0"/>
              </a:rPr>
              <a:t> they are all symmetric</a:t>
            </a:r>
          </a:p>
        </p:txBody>
      </p:sp>
      <p:pic>
        <p:nvPicPr>
          <p:cNvPr id="282628" name="Picture 9" descr="gau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8150"/>
            <a:ext cx="8907463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2629" name="Text Box 4"/>
          <p:cNvSpPr txBox="1">
            <a:spLocks noChangeArrowheads="1"/>
          </p:cNvSpPr>
          <p:nvPr/>
        </p:nvSpPr>
        <p:spPr bwMode="auto">
          <a:xfrm>
            <a:off x="150813" y="6532563"/>
            <a:ext cx="8556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Question based on Concept Test from University of Colorado Upper Division Electrostatics course</a:t>
            </a:r>
            <a:r>
              <a:rPr lang="en-US" sz="1600">
                <a:latin typeface="Calibri" pitchFamily="34" charset="0"/>
                <a:cs typeface="Calibri" pitchFamily="34" charset="0"/>
              </a:rPr>
              <a:t> </a:t>
            </a:r>
            <a:endParaRPr lang="en-US" sz="1600">
              <a:solidFill>
                <a:srgbClr val="016F0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143000"/>
            <a:ext cx="8991600" cy="4532313"/>
          </a:xfrm>
        </p:spPr>
        <p:txBody>
          <a:bodyPr/>
          <a:lstStyle/>
          <a:p>
            <a:pPr marL="177800" indent="-177800" eaLnBrk="1" hangingPunct="1">
              <a:spcBef>
                <a:spcPct val="30000"/>
              </a:spcBef>
            </a:pPr>
            <a:r>
              <a:rPr lang="en-US" sz="2800" smtClean="0"/>
              <a:t>Instructor creates carefully designed activities that require students to talk, write, reflect and express their thinking.</a:t>
            </a:r>
          </a:p>
          <a:p>
            <a:pPr marL="177800" indent="-177800" eaLnBrk="1" hangingPunct="1">
              <a:spcBef>
                <a:spcPct val="30000"/>
              </a:spcBef>
            </a:pPr>
            <a:r>
              <a:rPr lang="en-US" sz="2800" smtClean="0"/>
              <a:t>Students go </a:t>
            </a:r>
            <a:r>
              <a:rPr lang="en-IN" sz="2800" smtClean="0"/>
              <a:t>beyond listening, copying of notes, execution of prescribed procedures.</a:t>
            </a:r>
            <a:endParaRPr lang="en-US" sz="2800" smtClean="0"/>
          </a:p>
          <a:p>
            <a:pPr marL="177800" indent="-177800" eaLnBrk="1" hangingPunct="1">
              <a:spcBef>
                <a:spcPct val="30000"/>
              </a:spcBef>
            </a:pPr>
            <a:r>
              <a:rPr lang="en-US" sz="2800" smtClean="0"/>
              <a:t>Explicitly </a:t>
            </a:r>
            <a:r>
              <a:rPr lang="en-US" sz="2800" u="sng" smtClean="0"/>
              <a:t>based on theories</a:t>
            </a:r>
            <a:r>
              <a:rPr lang="en-US" sz="2800" smtClean="0"/>
              <a:t> of learning.</a:t>
            </a:r>
          </a:p>
          <a:p>
            <a:pPr marL="177800" indent="-177800" eaLnBrk="1" hangingPunct="1">
              <a:spcBef>
                <a:spcPct val="30000"/>
              </a:spcBef>
            </a:pPr>
            <a:r>
              <a:rPr lang="en-US" sz="2800" u="sng" smtClean="0"/>
              <a:t>Evaluated repeatedly</a:t>
            </a:r>
            <a:r>
              <a:rPr lang="en-US" sz="2800" smtClean="0"/>
              <a:t> through empirical research.</a:t>
            </a:r>
          </a:p>
          <a:p>
            <a:pPr marL="177800" indent="-177800" eaLnBrk="1" hangingPunct="1">
              <a:lnSpc>
                <a:spcPct val="90000"/>
              </a:lnSpc>
              <a:spcBef>
                <a:spcPct val="30000"/>
              </a:spcBef>
            </a:pPr>
            <a:endParaRPr lang="en-US" sz="2800" smtClean="0"/>
          </a:p>
          <a:p>
            <a:pPr marL="577850" lvl="1" indent="-177800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000" smtClean="0"/>
              <a:t>	Note:</a:t>
            </a:r>
          </a:p>
          <a:p>
            <a:pPr marL="577850" lvl="1" indent="-1778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smtClean="0"/>
              <a:t>	Many informal  strategies may have the goal of engaging students, but to be termed as active learning, they need to meet the above requirements.</a:t>
            </a:r>
          </a:p>
        </p:txBody>
      </p:sp>
      <p:sp>
        <p:nvSpPr>
          <p:cNvPr id="19458" name="Title 3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Requirements of active learning strategies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DA2D71-026D-496B-A7FC-8005CE84E632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AFBEC-4E6F-4213-9FF3-A27E708F5315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95263" y="6042025"/>
            <a:ext cx="87328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IN" sz="1600">
                <a:solidFill>
                  <a:srgbClr val="016F06"/>
                </a:solidFill>
              </a:rPr>
              <a:t>Meltzer, David E., and Ronald K. Thornton. "Resource letter ALIP–1: active-learning instruction in physics." </a:t>
            </a:r>
            <a:r>
              <a:rPr lang="en-IN" sz="1600" i="1">
                <a:solidFill>
                  <a:srgbClr val="016F06"/>
                </a:solidFill>
              </a:rPr>
              <a:t>American journal of physics</a:t>
            </a:r>
            <a:r>
              <a:rPr lang="en-IN" sz="1600">
                <a:solidFill>
                  <a:srgbClr val="016F06"/>
                </a:solidFill>
              </a:rPr>
              <a:t> 80.6 (2012): 478-496.</a:t>
            </a:r>
            <a:r>
              <a:rPr lang="en-IN" sz="1600"/>
              <a:t>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Title 1"/>
          <p:cNvSpPr>
            <a:spLocks noGrp="1"/>
          </p:cNvSpPr>
          <p:nvPr>
            <p:ph type="title" idx="4294967295"/>
          </p:nvPr>
        </p:nvSpPr>
        <p:spPr>
          <a:xfrm>
            <a:off x="274638" y="152400"/>
            <a:ext cx="8523287" cy="746125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Activity – write your own question</a:t>
            </a:r>
          </a:p>
        </p:txBody>
      </p:sp>
      <p:sp>
        <p:nvSpPr>
          <p:cNvPr id="283650" name="Content Placeholder 2"/>
          <p:cNvSpPr>
            <a:spLocks/>
          </p:cNvSpPr>
          <p:nvPr/>
        </p:nvSpPr>
        <p:spPr bwMode="auto">
          <a:xfrm>
            <a:off x="228600" y="1066800"/>
            <a:ext cx="87312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latin typeface="Calibri" pitchFamily="34" charset="0"/>
              </a:rPr>
              <a:t>Choose one of the two goals: </a:t>
            </a:r>
          </a:p>
          <a:p>
            <a:pPr defTabSz="457200" eaLnBrk="0" hangingPunct="0">
              <a:spcBef>
                <a:spcPct val="20000"/>
              </a:spcBef>
              <a:buFont typeface="Calisto MT" pitchFamily="18" charset="0"/>
              <a:buNone/>
            </a:pPr>
            <a:r>
              <a:rPr lang="en-US" sz="2800">
                <a:latin typeface="Calibri" pitchFamily="34" charset="0"/>
              </a:rPr>
              <a:t>3. Predict an outcome (e.g., of experiment, program)</a:t>
            </a:r>
          </a:p>
          <a:p>
            <a:pPr defTabSz="457200" eaLnBrk="0" hangingPunct="0">
              <a:spcBef>
                <a:spcPct val="20000"/>
              </a:spcBef>
              <a:buFont typeface="Calisto MT" pitchFamily="18" charset="0"/>
              <a:buNone/>
            </a:pPr>
            <a:r>
              <a:rPr lang="en-US" sz="2800">
                <a:latin typeface="Calibri" pitchFamily="34" charset="0"/>
              </a:rPr>
              <a:t>4. Embed reasoning in answers (give choice and its reason) 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latin typeface="Calibri" pitchFamily="34" charset="0"/>
            </a:endParaRP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Write a peer-instruction question for your course. 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solidFill>
                <a:schemeClr val="hlink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4000" smtClean="0">
                <a:solidFill>
                  <a:srgbClr val="800000"/>
                </a:solidFill>
              </a:rPr>
              <a:t>Reasoning with representations</a:t>
            </a:r>
          </a:p>
        </p:txBody>
      </p:sp>
      <p:sp>
        <p:nvSpPr>
          <p:cNvPr id="284674" name="Content Placeholder 2"/>
          <p:cNvSpPr>
            <a:spLocks/>
          </p:cNvSpPr>
          <p:nvPr/>
        </p:nvSpPr>
        <p:spPr bwMode="auto">
          <a:xfrm>
            <a:off x="228600" y="9144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Which circuit will satisfy given input output relationship?</a:t>
            </a:r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60538"/>
            <a:ext cx="3733800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6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7" name="Text Box 6"/>
          <p:cNvSpPr txBox="1">
            <a:spLocks noChangeArrowheads="1"/>
          </p:cNvSpPr>
          <p:nvPr/>
        </p:nvSpPr>
        <p:spPr bwMode="auto">
          <a:xfrm>
            <a:off x="914400" y="6308725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Diagrammatic representations in question AND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6" name="Rectangle 2"/>
          <p:cNvSpPr>
            <a:spLocks noChangeArrowheads="1"/>
          </p:cNvSpPr>
          <p:nvPr/>
        </p:nvSpPr>
        <p:spPr bwMode="auto">
          <a:xfrm>
            <a:off x="2055813" y="268288"/>
            <a:ext cx="6335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IN" sz="3200">
              <a:solidFill>
                <a:schemeClr val="tx2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21505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9863" y="1066800"/>
            <a:ext cx="8897937" cy="1524000"/>
          </a:xfrm>
        </p:spPr>
        <p:txBody>
          <a:bodyPr/>
          <a:lstStyle/>
          <a:p>
            <a:pPr algn="l"/>
            <a:r>
              <a:rPr lang="en-US" sz="2800" smtClean="0"/>
              <a:t>A very large (effectively infinite) capacitor has charge Q.  A neutral dielectric is inserted into the gap (and of course, it will polarize) . </a:t>
            </a:r>
            <a:r>
              <a:rPr lang="en-US" sz="2800" u="sng" smtClean="0"/>
              <a:t>Your goal is to find </a:t>
            </a:r>
            <a:r>
              <a:rPr lang="en-US" sz="2800" b="1" u="sng" smtClean="0"/>
              <a:t>D </a:t>
            </a:r>
            <a:r>
              <a:rPr lang="en-US" sz="2800" i="1" u="sng" smtClean="0"/>
              <a:t>everywhere</a:t>
            </a:r>
            <a:r>
              <a:rPr lang="en-US" sz="2800" i="1" smtClean="0"/>
              <a:t>. </a:t>
            </a:r>
            <a:r>
              <a:rPr lang="en-US" sz="2800" smtClean="0"/>
              <a:t>You can use the following relations:</a:t>
            </a:r>
            <a:r>
              <a:rPr lang="en-US" sz="2800" b="1" smtClean="0"/>
              <a:t> </a:t>
            </a:r>
            <a:r>
              <a:rPr lang="en-US" sz="2800" smtClean="0"/>
              <a:t>  </a:t>
            </a:r>
            <a:endParaRPr lang="en-US" sz="4000" smtClean="0"/>
          </a:p>
        </p:txBody>
      </p:sp>
      <p:sp>
        <p:nvSpPr>
          <p:cNvPr id="215058" name="Text Box 4"/>
          <p:cNvSpPr txBox="1">
            <a:spLocks noChangeArrowheads="1"/>
          </p:cNvSpPr>
          <p:nvPr/>
        </p:nvSpPr>
        <p:spPr bwMode="auto">
          <a:xfrm>
            <a:off x="228600" y="4864100"/>
            <a:ext cx="47101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Which equation would </a:t>
            </a:r>
            <a:r>
              <a:rPr lang="en-US" sz="2400" i="1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you</a:t>
            </a:r>
            <a:r>
              <a:rPr lang="en-US" sz="2400">
                <a:solidFill>
                  <a:schemeClr val="hlink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 use first?</a:t>
            </a:r>
          </a:p>
          <a:p>
            <a:pPr marL="457200" indent="-457200" eaLnBrk="0" hangingPunct="0">
              <a:buFont typeface="Arial" charset="0"/>
              <a:buAutoNum type="alphaUcParenR"/>
            </a:pPr>
            <a:r>
              <a:rPr lang="en-US" sz="2400">
                <a:latin typeface="Calibri" pitchFamily="34" charset="0"/>
                <a:ea typeface="ヒラギノ角ゴ Pro W3"/>
                <a:cs typeface="Calibri" pitchFamily="34" charset="0"/>
              </a:rPr>
              <a:t>The one with P      </a:t>
            </a:r>
          </a:p>
          <a:p>
            <a:pPr marL="457200" indent="-457200" eaLnBrk="0" hangingPunct="0">
              <a:buFont typeface="Arial" charset="0"/>
              <a:buAutoNum type="alphaUcParenR"/>
            </a:pPr>
            <a:r>
              <a:rPr lang="en-US" sz="2400">
                <a:latin typeface="Calibri" pitchFamily="34" charset="0"/>
                <a:ea typeface="ヒラギノ角ゴ Pro W3"/>
                <a:cs typeface="Calibri" pitchFamily="34" charset="0"/>
              </a:rPr>
              <a:t>The one with Q</a:t>
            </a:r>
            <a:r>
              <a:rPr lang="en-US" sz="2400" baseline="-25000">
                <a:latin typeface="Calibri" pitchFamily="34" charset="0"/>
                <a:ea typeface="ヒラギノ角ゴ Pro W3"/>
                <a:cs typeface="Calibri" pitchFamily="34" charset="0"/>
              </a:rPr>
              <a:t>free</a:t>
            </a:r>
            <a:r>
              <a:rPr lang="en-US" sz="2400">
                <a:latin typeface="Calibri" pitchFamily="34" charset="0"/>
                <a:ea typeface="ヒラギノ角ゴ Pro W3"/>
                <a:cs typeface="Calibri" pitchFamily="34" charset="0"/>
              </a:rPr>
              <a:t>            </a:t>
            </a:r>
          </a:p>
          <a:p>
            <a:pPr marL="457200" indent="-457200" eaLnBrk="0" hangingPunct="0">
              <a:buFont typeface="Arial" charset="0"/>
              <a:buAutoNum type="alphaUcParenR"/>
            </a:pPr>
            <a:r>
              <a:rPr lang="en-US" sz="2400">
                <a:latin typeface="Calibri" pitchFamily="34" charset="0"/>
                <a:ea typeface="ヒラギノ角ゴ Pro W3"/>
                <a:cs typeface="Calibri" pitchFamily="34" charset="0"/>
              </a:rPr>
              <a:t>The one with Q/</a:t>
            </a:r>
          </a:p>
          <a:p>
            <a:pPr marL="457200" indent="-457200" eaLnBrk="0" hangingPunct="0">
              <a:buFont typeface="Arial" charset="0"/>
              <a:buNone/>
            </a:pPr>
            <a:r>
              <a:rPr lang="en-US" sz="2400">
                <a:latin typeface="Calibri" pitchFamily="34" charset="0"/>
                <a:ea typeface="ヒラギノ角ゴ Pro W3"/>
                <a:cs typeface="Calibri" pitchFamily="34" charset="0"/>
              </a:rPr>
              <a:t>D)   I can use any of them first</a:t>
            </a:r>
          </a:p>
        </p:txBody>
      </p:sp>
      <p:graphicFrame>
        <p:nvGraphicFramePr>
          <p:cNvPr id="215045" name="Object 1024"/>
          <p:cNvGraphicFramePr>
            <a:graphicFrameLocks noChangeAspect="1"/>
          </p:cNvGraphicFramePr>
          <p:nvPr/>
        </p:nvGraphicFramePr>
        <p:xfrm>
          <a:off x="533400" y="2798763"/>
          <a:ext cx="26670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6" name="Equation" r:id="rId4" imgW="1244520" imgH="838080" progId="">
                  <p:embed/>
                </p:oleObj>
              </mc:Choice>
              <mc:Fallback>
                <p:oleObj name="Equation" r:id="rId4" imgW="1244520" imgH="83808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98763"/>
                        <a:ext cx="266700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9" name="Rectangle 10"/>
          <p:cNvSpPr>
            <a:spLocks noChangeArrowheads="1"/>
          </p:cNvSpPr>
          <p:nvPr/>
        </p:nvSpPr>
        <p:spPr bwMode="auto">
          <a:xfrm>
            <a:off x="5287963" y="2971800"/>
            <a:ext cx="3559175" cy="3952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+Q</a:t>
            </a:r>
          </a:p>
        </p:txBody>
      </p:sp>
      <p:sp>
        <p:nvSpPr>
          <p:cNvPr id="215060" name="Rectangle 11"/>
          <p:cNvSpPr>
            <a:spLocks noChangeArrowheads="1"/>
          </p:cNvSpPr>
          <p:nvPr/>
        </p:nvSpPr>
        <p:spPr bwMode="auto">
          <a:xfrm>
            <a:off x="5232400" y="4706938"/>
            <a:ext cx="3559175" cy="39528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-Q</a:t>
            </a:r>
          </a:p>
        </p:txBody>
      </p:sp>
      <p:sp>
        <p:nvSpPr>
          <p:cNvPr id="215061" name="AutoShape 12"/>
          <p:cNvSpPr>
            <a:spLocks noChangeArrowheads="1"/>
          </p:cNvSpPr>
          <p:nvPr/>
        </p:nvSpPr>
        <p:spPr bwMode="auto">
          <a:xfrm>
            <a:off x="5184775" y="3513138"/>
            <a:ext cx="3622675" cy="1060450"/>
          </a:xfrm>
          <a:prstGeom prst="cube">
            <a:avLst>
              <a:gd name="adj" fmla="val 327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IN" sz="2400">
              <a:ea typeface="ヒラギノ角ゴ Pro W3"/>
              <a:cs typeface="ヒラギノ角ゴ Pro W3"/>
            </a:endParaRPr>
          </a:p>
        </p:txBody>
      </p:sp>
      <p:sp>
        <p:nvSpPr>
          <p:cNvPr id="215062" name="Title 1"/>
          <p:cNvSpPr>
            <a:spLocks/>
          </p:cNvSpPr>
          <p:nvPr/>
        </p:nvSpPr>
        <p:spPr bwMode="auto">
          <a:xfrm>
            <a:off x="457200" y="15240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As a stepping stone to problem-solving</a:t>
            </a:r>
          </a:p>
        </p:txBody>
      </p:sp>
      <p:sp>
        <p:nvSpPr>
          <p:cNvPr id="215063" name="Text Box 6"/>
          <p:cNvSpPr txBox="1">
            <a:spLocks noChangeArrowheads="1"/>
          </p:cNvSpPr>
          <p:nvPr/>
        </p:nvSpPr>
        <p:spPr bwMode="auto">
          <a:xfrm>
            <a:off x="4419600" y="5775325"/>
            <a:ext cx="472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Such questions are useful to start the problem solving process, before students begin to flex their mathematical muscles. </a:t>
            </a:r>
          </a:p>
        </p:txBody>
      </p:sp>
      <p:graphicFrame>
        <p:nvGraphicFramePr>
          <p:cNvPr id="215055" name="Object 15"/>
          <p:cNvGraphicFramePr>
            <a:graphicFrameLocks noChangeAspect="1"/>
          </p:cNvGraphicFramePr>
          <p:nvPr/>
        </p:nvGraphicFramePr>
        <p:xfrm>
          <a:off x="2743200" y="5946775"/>
          <a:ext cx="3698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7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946775"/>
                        <a:ext cx="369888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Title 1"/>
          <p:cNvSpPr>
            <a:spLocks noGrp="1"/>
          </p:cNvSpPr>
          <p:nvPr>
            <p:ph type="title" idx="4294967295"/>
          </p:nvPr>
        </p:nvSpPr>
        <p:spPr>
          <a:xfrm>
            <a:off x="274638" y="152400"/>
            <a:ext cx="8523287" cy="746125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Activity – write your own question</a:t>
            </a:r>
          </a:p>
        </p:txBody>
      </p:sp>
      <p:sp>
        <p:nvSpPr>
          <p:cNvPr id="287746" name="Content Placeholder 2"/>
          <p:cNvSpPr>
            <a:spLocks/>
          </p:cNvSpPr>
          <p:nvPr/>
        </p:nvSpPr>
        <p:spPr bwMode="auto">
          <a:xfrm>
            <a:off x="228600" y="1066800"/>
            <a:ext cx="87312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latin typeface="Calibri" pitchFamily="34" charset="0"/>
              </a:rPr>
              <a:t>Choose one of the two goals: </a:t>
            </a:r>
          </a:p>
          <a:p>
            <a:pPr defTabSz="457200" eaLnBrk="0" hangingPunct="0">
              <a:spcBef>
                <a:spcPct val="20000"/>
              </a:spcBef>
              <a:buFont typeface="Calisto MT" pitchFamily="18" charset="0"/>
              <a:buNone/>
            </a:pPr>
            <a:r>
              <a:rPr lang="en-US" sz="2800">
                <a:latin typeface="Calibri" pitchFamily="34" charset="0"/>
              </a:rPr>
              <a:t>5. Reason using representations (for ex interpret graph) or translate between representations (for ex convert between graph / equation / words / diagram)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latin typeface="Calibri" pitchFamily="34" charset="0"/>
            </a:endParaRP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latin typeface="Calibri" pitchFamily="34" charset="0"/>
              </a:rPr>
              <a:t>6. Conceptual question as a stepping stone to solve a problem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latin typeface="Calibri" pitchFamily="34" charset="0"/>
            </a:endParaRP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Write a peer-instruction question for your course. 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solidFill>
                <a:schemeClr val="hlink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Title 1"/>
          <p:cNvSpPr>
            <a:spLocks noGrp="1"/>
          </p:cNvSpPr>
          <p:nvPr>
            <p:ph type="title" idx="4294967295"/>
          </p:nvPr>
        </p:nvSpPr>
        <p:spPr>
          <a:xfrm>
            <a:off x="765175" y="244475"/>
            <a:ext cx="7970838" cy="669925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Recall point from previous lecture</a:t>
            </a:r>
          </a:p>
        </p:txBody>
      </p:sp>
      <p:sp>
        <p:nvSpPr>
          <p:cNvPr id="288770" name="Rectangle 4"/>
          <p:cNvSpPr>
            <a:spLocks noChangeArrowheads="1"/>
          </p:cNvSpPr>
          <p:nvPr/>
        </p:nvSpPr>
        <p:spPr bwMode="auto">
          <a:xfrm>
            <a:off x="381000" y="1371600"/>
            <a:ext cx="845820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Positive ions flow right through a liquid, negative ions </a:t>
            </a:r>
          </a:p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flow left. </a:t>
            </a:r>
            <a:r>
              <a:rPr lang="en-US" sz="28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Is there a net current through the liquid?</a:t>
            </a:r>
          </a:p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(Same density and speed of both ions)</a:t>
            </a:r>
            <a:br>
              <a:rPr lang="en-US" sz="2800">
                <a:latin typeface="Calibri" pitchFamily="34" charset="0"/>
                <a:cs typeface="Calibri" pitchFamily="34" charset="0"/>
              </a:rPr>
            </a:br>
            <a:endParaRPr lang="en-US" sz="2800">
              <a:latin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A) Yes, to the right</a:t>
            </a:r>
          </a:p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B) Yes, to the left</a:t>
            </a:r>
          </a:p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C) No</a:t>
            </a:r>
          </a:p>
          <a:p>
            <a:pPr marL="342900" indent="-342900"/>
            <a:r>
              <a:rPr lang="en-US" sz="2800">
                <a:latin typeface="Calibri" pitchFamily="34" charset="0"/>
                <a:cs typeface="Calibri" pitchFamily="34" charset="0"/>
              </a:rPr>
              <a:t>D) Not enough information given</a:t>
            </a:r>
          </a:p>
          <a:p>
            <a:pPr marL="342900" indent="-342900"/>
            <a:endParaRPr lang="en-US" sz="2800">
              <a:latin typeface="Calibri" pitchFamily="34" charset="0"/>
              <a:cs typeface="Calibri" pitchFamily="34" charset="0"/>
            </a:endParaRPr>
          </a:p>
          <a:p>
            <a:pPr marL="342900" indent="-342900" algn="r"/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I used this in the class after the definition of current was introduced</a:t>
            </a:r>
            <a:endParaRPr lang="en-US" sz="2400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8773" name="Text Box 4"/>
          <p:cNvSpPr txBox="1">
            <a:spLocks noChangeArrowheads="1"/>
          </p:cNvSpPr>
          <p:nvPr/>
        </p:nvSpPr>
        <p:spPr bwMode="auto">
          <a:xfrm>
            <a:off x="150813" y="6532563"/>
            <a:ext cx="8556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Question based on Concept Test from University of Colorado Upper Division Electrostatics course</a:t>
            </a:r>
            <a:r>
              <a:rPr lang="en-US" sz="1600">
                <a:latin typeface="Calibri" pitchFamily="34" charset="0"/>
                <a:cs typeface="Calibri" pitchFamily="34" charset="0"/>
              </a:rPr>
              <a:t> </a:t>
            </a:r>
            <a:endParaRPr lang="en-US" sz="1600">
              <a:solidFill>
                <a:srgbClr val="016F0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 smtClean="0">
                <a:solidFill>
                  <a:srgbClr val="800000"/>
                </a:solidFill>
              </a:rPr>
              <a:t>Survey questions</a:t>
            </a:r>
          </a:p>
        </p:txBody>
      </p:sp>
      <p:sp>
        <p:nvSpPr>
          <p:cNvPr id="28979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sz="2800">
                <a:latin typeface="Calibri" pitchFamily="34" charset="0"/>
                <a:cs typeface="Calibri" pitchFamily="34" charset="0"/>
              </a:rPr>
              <a:t>I would like to know a little about you. Choose the most appropriate response. </a:t>
            </a:r>
            <a:endParaRPr lang="en-US" sz="280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55600" indent="-355600"/>
            <a:r>
              <a:rPr lang="en-US" sz="28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Are you familiar with vector calculus? </a:t>
            </a:r>
          </a:p>
          <a:p>
            <a:pPr marL="355600" indent="-355600"/>
            <a:endParaRPr lang="en-US" sz="280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55600" indent="-355600">
              <a:spcBef>
                <a:spcPct val="20000"/>
              </a:spcBef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I only know basic differentiation and integration</a:t>
            </a:r>
          </a:p>
          <a:p>
            <a:pPr marL="355600" indent="-355600">
              <a:spcBef>
                <a:spcPct val="20000"/>
              </a:spcBef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I have heard the terms gradient, divergence, curl, but I do not know how to calculate them</a:t>
            </a:r>
          </a:p>
          <a:p>
            <a:pPr marL="355600" indent="-355600">
              <a:spcBef>
                <a:spcPct val="20000"/>
              </a:spcBef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I can calculate gradient, divergence, curl of functions but I do not know how to draw the functions</a:t>
            </a:r>
          </a:p>
          <a:p>
            <a:pPr marL="355600" indent="-355600">
              <a:spcBef>
                <a:spcPct val="20000"/>
              </a:spcBef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I can calculate vector derivatives as well as comfortably draw the functions</a:t>
            </a:r>
          </a:p>
        </p:txBody>
      </p:sp>
      <p:sp>
        <p:nvSpPr>
          <p:cNvPr id="289795" name="Text Box 6"/>
          <p:cNvSpPr txBox="1">
            <a:spLocks noChangeArrowheads="1"/>
          </p:cNvSpPr>
          <p:nvPr/>
        </p:nvSpPr>
        <p:spPr bwMode="auto">
          <a:xfrm>
            <a:off x="304800" y="62484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I used this in the first class in PH103 E&amp;M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228600"/>
            <a:ext cx="8183562" cy="563563"/>
          </a:xfrm>
        </p:spPr>
        <p:txBody>
          <a:bodyPr/>
          <a:lstStyle/>
          <a:p>
            <a:r>
              <a:rPr lang="en-US" sz="4000" smtClean="0">
                <a:solidFill>
                  <a:srgbClr val="800000"/>
                </a:solidFill>
              </a:rPr>
              <a:t>Survey questions</a:t>
            </a:r>
          </a:p>
        </p:txBody>
      </p:sp>
      <p:sp>
        <p:nvSpPr>
          <p:cNvPr id="290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131175" cy="4889500"/>
          </a:xfrm>
        </p:spPr>
        <p:txBody>
          <a:bodyPr/>
          <a:lstStyle/>
          <a:p>
            <a:pPr marL="609600" indent="-609600" defTabSz="457200">
              <a:buFontTx/>
              <a:buNone/>
            </a:pPr>
            <a:r>
              <a:rPr lang="en-US" sz="2800" smtClean="0">
                <a:latin typeface="Arial" charset="0"/>
                <a:ea typeface="MS PGothic" pitchFamily="34" charset="-128"/>
              </a:rPr>
              <a:t>Are you concerned about global climate change?</a:t>
            </a:r>
          </a:p>
          <a:p>
            <a:pPr marL="609600" indent="-609600" defTabSz="457200">
              <a:buFontTx/>
              <a:buAutoNum type="alphaUcParenR"/>
            </a:pPr>
            <a:r>
              <a:rPr lang="en-US" sz="2800" smtClean="0">
                <a:latin typeface="Arial" charset="0"/>
                <a:ea typeface="MS PGothic" pitchFamily="34" charset="-128"/>
              </a:rPr>
              <a:t>Yes</a:t>
            </a:r>
          </a:p>
          <a:p>
            <a:pPr marL="609600" indent="-609600" defTabSz="457200">
              <a:buFontTx/>
              <a:buAutoNum type="alphaUcParenR"/>
            </a:pPr>
            <a:r>
              <a:rPr lang="en-US" sz="2800" smtClean="0">
                <a:latin typeface="Arial" charset="0"/>
                <a:ea typeface="MS PGothic" pitchFamily="34" charset="-128"/>
              </a:rPr>
              <a:t>No</a:t>
            </a:r>
          </a:p>
          <a:p>
            <a:pPr marL="609600" indent="-609600" defTabSz="457200">
              <a:buFontTx/>
              <a:buAutoNum type="alphaUcParenR"/>
            </a:pPr>
            <a:r>
              <a:rPr lang="en-US" sz="2800" smtClean="0">
                <a:latin typeface="Arial" charset="0"/>
                <a:ea typeface="MS PGothic" pitchFamily="34" charset="-128"/>
              </a:rPr>
              <a:t>I don</a:t>
            </a:r>
            <a:r>
              <a:rPr lang="ja-JP" altLang="en-US" sz="2800" smtClean="0">
                <a:latin typeface="Arial" charset="0"/>
              </a:rPr>
              <a:t>’</a:t>
            </a:r>
            <a:r>
              <a:rPr lang="en-US" sz="2800" smtClean="0">
                <a:latin typeface="Arial" charset="0"/>
                <a:ea typeface="MS PGothic" pitchFamily="34" charset="-128"/>
              </a:rPr>
              <a:t>t think the climate is changing</a:t>
            </a:r>
          </a:p>
          <a:p>
            <a:pPr marL="609600" indent="-609600" defTabSz="457200">
              <a:buFontTx/>
              <a:buAutoNum type="alphaUcParenR"/>
            </a:pPr>
            <a:r>
              <a:rPr lang="en-US" sz="2800" smtClean="0">
                <a:latin typeface="Arial" charset="0"/>
                <a:ea typeface="MS PGothic" pitchFamily="34" charset="-128"/>
              </a:rPr>
              <a:t>I don</a:t>
            </a:r>
            <a:r>
              <a:rPr lang="ja-JP" altLang="en-US" sz="2800" smtClean="0">
                <a:latin typeface="Arial" charset="0"/>
              </a:rPr>
              <a:t>’</a:t>
            </a:r>
            <a:r>
              <a:rPr lang="en-US" sz="2800" smtClean="0">
                <a:latin typeface="Arial" charset="0"/>
                <a:ea typeface="MS PGothic" pitchFamily="34" charset="-128"/>
              </a:rPr>
              <a:t>t know if the climate is changing</a:t>
            </a:r>
          </a:p>
          <a:p>
            <a:pPr marL="609600" indent="-609600" defTabSz="457200">
              <a:buFontTx/>
              <a:buNone/>
            </a:pPr>
            <a:endParaRPr lang="en-US" sz="28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290819" name="Text Box 6"/>
          <p:cNvSpPr txBox="1">
            <a:spLocks noChangeArrowheads="1"/>
          </p:cNvSpPr>
          <p:nvPr/>
        </p:nvSpPr>
        <p:spPr bwMode="auto">
          <a:xfrm>
            <a:off x="228600" y="5486400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Use such questions to begin open discussions on topics where varied opinions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4000" smtClean="0">
                <a:solidFill>
                  <a:srgbClr val="800000"/>
                </a:solidFill>
              </a:rPr>
              <a:t>Personal opinion</a:t>
            </a:r>
          </a:p>
        </p:txBody>
      </p:sp>
      <p:sp>
        <p:nvSpPr>
          <p:cNvPr id="29286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lnSpc>
                <a:spcPct val="110000"/>
              </a:lnSpc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The pace of this class is:</a:t>
            </a:r>
          </a:p>
          <a:p>
            <a:pPr marL="355600" indent="-355600">
              <a:lnSpc>
                <a:spcPct val="110000"/>
              </a:lnSpc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Too fast</a:t>
            </a:r>
          </a:p>
          <a:p>
            <a:pPr marL="355600" indent="-355600">
              <a:lnSpc>
                <a:spcPct val="110000"/>
              </a:lnSpc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Too slow</a:t>
            </a:r>
          </a:p>
          <a:p>
            <a:pPr marL="355600" indent="-355600">
              <a:lnSpc>
                <a:spcPct val="110000"/>
              </a:lnSpc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Just about right </a:t>
            </a:r>
          </a:p>
        </p:txBody>
      </p:sp>
      <p:sp>
        <p:nvSpPr>
          <p:cNvPr id="292867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Useful as a mid-semester feedback every 4 weeks or so</a:t>
            </a:r>
          </a:p>
        </p:txBody>
      </p:sp>
      <p:sp>
        <p:nvSpPr>
          <p:cNvPr id="292868" name="Rectangle 5"/>
          <p:cNvSpPr>
            <a:spLocks noChangeArrowheads="1"/>
          </p:cNvSpPr>
          <p:nvPr/>
        </p:nvSpPr>
        <p:spPr bwMode="auto">
          <a:xfrm>
            <a:off x="228600" y="4724400"/>
            <a:ext cx="8610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The quiz was:</a:t>
            </a:r>
          </a:p>
          <a:p>
            <a:pPr marL="342900" indent="-342900"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Easy</a:t>
            </a:r>
          </a:p>
          <a:p>
            <a:pPr marL="342900" indent="-342900"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Somewhat challenging, but I could do it</a:t>
            </a:r>
          </a:p>
          <a:p>
            <a:pPr marL="342900" indent="-342900">
              <a:buFontTx/>
              <a:buAutoNum type="alphaUcParenR"/>
            </a:pPr>
            <a:r>
              <a:rPr lang="en-US" sz="2800">
                <a:latin typeface="Calibri" pitchFamily="34" charset="0"/>
                <a:cs typeface="Calibri" pitchFamily="34" charset="0"/>
              </a:rPr>
              <a:t> Too challenging</a:t>
            </a:r>
          </a:p>
        </p:txBody>
      </p:sp>
      <p:sp>
        <p:nvSpPr>
          <p:cNvPr id="292869" name="Text Box 6"/>
          <p:cNvSpPr txBox="1">
            <a:spLocks noChangeArrowheads="1"/>
          </p:cNvSpPr>
          <p:nvPr/>
        </p:nvSpPr>
        <p:spPr bwMode="auto">
          <a:xfrm>
            <a:off x="1066800" y="6461125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457200">
              <a:spcBef>
                <a:spcPct val="50000"/>
              </a:spcBef>
            </a:pPr>
            <a:r>
              <a:rPr lang="en-US" sz="2000" i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Used right after Quiz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>
                <a:solidFill>
                  <a:srgbClr val="800000"/>
                </a:solidFill>
              </a:rPr>
              <a:t>Summary:  question types</a:t>
            </a:r>
          </a:p>
        </p:txBody>
      </p:sp>
      <p:sp>
        <p:nvSpPr>
          <p:cNvPr id="2938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Conceptual reasoning “one right answer” questions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Discussion “no one right answer” questions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Predict an outcome (e.g., of experiment, program)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Embed reasoning in answers (give choice and its reason) 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Reason using representations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As a stepping stone to problem-solving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Recall point from previous lecture</a:t>
            </a:r>
          </a:p>
          <a:p>
            <a:pPr marL="355600" indent="-355600">
              <a:buFont typeface="Calisto MT" pitchFamily="18" charset="0"/>
              <a:buAutoNum type="arabicPeriod"/>
            </a:pPr>
            <a:r>
              <a:rPr lang="en-US" sz="2800" smtClean="0"/>
              <a:t>Survey questions / personal opinion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Title 1"/>
          <p:cNvSpPr>
            <a:spLocks noGrp="1"/>
          </p:cNvSpPr>
          <p:nvPr>
            <p:ph type="title" idx="4294967295"/>
          </p:nvPr>
        </p:nvSpPr>
        <p:spPr>
          <a:xfrm>
            <a:off x="274638" y="152400"/>
            <a:ext cx="8523287" cy="746125"/>
          </a:xfrm>
        </p:spPr>
        <p:txBody>
          <a:bodyPr/>
          <a:lstStyle/>
          <a:p>
            <a:r>
              <a:rPr lang="en-US" sz="3900" smtClean="0">
                <a:solidFill>
                  <a:srgbClr val="800000"/>
                </a:solidFill>
              </a:rPr>
              <a:t>Activity – write your own question</a:t>
            </a:r>
          </a:p>
        </p:txBody>
      </p:sp>
      <p:sp>
        <p:nvSpPr>
          <p:cNvPr id="294914" name="Content Placeholder 2"/>
          <p:cNvSpPr>
            <a:spLocks/>
          </p:cNvSpPr>
          <p:nvPr/>
        </p:nvSpPr>
        <p:spPr bwMode="auto">
          <a:xfrm>
            <a:off x="228600" y="1066800"/>
            <a:ext cx="87312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Write a survey / personal opinion question as a peer-instruction question for your course.</a:t>
            </a:r>
          </a:p>
          <a:p>
            <a:pPr defTabSz="457200" eaLnBrk="0" hangingPunct="0">
              <a:spcBef>
                <a:spcPct val="20000"/>
              </a:spcBef>
              <a:buFont typeface="Calisto MT" pitchFamily="18" charset="0"/>
              <a:buNone/>
            </a:pPr>
            <a:r>
              <a:rPr lang="en-US" sz="2800">
                <a:latin typeface="Calibri" pitchFamily="34" charset="0"/>
              </a:rPr>
              <a:t> 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latin typeface="Calibri" pitchFamily="34" charset="0"/>
            </a:endParaRP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9144000" cy="690562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But my lectures are plenty interactive! 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441600-EB25-48E7-9291-093737A99A47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07" name="Text Box 13"/>
          <p:cNvSpPr txBox="1">
            <a:spLocks noChangeArrowheads="1"/>
          </p:cNvSpPr>
          <p:nvPr/>
        </p:nvSpPr>
        <p:spPr bwMode="auto">
          <a:xfrm>
            <a:off x="196850" y="1752600"/>
            <a:ext cx="8947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18000"/>
          <a:lstStyle/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I often pause to ask students if they understood the material</a:t>
            </a: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Students can even interrupt with doubts </a:t>
            </a: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I never hesitate to answer their questions</a:t>
            </a: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  <a:buFontTx/>
              <a:buChar char="•"/>
            </a:pPr>
            <a:r>
              <a:rPr lang="en-US" sz="2400">
                <a:latin typeface="Calibri" pitchFamily="34" charset="0"/>
                <a:cs typeface="Calibri" pitchFamily="34" charset="0"/>
              </a:rPr>
              <a:t>I show them demos and videos</a:t>
            </a: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</a:pPr>
            <a:r>
              <a:rPr lang="en-US" sz="2400">
                <a:latin typeface="Calibri" pitchFamily="34" charset="0"/>
                <a:cs typeface="Calibri" pitchFamily="34" charset="0"/>
              </a:rPr>
              <a:t>….</a:t>
            </a: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</a:pPr>
            <a:endParaRPr lang="en-US" sz="2400">
              <a:latin typeface="Calibri" pitchFamily="34" charset="0"/>
              <a:cs typeface="Calibri" pitchFamily="34" charset="0"/>
            </a:endParaRP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</a:pPr>
            <a:r>
              <a:rPr lang="en-US" sz="2800" i="1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Aren’t these enough? </a:t>
            </a:r>
          </a:p>
          <a:p>
            <a:pPr marL="177800" indent="-177800">
              <a:lnSpc>
                <a:spcPct val="110000"/>
              </a:lnSpc>
              <a:spcBef>
                <a:spcPct val="20000"/>
              </a:spcBef>
              <a:buSzPct val="80000"/>
              <a:buFontTx/>
              <a:buChar char="•"/>
            </a:pPr>
            <a:endParaRPr lang="en-US" sz="280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4000" smtClean="0"/>
              <a:t>When to use Peer-instruction questions</a:t>
            </a:r>
            <a:endParaRPr lang="en-IN" sz="4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Title 1"/>
          <p:cNvSpPr>
            <a:spLocks noGrp="1"/>
          </p:cNvSpPr>
          <p:nvPr>
            <p:ph type="title" idx="4294967295"/>
          </p:nvPr>
        </p:nvSpPr>
        <p:spPr>
          <a:xfrm>
            <a:off x="457200" y="88900"/>
            <a:ext cx="8229600" cy="706438"/>
          </a:xfrm>
        </p:spPr>
        <p:txBody>
          <a:bodyPr/>
          <a:lstStyle/>
          <a:p>
            <a:r>
              <a:rPr lang="en-CA" sz="4000" smtClean="0">
                <a:solidFill>
                  <a:srgbClr val="800000"/>
                </a:solidFill>
              </a:rPr>
              <a:t>Questions within the learning cycle</a:t>
            </a:r>
          </a:p>
        </p:txBody>
      </p:sp>
      <p:sp>
        <p:nvSpPr>
          <p:cNvPr id="12" name="Slide Number Placeholder 11"/>
          <p:cNvSpPr txBox="1">
            <a:spLocks noGrp="1"/>
          </p:cNvSpPr>
          <p:nvPr/>
        </p:nvSpPr>
        <p:spPr>
          <a:xfrm>
            <a:off x="4191000" y="6356350"/>
            <a:ext cx="762000" cy="271463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C4EC41E-4416-49AE-8BD0-70B9B21672EC}" type="slidenum"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en-US" sz="12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8650" y="901700"/>
            <a:ext cx="2360613" cy="2452688"/>
          </a:xfrm>
          <a:prstGeom prst="roundRect">
            <a:avLst>
              <a:gd name="adj" fmla="val 1103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defTabSz="457200">
              <a:defRPr/>
            </a:pPr>
            <a:r>
              <a:rPr lang="en-CA" sz="2400">
                <a:solidFill>
                  <a:srgbClr val="262D30"/>
                </a:solidFill>
                <a:cs typeface="Calibri" pitchFamily="34" charset="0"/>
              </a:rPr>
              <a:t>BEFORE</a:t>
            </a:r>
          </a:p>
          <a:p>
            <a:pPr algn="ctr" defTabSz="457200">
              <a:defRPr/>
            </a:pPr>
            <a:endParaRPr lang="en-CA" sz="2400">
              <a:solidFill>
                <a:srgbClr val="262D30"/>
              </a:solidFill>
              <a:cs typeface="Calibri" pitchFamily="34" charset="0"/>
            </a:endParaRPr>
          </a:p>
          <a:p>
            <a:pPr algn="ctr" defTabSz="457200">
              <a:defRPr/>
            </a:pPr>
            <a:r>
              <a:rPr lang="en-CA" sz="2400">
                <a:solidFill>
                  <a:srgbClr val="262D30"/>
                </a:solidFill>
                <a:cs typeface="Calibri" pitchFamily="34" charset="0"/>
              </a:rPr>
              <a:t>Setting up instruction</a:t>
            </a:r>
          </a:p>
          <a:p>
            <a:pPr algn="ctr" defTabSz="457200">
              <a:defRPr/>
            </a:pPr>
            <a:r>
              <a:rPr lang="en-CA" sz="2400">
                <a:solidFill>
                  <a:srgbClr val="262D30"/>
                </a:solidFill>
                <a:cs typeface="Calibri" pitchFamily="34" charset="0"/>
              </a:rPr>
              <a:t>(beginning of module)</a:t>
            </a:r>
          </a:p>
        </p:txBody>
      </p:sp>
      <p:sp>
        <p:nvSpPr>
          <p:cNvPr id="297988" name="Rounded Rectangle 5"/>
          <p:cNvSpPr>
            <a:spLocks noChangeArrowheads="1"/>
          </p:cNvSpPr>
          <p:nvPr/>
        </p:nvSpPr>
        <p:spPr bwMode="auto">
          <a:xfrm>
            <a:off x="3011488" y="895350"/>
            <a:ext cx="2627312" cy="2465388"/>
          </a:xfrm>
          <a:prstGeom prst="roundRect">
            <a:avLst>
              <a:gd name="adj" fmla="val 11032"/>
            </a:avLst>
          </a:prstGeom>
          <a:solidFill>
            <a:srgbClr val="808080"/>
          </a:solidFill>
          <a:ln w="31750" algn="ctr">
            <a:solidFill>
              <a:srgbClr val="384348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DURING</a:t>
            </a:r>
          </a:p>
          <a:p>
            <a:pPr algn="ctr" defTabSz="457200"/>
            <a:endParaRPr lang="en-CA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Developing    knowledge</a:t>
            </a: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(middle of module)</a:t>
            </a:r>
          </a:p>
        </p:txBody>
      </p:sp>
      <p:sp>
        <p:nvSpPr>
          <p:cNvPr id="297989" name="Rounded Rectangle 6"/>
          <p:cNvSpPr>
            <a:spLocks noChangeArrowheads="1"/>
          </p:cNvSpPr>
          <p:nvPr/>
        </p:nvSpPr>
        <p:spPr bwMode="auto">
          <a:xfrm>
            <a:off x="5638800" y="896938"/>
            <a:ext cx="2535238" cy="2463800"/>
          </a:xfrm>
          <a:prstGeom prst="roundRect">
            <a:avLst>
              <a:gd name="adj" fmla="val 11032"/>
            </a:avLst>
          </a:prstGeom>
          <a:solidFill>
            <a:srgbClr val="565448"/>
          </a:solidFill>
          <a:ln w="31750" algn="ctr">
            <a:solidFill>
              <a:srgbClr val="384348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AFTER</a:t>
            </a:r>
          </a:p>
          <a:p>
            <a:pPr algn="ctr" defTabSz="457200"/>
            <a:endParaRPr lang="en-CA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Assessing learning</a:t>
            </a: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(end of    module)</a:t>
            </a:r>
          </a:p>
        </p:txBody>
      </p:sp>
      <p:sp>
        <p:nvSpPr>
          <p:cNvPr id="297990" name="Rectangle 7"/>
          <p:cNvSpPr>
            <a:spLocks noChangeArrowheads="1"/>
          </p:cNvSpPr>
          <p:nvPr/>
        </p:nvSpPr>
        <p:spPr bwMode="auto">
          <a:xfrm>
            <a:off x="457200" y="3711575"/>
            <a:ext cx="2590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2400" i="1">
                <a:latin typeface="Calibri" pitchFamily="34" charset="0"/>
                <a:cs typeface="Calibri" pitchFamily="34" charset="0"/>
              </a:rPr>
              <a:t>Questions to: 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Motivate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Discover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Provoke thinking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Assess prior knowledge</a:t>
            </a:r>
            <a:endParaRPr lang="en-CA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991" name="Rectangle 8"/>
          <p:cNvSpPr>
            <a:spLocks noChangeArrowheads="1"/>
          </p:cNvSpPr>
          <p:nvPr/>
        </p:nvSpPr>
        <p:spPr bwMode="auto">
          <a:xfrm>
            <a:off x="3133725" y="3692525"/>
            <a:ext cx="2809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2400" i="1">
                <a:latin typeface="Calibri" pitchFamily="34" charset="0"/>
                <a:cs typeface="Calibri" pitchFamily="34" charset="0"/>
              </a:rPr>
              <a:t>Questions to:</a:t>
            </a:r>
            <a:endParaRPr lang="en-US" sz="2400">
              <a:latin typeface="Calibri" pitchFamily="34" charset="0"/>
              <a:cs typeface="Calibri" pitchFamily="34" charset="0"/>
            </a:endParaRP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Check knowledge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Application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Analysis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Evaluation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Synthesis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Elicit misconception</a:t>
            </a:r>
            <a:endParaRPr lang="en-CA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992" name="Rectangle 9"/>
          <p:cNvSpPr>
            <a:spLocks noChangeArrowheads="1"/>
          </p:cNvSpPr>
          <p:nvPr/>
        </p:nvSpPr>
        <p:spPr bwMode="auto">
          <a:xfrm>
            <a:off x="6019800" y="3692525"/>
            <a:ext cx="28098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2400" i="1">
                <a:latin typeface="Calibri" pitchFamily="34" charset="0"/>
                <a:cs typeface="Calibri" pitchFamily="34" charset="0"/>
              </a:rPr>
              <a:t>Questions to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Relate to big picture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Demonstrate success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Review or recap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Exit poll</a:t>
            </a:r>
          </a:p>
        </p:txBody>
      </p:sp>
      <p:sp>
        <p:nvSpPr>
          <p:cNvPr id="27" name="Oval 26"/>
          <p:cNvSpPr/>
          <p:nvPr/>
        </p:nvSpPr>
        <p:spPr>
          <a:xfrm>
            <a:off x="457200" y="2070100"/>
            <a:ext cx="114300" cy="1143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85750" y="2070100"/>
            <a:ext cx="114300" cy="1143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114300" y="2070100"/>
            <a:ext cx="114300" cy="1143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8801100" y="2070100"/>
            <a:ext cx="114300" cy="114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8629650" y="2070100"/>
            <a:ext cx="114300" cy="114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458200" y="2070100"/>
            <a:ext cx="114300" cy="114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97999" name="Rectangle 32"/>
          <p:cNvSpPr>
            <a:spLocks noChangeArrowheads="1"/>
          </p:cNvSpPr>
          <p:nvPr/>
        </p:nvSpPr>
        <p:spPr bwMode="auto">
          <a:xfrm>
            <a:off x="381000" y="6248400"/>
            <a:ext cx="861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Adapted from From </a:t>
            </a:r>
            <a:r>
              <a:rPr lang="en-CA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“iClicker” by </a:t>
            </a: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Stephanie Chasteen and the Science Education Initiative at the  University of Colorado</a:t>
            </a:r>
          </a:p>
        </p:txBody>
      </p:sp>
      <p:sp>
        <p:nvSpPr>
          <p:cNvPr id="298000" name="AutoShape 18"/>
          <p:cNvSpPr>
            <a:spLocks noChangeArrowheads="1"/>
          </p:cNvSpPr>
          <p:nvPr/>
        </p:nvSpPr>
        <p:spPr bwMode="auto">
          <a:xfrm>
            <a:off x="16002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43BC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8001" name="AutoShape 19"/>
          <p:cNvSpPr>
            <a:spLocks noChangeArrowheads="1"/>
          </p:cNvSpPr>
          <p:nvPr/>
        </p:nvSpPr>
        <p:spPr bwMode="auto">
          <a:xfrm>
            <a:off x="41910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43BC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8002" name="AutoShape 20"/>
          <p:cNvSpPr>
            <a:spLocks noChangeArrowheads="1"/>
          </p:cNvSpPr>
          <p:nvPr/>
        </p:nvSpPr>
        <p:spPr bwMode="auto">
          <a:xfrm>
            <a:off x="68580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43BC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4000" smtClean="0"/>
              <a:t>Challenges and Best Practices</a:t>
            </a:r>
            <a:endParaRPr lang="en-IN" sz="4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What are some challenges you might face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02082" name="Content Placeholder 2"/>
          <p:cNvSpPr>
            <a:spLocks/>
          </p:cNvSpPr>
          <p:nvPr/>
        </p:nvSpPr>
        <p:spPr bwMode="auto">
          <a:xfrm>
            <a:off x="228600" y="1524000"/>
            <a:ext cx="86868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IN" sz="2400">
                <a:latin typeface="Calibri" pitchFamily="34" charset="0"/>
              </a:rPr>
              <a:t>Your concerns?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Title 3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00"/>
                </a:solidFill>
              </a:rPr>
              <a:t>Challenges you might face</a:t>
            </a:r>
            <a:endParaRPr lang="en-IN" smtClean="0">
              <a:solidFill>
                <a:srgbClr val="800000"/>
              </a:solidFill>
            </a:endParaRPr>
          </a:p>
        </p:txBody>
      </p:sp>
      <p:graphicFrame>
        <p:nvGraphicFramePr>
          <p:cNvPr id="87169" name="Group 129"/>
          <p:cNvGraphicFramePr>
            <a:graphicFrameLocks noGrp="1"/>
          </p:cNvGraphicFramePr>
          <p:nvPr/>
        </p:nvGraphicFramePr>
        <p:xfrm>
          <a:off x="152400" y="939800"/>
          <a:ext cx="8863013" cy="5830888"/>
        </p:xfrm>
        <a:graphic>
          <a:graphicData uri="http://schemas.openxmlformats.org/drawingml/2006/table">
            <a:tbl>
              <a:tblPr/>
              <a:tblGrid>
                <a:gridCol w="4076700"/>
                <a:gridCol w="4786313"/>
              </a:tblGrid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REPORTED CHALLENGES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RECOMMENDED STRATEGIES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class is too quiet.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 patient – students’ reluctance to discuss improves after 3-4 iterations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 solo vote, allow enough time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class is too noisy.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That’s ok, this is good noise. Most students are seen to be on task.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7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Some students just may not participate. 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Explain why you are doing this, use challenging &amp; interesting questions</a:t>
                      </a:r>
                      <a:r>
                        <a:rPr kumimoji="0" lang="en-I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 let them be 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Students may not know how to reason.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This is not quite true provided questions are designed well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class will get chaotic. How do I get students back?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 a cue such as a bell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Best Practices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06178" name="Content Placeholder 2"/>
          <p:cNvSpPr>
            <a:spLocks/>
          </p:cNvSpPr>
          <p:nvPr/>
        </p:nvSpPr>
        <p:spPr bwMode="auto">
          <a:xfrm>
            <a:off x="228600" y="8382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spcBef>
                <a:spcPct val="20000"/>
              </a:spcBef>
              <a:buFont typeface="Arial" charset="0"/>
              <a:buNone/>
            </a:pPr>
            <a:r>
              <a:rPr lang="en-US" sz="2400" b="1">
                <a:latin typeface="Calibri" pitchFamily="34" charset="0"/>
              </a:rPr>
              <a:t>On Writing Questions</a:t>
            </a: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Recommended – questions requiring conceptual reasoning (verbal, logical, diagrammatic)</a:t>
            </a: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Avoid – questions involving number crunching (but can use PI to precede a numerical problem, for ex … )</a:t>
            </a: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Recommend – Mix it up.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WHY: different pedagogical goals : </a:t>
            </a:r>
            <a:r>
              <a:rPr lang="en-US" altLang="ja-JP" sz="2000">
                <a:latin typeface="Calibri" pitchFamily="34" charset="0"/>
              </a:rPr>
              <a:t>bringing out a misconception, predicting an outcome, recall point from last class</a:t>
            </a:r>
            <a:endParaRPr lang="en-US" sz="20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WHAT: different types of questions: survey, representations, reasoning, Y/N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WHEN: at a variety of points during class (beginning / middle / end)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sz="2000">
              <a:latin typeface="Calibri" pitchFamily="34" charset="0"/>
            </a:endParaRP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Avoid - questions that can be answered by memorization (unless that’s your goal, then use sparingly).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Best Practices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08226" name="Content Placeholder 2"/>
          <p:cNvSpPr>
            <a:spLocks/>
          </p:cNvSpPr>
          <p:nvPr/>
        </p:nvSpPr>
        <p:spPr bwMode="auto">
          <a:xfrm>
            <a:off x="76200" y="9144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spcBef>
                <a:spcPct val="20000"/>
              </a:spcBef>
              <a:buFont typeface="Arial" charset="0"/>
              <a:buNone/>
            </a:pPr>
            <a:r>
              <a:rPr lang="en-US" sz="2400" b="1">
                <a:latin typeface="Calibri" pitchFamily="34" charset="0"/>
              </a:rPr>
              <a:t>On Facilitating Peer-Instruction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DON’T SKIP ON </a:t>
            </a:r>
            <a:r>
              <a:rPr lang="en-US" sz="2400" u="sng">
                <a:latin typeface="Calibri" pitchFamily="34" charset="0"/>
              </a:rPr>
              <a:t>PEER </a:t>
            </a:r>
            <a:r>
              <a:rPr lang="en-US" sz="2400">
                <a:latin typeface="Calibri" pitchFamily="34" charset="0"/>
              </a:rPr>
              <a:t>DISCUSSION (if single vote, only after group talk)</a:t>
            </a:r>
            <a:endParaRPr lang="en-US" sz="2400" u="sng">
              <a:latin typeface="Calibri" pitchFamily="34" charset="0"/>
            </a:endParaRP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FOCUS ON REASONING NOT ON RIGHT ANSWER. </a:t>
            </a:r>
          </a:p>
          <a:p>
            <a:pPr marL="742950" lvl="1" indent="-285750">
              <a:spcBef>
                <a:spcPct val="1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Withhold judgment. Do not give ‘rapid rewards’ (nodding in assent)</a:t>
            </a:r>
          </a:p>
          <a:p>
            <a:pPr marL="742950" lvl="1" indent="-285750">
              <a:spcBef>
                <a:spcPct val="1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Discuss reasons for </a:t>
            </a:r>
            <a:r>
              <a:rPr lang="en-US" sz="2000" i="1">
                <a:latin typeface="Calibri" pitchFamily="34" charset="0"/>
              </a:rPr>
              <a:t>right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 i="1">
                <a:latin typeface="Calibri" pitchFamily="34" charset="0"/>
              </a:rPr>
              <a:t>wrong </a:t>
            </a:r>
            <a:r>
              <a:rPr lang="en-US" sz="2000">
                <a:latin typeface="Calibri" pitchFamily="34" charset="0"/>
              </a:rPr>
              <a:t>answers</a:t>
            </a:r>
          </a:p>
          <a:p>
            <a:pPr marL="742950" lvl="1" indent="-285750">
              <a:spcBef>
                <a:spcPct val="1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Ask multiple students to give answers.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TIME. Recommended 2-5 minutes per question. 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FREQUENCY. Recommended – a “few” per class, 2-4. (Some instructors for ex Eric Mazur entirely use PI, no lectures). 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CREDIT. </a:t>
            </a:r>
            <a:r>
              <a:rPr lang="en-US" sz="2400" b="1">
                <a:latin typeface="Calibri" pitchFamily="34" charset="0"/>
              </a:rPr>
              <a:t>Do not</a:t>
            </a:r>
            <a:r>
              <a:rPr lang="en-US" sz="2400">
                <a:latin typeface="Calibri" pitchFamily="34" charset="0"/>
              </a:rPr>
              <a:t> assign heavy credit for right / wrong answers. Some instructors (with clickers) assign a “whiff” of credit for participation.</a:t>
            </a:r>
          </a:p>
          <a:p>
            <a:pPr marL="177800" indent="-177800">
              <a:spcBef>
                <a:spcPct val="3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 like to circulate, listen to student reasoning, give individual attention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Important good practice – </a:t>
            </a:r>
            <a:br>
              <a:rPr lang="en-US" sz="4000" smtClean="0">
                <a:solidFill>
                  <a:srgbClr val="800000"/>
                </a:solidFill>
              </a:rPr>
            </a:br>
            <a:r>
              <a:rPr lang="en-US" sz="4000" smtClean="0">
                <a:solidFill>
                  <a:srgbClr val="800000"/>
                </a:solidFill>
              </a:rPr>
              <a:t>Applicable for all active learning strategies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10274" name="Content Placeholder 2"/>
          <p:cNvSpPr>
            <a:spLocks/>
          </p:cNvSpPr>
          <p:nvPr/>
        </p:nvSpPr>
        <p:spPr bwMode="auto">
          <a:xfrm>
            <a:off x="304800" y="14478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spcBef>
                <a:spcPct val="4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GET STUDENT BUY-IN. </a:t>
            </a:r>
          </a:p>
          <a:p>
            <a:pPr marL="177800" indent="-177800">
              <a:spcBef>
                <a:spcPct val="4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	Create it by explaining why you are doing this. </a:t>
            </a:r>
          </a:p>
          <a:p>
            <a:pPr marL="177800" indent="-177800">
              <a:spcBef>
                <a:spcPct val="4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	Better still demonstrate why you are doing this.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99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00"/>
                </a:solidFill>
              </a:rPr>
              <a:t>Plenty of resources</a:t>
            </a:r>
            <a:endParaRPr lang="en-IN" smtClean="0">
              <a:solidFill>
                <a:srgbClr val="800000"/>
              </a:solidFill>
            </a:endParaRPr>
          </a:p>
        </p:txBody>
      </p:sp>
      <p:sp>
        <p:nvSpPr>
          <p:cNvPr id="312322" name="Content Placeholder 2"/>
          <p:cNvSpPr>
            <a:spLocks/>
          </p:cNvSpPr>
          <p:nvPr/>
        </p:nvSpPr>
        <p:spPr bwMode="auto">
          <a:xfrm>
            <a:off x="168275" y="1066800"/>
            <a:ext cx="87471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Peer-instruction How-tos, workshop slides, videos, research …      Carl Wieman Science Education Institute </a:t>
            </a:r>
            <a:r>
              <a:rPr lang="en-US" sz="2400">
                <a:latin typeface="Calibri" pitchFamily="34" charset="0"/>
                <a:hlinkClick r:id="rId3"/>
              </a:rPr>
              <a:t>http://www.cwsei.ubc.ca/resources/clickers.htm</a:t>
            </a:r>
            <a:r>
              <a:rPr lang="en-US" sz="2400">
                <a:latin typeface="Calibri" pitchFamily="34" charset="0"/>
              </a:rPr>
              <a:t> </a:t>
            </a:r>
          </a:p>
          <a:p>
            <a:pPr marL="177800" indent="-17780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and host of links from within</a:t>
            </a:r>
          </a:p>
          <a:p>
            <a:pPr marL="177800" indent="-177800"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 marL="177800" indent="-1778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Instructors in many disciplines have posted peer-instruction questions for their courses – physics, CS, Statistics – use Google (search with varied nomenclature – PI, clickers, PRS)</a:t>
            </a:r>
          </a:p>
          <a:p>
            <a:pPr marL="177800" indent="-1778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 BUT …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We need to create a library of questions for our courses, report experiences in our context. </a:t>
            </a:r>
          </a:p>
          <a:p>
            <a:pPr marL="177800" indent="-17780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Please participate! </a:t>
            </a:r>
          </a:p>
          <a:p>
            <a:pPr marL="177800" indent="-1778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9144000" cy="690562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Lecture quality does not seem to matter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A9504F-2217-4594-870F-87BCE0314B63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r>
              <a:rPr lang="en-IN" sz="1600">
                <a:solidFill>
                  <a:srgbClr val="016F06"/>
                </a:solidFill>
              </a:rPr>
              <a:t>S. K. Carpenter et al. “Appearances can be deceiving: instructor fluency increases perceptions of learning without increasing actual learning”. </a:t>
            </a:r>
            <a:r>
              <a:rPr lang="en-IN" sz="1600" i="1">
                <a:solidFill>
                  <a:srgbClr val="016F06"/>
                </a:solidFill>
              </a:rPr>
              <a:t>Psychonomic bulletin &amp; review</a:t>
            </a:r>
            <a:r>
              <a:rPr lang="en-IN" sz="1600">
                <a:solidFill>
                  <a:srgbClr val="016F06"/>
                </a:solidFill>
              </a:rPr>
              <a:t>,</a:t>
            </a:r>
            <a:r>
              <a:rPr lang="en-IN" sz="1600" b="1" i="1">
                <a:solidFill>
                  <a:srgbClr val="016F06"/>
                </a:solidFill>
              </a:rPr>
              <a:t>20</a:t>
            </a:r>
            <a:r>
              <a:rPr lang="en-IN" sz="1600">
                <a:solidFill>
                  <a:srgbClr val="016F06"/>
                </a:solidFill>
              </a:rPr>
              <a:t>(6), 1350-1356, 2013. 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559A099-E58E-4EB6-BEE8-1EDA5C0C232B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0" y="5694363"/>
            <a:ext cx="9144000" cy="49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i="1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If it is not quality of lectures, what does lead to better learning?</a:t>
            </a:r>
            <a:endParaRPr lang="en-IN" sz="2600" i="1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9001" name="Group 153"/>
          <p:cNvGraphicFramePr>
            <a:graphicFrameLocks noGrp="1"/>
          </p:cNvGraphicFramePr>
          <p:nvPr/>
        </p:nvGraphicFramePr>
        <p:xfrm>
          <a:off x="122238" y="914400"/>
          <a:ext cx="8869362" cy="4668838"/>
        </p:xfrm>
        <a:graphic>
          <a:graphicData uri="http://schemas.openxmlformats.org/drawingml/2006/table">
            <a:tbl>
              <a:tblPr/>
              <a:tblGrid>
                <a:gridCol w="1801812"/>
                <a:gridCol w="3371850"/>
                <a:gridCol w="284163"/>
                <a:gridCol w="3411537"/>
              </a:tblGrid>
              <a:tr h="206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EXPERIMENT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Two videos of same instructor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Group 1-            ‘Fluent’ video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speaks fluently, no notes, upright, maintains eye-contact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Group 2 –          ‘Disfluent video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speaks haltingly, often sees notes, slouches, poor body language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MEASURE-MENT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student performance by post-test on topic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8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35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RESULTS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Perceived learning greater than actual learning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Perceived equal to actual learning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Same actual learning for both groups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6310313" y="4565650"/>
            <a:ext cx="2770187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R. Hake, “</a:t>
            </a:r>
            <a:r>
              <a:rPr lang="en-IN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Interactive-engagement versus traditional methods: A six-thousand student survey of  mechanics test data for introductory physics courses” </a:t>
            </a: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Amer. Jour. Phy., </a:t>
            </a:r>
            <a:r>
              <a:rPr lang="en-US" sz="1600" b="1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66</a:t>
            </a: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 (1998)</a:t>
            </a:r>
          </a:p>
        </p:txBody>
      </p:sp>
      <p:sp>
        <p:nvSpPr>
          <p:cNvPr id="25602" name="Text Box 11"/>
          <p:cNvSpPr txBox="1">
            <a:spLocks noChangeArrowheads="1"/>
          </p:cNvSpPr>
          <p:nvPr/>
        </p:nvSpPr>
        <p:spPr bwMode="auto">
          <a:xfrm>
            <a:off x="123825" y="4572000"/>
            <a:ext cx="9020175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6542 students</a:t>
            </a:r>
          </a:p>
          <a:p>
            <a:pPr marL="177800" indent="-17780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62 courses – Physics (many instructors with high evals) </a:t>
            </a:r>
          </a:p>
          <a:p>
            <a:pPr marL="177800" indent="-17780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Variety of institutions: high school, college, university </a:t>
            </a:r>
          </a:p>
          <a:p>
            <a:pPr marL="177800" indent="-17780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Standardized test used – Force Concept Inventory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307EF-525F-4C68-9607-4BD454F3A0D4}" type="slidenum">
              <a:rPr lang="en-IN"/>
              <a:pPr>
                <a:defRPr/>
              </a:pPr>
              <a:t>7</a:t>
            </a:fld>
            <a:endParaRPr lang="en-IN"/>
          </a:p>
        </p:txBody>
      </p:sp>
      <p:grpSp>
        <p:nvGrpSpPr>
          <p:cNvPr id="25604" name="Group 14"/>
          <p:cNvGrpSpPr>
            <a:grpSpLocks/>
          </p:cNvGrpSpPr>
          <p:nvPr/>
        </p:nvGrpSpPr>
        <p:grpSpPr bwMode="auto">
          <a:xfrm>
            <a:off x="152400" y="1092200"/>
            <a:ext cx="8839200" cy="3436938"/>
            <a:chOff x="96" y="435"/>
            <a:chExt cx="5568" cy="2397"/>
          </a:xfrm>
        </p:grpSpPr>
        <p:pic>
          <p:nvPicPr>
            <p:cNvPr id="2561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" y="435"/>
              <a:ext cx="5568" cy="23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777" y="529"/>
              <a:ext cx="1863" cy="2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Calibri" pitchFamily="34" charset="0"/>
                </a:rPr>
                <a:t>Traditional lecture (14)</a:t>
              </a:r>
              <a:endParaRPr lang="en-IN" sz="2000" b="1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sp>
          <p:nvSpPr>
            <p:cNvPr id="25613" name="Text Box 8"/>
            <p:cNvSpPr txBox="1">
              <a:spLocks noChangeArrowheads="1"/>
            </p:cNvSpPr>
            <p:nvPr/>
          </p:nvSpPr>
          <p:spPr bwMode="auto">
            <a:xfrm>
              <a:off x="2640" y="529"/>
              <a:ext cx="2736" cy="2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339933"/>
                  </a:solidFill>
                  <a:latin typeface="Calibri" pitchFamily="34" charset="0"/>
                </a:rPr>
                <a:t>Interactive engagement strategies (48)</a:t>
              </a:r>
              <a:endParaRPr lang="en-IN" sz="2000" b="1">
                <a:solidFill>
                  <a:srgbClr val="339933"/>
                </a:solidFill>
                <a:latin typeface="Calibri" pitchFamily="34" charset="0"/>
              </a:endParaRPr>
            </a:p>
          </p:txBody>
        </p:sp>
        <p:sp>
          <p:nvSpPr>
            <p:cNvPr id="25614" name="Text Box 9"/>
            <p:cNvSpPr txBox="1">
              <a:spLocks noChangeArrowheads="1"/>
            </p:cNvSpPr>
            <p:nvPr/>
          </p:nvSpPr>
          <p:spPr bwMode="auto">
            <a:xfrm>
              <a:off x="2928" y="826"/>
              <a:ext cx="2207" cy="59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400" b="1">
                  <a:latin typeface="Times" pitchFamily="18" charset="0"/>
                </a:rPr>
                <a:t>Normalized gain</a:t>
              </a:r>
            </a:p>
            <a:p>
              <a:pPr eaLnBrk="0" hangingPunct="0"/>
              <a:r>
                <a:rPr lang="en-US" sz="2400" b="1">
                  <a:latin typeface="Times" pitchFamily="18" charset="0"/>
                </a:rPr>
                <a:t>&lt;</a:t>
              </a:r>
              <a:r>
                <a:rPr lang="en-US" sz="2400">
                  <a:latin typeface="Times" pitchFamily="18" charset="0"/>
                </a:rPr>
                <a:t>g</a:t>
              </a:r>
              <a:r>
                <a:rPr lang="en-US" sz="2400" b="1">
                  <a:latin typeface="Times" pitchFamily="18" charset="0"/>
                </a:rPr>
                <a:t>&gt; =  </a:t>
              </a:r>
              <a:r>
                <a:rPr lang="en-US" sz="2400" b="1" baseline="30000">
                  <a:latin typeface="Times" pitchFamily="18" charset="0"/>
                </a:rPr>
                <a:t>(post-pre)</a:t>
              </a:r>
              <a:r>
                <a:rPr lang="en-US" sz="2400" b="1">
                  <a:latin typeface="Times" pitchFamily="18" charset="0"/>
                </a:rPr>
                <a:t>/</a:t>
              </a:r>
              <a:r>
                <a:rPr lang="en-US" sz="2400" b="1" baseline="30000">
                  <a:latin typeface="Times" pitchFamily="18" charset="0"/>
                </a:rPr>
                <a:t>(100-pre)</a:t>
              </a:r>
              <a:endParaRPr lang="en-US" sz="2400" b="1">
                <a:latin typeface="Times" pitchFamily="18" charset="0"/>
              </a:endParaRPr>
            </a:p>
          </p:txBody>
        </p:sp>
      </p:grpSp>
      <p:sp>
        <p:nvSpPr>
          <p:cNvPr id="25605" name="Line 16"/>
          <p:cNvSpPr>
            <a:spLocks noChangeShapeType="1"/>
          </p:cNvSpPr>
          <p:nvPr/>
        </p:nvSpPr>
        <p:spPr bwMode="auto">
          <a:xfrm flipH="1">
            <a:off x="4759325" y="3055938"/>
            <a:ext cx="407988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4408488" y="2674938"/>
            <a:ext cx="15970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alibri" pitchFamily="34" charset="0"/>
                <a:cs typeface="Calibri" pitchFamily="34" charset="0"/>
              </a:rPr>
              <a:t>90% PI courses</a:t>
            </a:r>
            <a:endParaRPr lang="en-IN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607" name="Line 18"/>
          <p:cNvSpPr>
            <a:spLocks noChangeShapeType="1"/>
          </p:cNvSpPr>
          <p:nvPr/>
        </p:nvSpPr>
        <p:spPr bwMode="auto">
          <a:xfrm flipH="1">
            <a:off x="6742113" y="2840038"/>
            <a:ext cx="149225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19"/>
          <p:cNvSpPr txBox="1">
            <a:spLocks noChangeArrowheads="1"/>
          </p:cNvSpPr>
          <p:nvPr/>
        </p:nvSpPr>
        <p:spPr bwMode="auto">
          <a:xfrm>
            <a:off x="6877050" y="2741613"/>
            <a:ext cx="1009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alibri" pitchFamily="34" charset="0"/>
                <a:cs typeface="Calibri" pitchFamily="34" charset="0"/>
              </a:rPr>
              <a:t>Harvard</a:t>
            </a:r>
            <a:endParaRPr lang="en-IN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209550" y="6297613"/>
            <a:ext cx="8707438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/>
            <a:r>
              <a:rPr lang="en-US" sz="2800" i="1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Desirable to incorporate interactive engagement strategies </a:t>
            </a:r>
          </a:p>
        </p:txBody>
      </p:sp>
      <p:sp>
        <p:nvSpPr>
          <p:cNvPr id="25610" name="Title 3"/>
          <p:cNvSpPr>
            <a:spLocks noGrp="1"/>
          </p:cNvSpPr>
          <p:nvPr>
            <p:ph type="title" idx="4294967295"/>
          </p:nvPr>
        </p:nvSpPr>
        <p:spPr>
          <a:xfrm>
            <a:off x="0" y="28575"/>
            <a:ext cx="9144000" cy="920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0850" algn="l"/>
              </a:tabLst>
            </a:pPr>
            <a:r>
              <a:rPr lang="en-US" sz="3600" smtClean="0">
                <a:solidFill>
                  <a:srgbClr val="800000"/>
                </a:solidFill>
              </a:rPr>
              <a:t>Comparing good lectures with </a:t>
            </a:r>
            <a:br>
              <a:rPr lang="en-US" sz="3600" smtClean="0">
                <a:solidFill>
                  <a:srgbClr val="800000"/>
                </a:solidFill>
              </a:rPr>
            </a:br>
            <a:r>
              <a:rPr lang="en-US" sz="3600" smtClean="0">
                <a:solidFill>
                  <a:srgbClr val="800000"/>
                </a:solidFill>
              </a:rPr>
              <a:t>interactive engagement strategies</a:t>
            </a:r>
            <a:endParaRPr lang="en-IN" sz="360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205288"/>
          </a:xfrm>
        </p:spPr>
        <p:txBody>
          <a:bodyPr/>
          <a:lstStyle/>
          <a:p>
            <a:pPr eaLnBrk="1" hangingPunct="1"/>
            <a:r>
              <a:rPr lang="en-IN" sz="2400" smtClean="0"/>
              <a:t>Think-Pair-Share </a:t>
            </a:r>
            <a:r>
              <a:rPr lang="en-IN" sz="2000" smtClean="0"/>
              <a:t>[</a:t>
            </a:r>
            <a:r>
              <a:rPr lang="en-US" sz="2000" smtClean="0"/>
              <a:t>Frank Lyman, University of Maryland, early 1980s] 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	</a:t>
            </a:r>
            <a:r>
              <a:rPr lang="en-US" sz="2000" smtClean="0">
                <a:solidFill>
                  <a:schemeClr val="tx2"/>
                </a:solidFill>
              </a:rPr>
              <a:t>(IDP-ET mini-workshop Dec 2013, Sridhar Iyer)</a:t>
            </a:r>
          </a:p>
          <a:p>
            <a:pPr eaLnBrk="1" hangingPunct="1"/>
            <a:endParaRPr lang="en-IN" sz="2400" smtClean="0"/>
          </a:p>
          <a:p>
            <a:pPr eaLnBrk="1" hangingPunct="1"/>
            <a:r>
              <a:rPr lang="en-IN" sz="2400" smtClean="0"/>
              <a:t>Peer-Instruction </a:t>
            </a:r>
            <a:r>
              <a:rPr lang="en-IN" sz="2000" smtClean="0"/>
              <a:t>[Eric Mazur, Harvard University, early 1990s]</a:t>
            </a:r>
          </a:p>
          <a:p>
            <a:pPr eaLnBrk="1" hangingPunct="1">
              <a:buFont typeface="Arial" charset="0"/>
              <a:buNone/>
            </a:pPr>
            <a:endParaRPr lang="en-IN" sz="2400" smtClean="0"/>
          </a:p>
          <a:p>
            <a:pPr eaLnBrk="1" hangingPunct="1"/>
            <a:r>
              <a:rPr lang="en-IN" sz="2400" smtClean="0"/>
              <a:t>Team-Pair-Solo </a:t>
            </a:r>
            <a:r>
              <a:rPr lang="en-IN" sz="2000" smtClean="0"/>
              <a:t>[Spencer Kagan, University of California, early 2000s]</a:t>
            </a:r>
            <a:endParaRPr lang="en-IN" sz="1800" smtClean="0"/>
          </a:p>
          <a:p>
            <a:pPr eaLnBrk="1" hangingPunct="1"/>
            <a:endParaRPr lang="en-IN" sz="1800" smtClean="0"/>
          </a:p>
          <a:p>
            <a:pPr eaLnBrk="1" hangingPunct="1"/>
            <a:r>
              <a:rPr lang="en-IN" sz="2400" smtClean="0"/>
              <a:t>Many others:</a:t>
            </a:r>
          </a:p>
          <a:p>
            <a:pPr lvl="1" eaLnBrk="1" hangingPunct="1"/>
            <a:r>
              <a:rPr lang="en-IN" sz="2000" smtClean="0"/>
              <a:t>Problem-based learning, Productive failure, Role-play, Jigsaw, </a:t>
            </a: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How can we achieve active learning?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39FC4-77B2-439D-95C9-1DBD32F072FD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8600" y="2757488"/>
            <a:ext cx="8001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2"/>
          <p:cNvSpPr>
            <a:spLocks noGrp="1"/>
          </p:cNvSpPr>
          <p:nvPr>
            <p:ph idx="4294967295"/>
          </p:nvPr>
        </p:nvSpPr>
        <p:spPr>
          <a:xfrm>
            <a:off x="76200" y="1052513"/>
            <a:ext cx="8915400" cy="5348287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endParaRPr lang="en-US" smtClean="0"/>
          </a:p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mtClean="0"/>
              <a:t>What exactly is Peer-Instruction?</a:t>
            </a:r>
          </a:p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mtClean="0"/>
              <a:t>How is it different from other types of questioning?</a:t>
            </a:r>
          </a:p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endParaRPr lang="en-US" smtClean="0"/>
          </a:p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mtClean="0"/>
              <a:t>How is Peer-Instruction related to clickers?</a:t>
            </a:r>
            <a:endParaRPr lang="en-IN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3329</Words>
  <Application>Microsoft Office PowerPoint</Application>
  <PresentationFormat>On-screen Show (4:3)</PresentationFormat>
  <Paragraphs>558</Paragraphs>
  <Slides>58</Slides>
  <Notes>39</Notes>
  <HiddenSlides>2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ＭＳ Ｐゴシック</vt:lpstr>
      <vt:lpstr>ＭＳ Ｐゴシック</vt:lpstr>
      <vt:lpstr>Arial</vt:lpstr>
      <vt:lpstr>Calibri</vt:lpstr>
      <vt:lpstr>Calisto MT</vt:lpstr>
      <vt:lpstr>Helvetica</vt:lpstr>
      <vt:lpstr>Tahoma</vt:lpstr>
      <vt:lpstr>Times</vt:lpstr>
      <vt:lpstr>Times New Roman</vt:lpstr>
      <vt:lpstr>Tw Cen MT</vt:lpstr>
      <vt:lpstr>Wingdings</vt:lpstr>
      <vt:lpstr>ヒラギノ明朝 ProN W3</vt:lpstr>
      <vt:lpstr>ヒラギノ角ゴ Pro W3</vt:lpstr>
      <vt:lpstr>Office Theme</vt:lpstr>
      <vt:lpstr>Equation</vt:lpstr>
      <vt:lpstr>Picture</vt:lpstr>
      <vt:lpstr>Peer-Instruction: An interactive learning strategy How to promote student conceptual reasoning in your course </vt:lpstr>
      <vt:lpstr>From Tomorrow’s Professor, Feb 25 2014</vt:lpstr>
      <vt:lpstr>A quick word on nomenclature</vt:lpstr>
      <vt:lpstr>Requirements of active learning strategies</vt:lpstr>
      <vt:lpstr>But my lectures are plenty interactive! </vt:lpstr>
      <vt:lpstr>Lecture quality does not seem to matter</vt:lpstr>
      <vt:lpstr>Comparing good lectures with  interactive engagement strategies</vt:lpstr>
      <vt:lpstr>How can we achieve active learning?</vt:lpstr>
      <vt:lpstr>PowerPoint Presentation</vt:lpstr>
      <vt:lpstr>Sample question – vote individually</vt:lpstr>
      <vt:lpstr>Discuss with your neighbour, vote again</vt:lpstr>
      <vt:lpstr>Another sample Peer-Instruction Question</vt:lpstr>
      <vt:lpstr>When did I ask this question?</vt:lpstr>
      <vt:lpstr>Mid-sem question, result and action</vt:lpstr>
      <vt:lpstr>PowerPoint Presentation</vt:lpstr>
      <vt:lpstr>To find the magnetic field B at P due to a current-carrying wire we use the Biot-Savart law,  </vt:lpstr>
      <vt:lpstr>Which of the following expressions makes sense for the magnetic field B at P due to a current-carrying wire?   </vt:lpstr>
      <vt:lpstr>PowerPoint Presentation</vt:lpstr>
      <vt:lpstr>Anatomy of Peer-Instruction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good peer-instruction question?</vt:lpstr>
      <vt:lpstr>What makes a good Peer-Instruction question?</vt:lpstr>
      <vt:lpstr>How to come up with believable distractors</vt:lpstr>
      <vt:lpstr>PowerPoint Presentation</vt:lpstr>
      <vt:lpstr>Different questions for different goals, pedagogical strategies </vt:lpstr>
      <vt:lpstr>Facts and Concepts -  reason towards the “one right answer”</vt:lpstr>
      <vt:lpstr>Facts and Concepts - reason towards the “one right answer”</vt:lpstr>
      <vt:lpstr>Discussion - “no single right answer”</vt:lpstr>
      <vt:lpstr>Activity – write your own question</vt:lpstr>
      <vt:lpstr>Predict the outcome  (of an experiment, video, program)</vt:lpstr>
      <vt:lpstr>Beyond Yes / No: Embed reasoning in answers</vt:lpstr>
      <vt:lpstr>Activity – write your own question</vt:lpstr>
      <vt:lpstr>Reasoning with representations</vt:lpstr>
      <vt:lpstr>A very large (effectively infinite) capacitor has charge Q.  A neutral dielectric is inserted into the gap (and of course, it will polarize) . Your goal is to find D everywhere. You can use the following relations:   </vt:lpstr>
      <vt:lpstr>Activity – write your own question</vt:lpstr>
      <vt:lpstr>Recall point from previous lecture</vt:lpstr>
      <vt:lpstr>Survey questions</vt:lpstr>
      <vt:lpstr>Survey questions</vt:lpstr>
      <vt:lpstr>Personal opinion</vt:lpstr>
      <vt:lpstr>Summary:  question types</vt:lpstr>
      <vt:lpstr>Activity – write your own question</vt:lpstr>
      <vt:lpstr>PowerPoint Presentation</vt:lpstr>
      <vt:lpstr>Questions within the learning cycle</vt:lpstr>
      <vt:lpstr>PowerPoint Presentation</vt:lpstr>
      <vt:lpstr>What are some challenges you might face</vt:lpstr>
      <vt:lpstr>Challenges you might face</vt:lpstr>
      <vt:lpstr>Best Practices</vt:lpstr>
      <vt:lpstr>Best Practices</vt:lpstr>
      <vt:lpstr>Important good practice –  Applicable for all active learning strategies</vt:lpstr>
      <vt:lpstr>Plenty of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Think-Pair-Share</dc:title>
  <dc:creator>Sridhar Iyer</dc:creator>
  <cp:lastModifiedBy>Sahana Murthy</cp:lastModifiedBy>
  <cp:revision>325</cp:revision>
  <dcterms:created xsi:type="dcterms:W3CDTF">2013-08-05T17:57:43Z</dcterms:created>
  <dcterms:modified xsi:type="dcterms:W3CDTF">2016-03-18T03:56:53Z</dcterms:modified>
</cp:coreProperties>
</file>