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7" r:id="rId14"/>
    <p:sldId id="270" r:id="rId15"/>
    <p:sldId id="271" r:id="rId16"/>
    <p:sldId id="273" r:id="rId17"/>
    <p:sldId id="272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82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4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13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47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1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91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30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7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82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40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49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59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34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587" y="332656"/>
            <a:ext cx="7772400" cy="1470025"/>
          </a:xfrm>
        </p:spPr>
        <p:txBody>
          <a:bodyPr>
            <a:normAutofit/>
          </a:bodyPr>
          <a:lstStyle/>
          <a:p>
            <a:r>
              <a:rPr lang="en-GB" dirty="0" smtClean="0"/>
              <a:t>Semester Project Presentation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56792"/>
            <a:ext cx="6400800" cy="1752600"/>
          </a:xfrm>
        </p:spPr>
        <p:txBody>
          <a:bodyPr/>
          <a:lstStyle/>
          <a:p>
            <a:r>
              <a:rPr lang="en-GB" dirty="0" err="1" smtClean="0"/>
              <a:t>Alexandre</a:t>
            </a:r>
            <a:r>
              <a:rPr lang="en-GB" dirty="0" smtClean="0"/>
              <a:t> </a:t>
            </a:r>
            <a:r>
              <a:rPr lang="en-GB" dirty="0" err="1" smtClean="0"/>
              <a:t>Carlessi</a:t>
            </a:r>
            <a:endParaRPr lang="en-GB" dirty="0" smtClean="0"/>
          </a:p>
          <a:p>
            <a:r>
              <a:rPr lang="en-GB" dirty="0" err="1" smtClean="0"/>
              <a:t>Sahand</a:t>
            </a:r>
            <a:r>
              <a:rPr lang="en-GB" dirty="0" smtClean="0"/>
              <a:t> </a:t>
            </a:r>
            <a:r>
              <a:rPr lang="en-GB" dirty="0" err="1" smtClean="0"/>
              <a:t>Kashani-Akhavan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4944"/>
            <a:ext cx="9144000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en-GB" dirty="0" smtClean="0"/>
              <a:t>Number representation</a:t>
            </a:r>
          </a:p>
          <a:p>
            <a:pPr lvl="1"/>
            <a:r>
              <a:rPr lang="en-GB" dirty="0"/>
              <a:t>U</a:t>
            </a:r>
            <a:r>
              <a:rPr lang="en-GB" dirty="0" smtClean="0"/>
              <a:t>nsigned integer array</a:t>
            </a:r>
          </a:p>
          <a:p>
            <a:pPr lvl="1"/>
            <a:r>
              <a:rPr lang="en-GB" dirty="0" smtClean="0"/>
              <a:t>Uses primary data type of device for efficiency</a:t>
            </a:r>
          </a:p>
          <a:p>
            <a:pPr lvl="1"/>
            <a:r>
              <a:rPr lang="en-GB" dirty="0" smtClean="0"/>
              <a:t>Two’s complement representation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792835"/>
            <a:ext cx="6486525" cy="1076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5160987"/>
            <a:ext cx="64865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Operation Memory </a:t>
            </a:r>
            <a:r>
              <a:rPr lang="en-GB" dirty="0"/>
              <a:t>A</a:t>
            </a:r>
            <a:r>
              <a:rPr lang="en-GB" dirty="0" smtClean="0"/>
              <a:t>ccess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 versions of each operator</a:t>
            </a:r>
          </a:p>
          <a:p>
            <a:r>
              <a:rPr lang="en-GB" dirty="0" smtClean="0"/>
              <a:t>Differ in operand addressing</a:t>
            </a:r>
          </a:p>
          <a:p>
            <a:pPr lvl="1"/>
            <a:r>
              <a:rPr lang="en-GB" dirty="0" smtClean="0"/>
              <a:t>“global” operator: expects data to be in </a:t>
            </a:r>
            <a:r>
              <a:rPr lang="en-GB" dirty="0" smtClean="0">
                <a:solidFill>
                  <a:srgbClr val="FF0000"/>
                </a:solidFill>
              </a:rPr>
              <a:t>global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0000"/>
                </a:solidFill>
              </a:rPr>
              <a:t>coalesced</a:t>
            </a:r>
            <a:r>
              <a:rPr lang="en-GB" dirty="0" smtClean="0"/>
              <a:t> memory</a:t>
            </a:r>
          </a:p>
          <a:p>
            <a:pPr lvl="1"/>
            <a:r>
              <a:rPr lang="en-GB" dirty="0" smtClean="0"/>
              <a:t>“local” operator: expects data to be in </a:t>
            </a:r>
            <a:r>
              <a:rPr lang="en-GB" dirty="0" smtClean="0">
                <a:solidFill>
                  <a:srgbClr val="FF0000"/>
                </a:solidFill>
              </a:rPr>
              <a:t>local non-coalesced </a:t>
            </a:r>
            <a:r>
              <a:rPr lang="en-GB" dirty="0" smtClean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81949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Implemented Operations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Addition</a:t>
            </a:r>
          </a:p>
          <a:p>
            <a:r>
              <a:rPr lang="en-GB" dirty="0" smtClean="0"/>
              <a:t>Subtraction</a:t>
            </a:r>
          </a:p>
          <a:p>
            <a:r>
              <a:rPr lang="en-GB" dirty="0" smtClean="0"/>
              <a:t>Multiplication</a:t>
            </a:r>
          </a:p>
          <a:p>
            <a:r>
              <a:rPr lang="en-GB" dirty="0" err="1" smtClean="0"/>
              <a:t>Karatsuba</a:t>
            </a:r>
            <a:r>
              <a:rPr lang="en-GB" dirty="0" smtClean="0"/>
              <a:t> Multiplication (1-level)</a:t>
            </a:r>
          </a:p>
          <a:p>
            <a:r>
              <a:rPr lang="en-GB" dirty="0" smtClean="0"/>
              <a:t>Modular Addition</a:t>
            </a:r>
          </a:p>
          <a:p>
            <a:r>
              <a:rPr lang="en-GB" dirty="0" smtClean="0"/>
              <a:t>Modular Subtraction</a:t>
            </a:r>
          </a:p>
          <a:p>
            <a:r>
              <a:rPr lang="en-GB" dirty="0" smtClean="0"/>
              <a:t>Montgomery Reduction*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564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Addition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981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Benchmark Infrastructure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29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Benchmark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Benchmarks involve 10 consecutive executions of an algorithm.</a:t>
            </a:r>
          </a:p>
          <a:p>
            <a:r>
              <a:rPr lang="en-GB" dirty="0" smtClean="0"/>
              <a:t>Types of benchmarks</a:t>
            </a:r>
          </a:p>
          <a:p>
            <a:pPr lvl="1"/>
            <a:r>
              <a:rPr lang="en-GB" dirty="0" smtClean="0"/>
              <a:t>Local vs. global memory access</a:t>
            </a:r>
          </a:p>
          <a:p>
            <a:pPr lvl="1"/>
            <a:r>
              <a:rPr lang="en-GB" dirty="0" smtClean="0"/>
              <a:t>Importance of operand layout in memory</a:t>
            </a:r>
          </a:p>
          <a:p>
            <a:pPr lvl="1"/>
            <a:r>
              <a:rPr lang="en-GB" dirty="0" smtClean="0"/>
              <a:t>Classical vs. </a:t>
            </a:r>
            <a:r>
              <a:rPr lang="en-GB" dirty="0" err="1" smtClean="0"/>
              <a:t>Karatsuba</a:t>
            </a:r>
            <a:r>
              <a:rPr lang="en-GB" dirty="0" smtClean="0"/>
              <a:t> multiplication</a:t>
            </a:r>
          </a:p>
          <a:p>
            <a:pPr lvl="1"/>
            <a:r>
              <a:rPr lang="en-GB" dirty="0" err="1" smtClean="0"/>
              <a:t>Kepler</a:t>
            </a:r>
            <a:r>
              <a:rPr lang="en-GB" dirty="0" smtClean="0"/>
              <a:t> vs. Fermi</a:t>
            </a:r>
          </a:p>
          <a:p>
            <a:pPr lvl="1"/>
            <a:r>
              <a:rPr lang="en-GB" dirty="0" smtClean="0"/>
              <a:t>Warp occupation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342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Warp Occupation Results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Better to have less blocks, where more threads are used.</a:t>
            </a:r>
          </a:p>
          <a:p>
            <a:r>
              <a:rPr lang="en-GB" dirty="0" smtClean="0"/>
              <a:t>Must keep warp occupation full, at least 32 threads.</a:t>
            </a:r>
          </a:p>
          <a:p>
            <a:r>
              <a:rPr lang="en-GB" dirty="0" smtClean="0"/>
              <a:t>If not, then resources are wasted.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38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 verification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Like benchmark infrastructure</a:t>
            </a:r>
          </a:p>
          <a:p>
            <a:r>
              <a:rPr lang="en-GB" dirty="0" smtClean="0"/>
              <a:t>Operation results recovered from server</a:t>
            </a:r>
          </a:p>
          <a:p>
            <a:r>
              <a:rPr lang="en-GB" dirty="0" smtClean="0"/>
              <a:t>Checked for errors with GMP on host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15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Project was tedious to start</a:t>
            </a:r>
          </a:p>
          <a:p>
            <a:r>
              <a:rPr lang="en-GB" dirty="0" smtClean="0"/>
              <a:t>Hard time debugging</a:t>
            </a:r>
          </a:p>
          <a:p>
            <a:r>
              <a:rPr lang="en-GB" dirty="0" smtClean="0"/>
              <a:t>First hands-on experience</a:t>
            </a:r>
          </a:p>
          <a:p>
            <a:r>
              <a:rPr lang="en-GB" dirty="0" smtClean="0"/>
              <a:t>Great fun learning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368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4800" y="2852936"/>
            <a:ext cx="3683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dirty="0" smtClean="0"/>
              <a:t>Questions?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185960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GPU?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Traditionally used for graphics</a:t>
            </a:r>
          </a:p>
          <a:p>
            <a:r>
              <a:rPr lang="en-GB" dirty="0" smtClean="0"/>
              <a:t>Specialized in parallel processing of independent data</a:t>
            </a:r>
          </a:p>
          <a:p>
            <a:r>
              <a:rPr lang="en-GB" dirty="0" smtClean="0"/>
              <a:t>Computational throughput has increased rapidly</a:t>
            </a:r>
          </a:p>
          <a:p>
            <a:r>
              <a:rPr lang="en-GB" dirty="0" smtClean="0"/>
              <a:t>Scientists are now starting to use them for high performance computations (simulations, research, …)</a:t>
            </a:r>
          </a:p>
        </p:txBody>
      </p:sp>
    </p:spTree>
    <p:extLst>
      <p:ext uri="{BB962C8B-B14F-4D97-AF65-F5344CB8AC3E}">
        <p14:creationId xmlns:p14="http://schemas.microsoft.com/office/powerpoint/2010/main" val="18928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/>
          <a:lstStyle/>
          <a:p>
            <a:r>
              <a:rPr lang="en-GB" dirty="0" smtClean="0"/>
              <a:t>Thanks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31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CUDA?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Framework made by NVIDIA to promote use of GPUs for computations</a:t>
            </a:r>
          </a:p>
          <a:p>
            <a:r>
              <a:rPr lang="en-GB" dirty="0" smtClean="0"/>
              <a:t>C++ extension</a:t>
            </a:r>
          </a:p>
          <a:p>
            <a:r>
              <a:rPr lang="en-GB" dirty="0" smtClean="0"/>
              <a:t>Allows programmer to access GPU memory</a:t>
            </a:r>
          </a:p>
          <a:p>
            <a:r>
              <a:rPr lang="en-GB" dirty="0" smtClean="0"/>
              <a:t>Can create custom computational kernels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3938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Learning GPU programming through experimentation</a:t>
            </a:r>
          </a:p>
          <a:p>
            <a:r>
              <a:rPr lang="en-GB" dirty="0"/>
              <a:t>E</a:t>
            </a:r>
            <a:r>
              <a:rPr lang="en-GB" dirty="0" smtClean="0"/>
              <a:t>xperiment: multiple-precision arithmetic</a:t>
            </a:r>
          </a:p>
        </p:txBody>
      </p:sp>
    </p:spTree>
    <p:extLst>
      <p:ext uri="{BB962C8B-B14F-4D97-AF65-F5344CB8AC3E}">
        <p14:creationId xmlns:p14="http://schemas.microsoft.com/office/powerpoint/2010/main" val="223659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Wanted implementation to be</a:t>
            </a:r>
          </a:p>
          <a:p>
            <a:pPr lvl="1"/>
            <a:r>
              <a:rPr lang="en-GB" dirty="0" smtClean="0"/>
              <a:t>Re-usable</a:t>
            </a:r>
          </a:p>
          <a:p>
            <a:pPr lvl="1"/>
            <a:r>
              <a:rPr lang="en-GB" dirty="0" smtClean="0"/>
              <a:t>Have configurable precision</a:t>
            </a:r>
          </a:p>
          <a:p>
            <a:pPr lvl="1"/>
            <a:r>
              <a:rPr lang="en-GB" dirty="0" smtClean="0"/>
              <a:t>Efficient</a:t>
            </a:r>
          </a:p>
          <a:p>
            <a:pPr lvl="1"/>
            <a:r>
              <a:rPr lang="en-GB" dirty="0" smtClean="0"/>
              <a:t>No need of user knowledge about internals (like a library)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31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Started implementing everything in C</a:t>
            </a:r>
          </a:p>
          <a:p>
            <a:r>
              <a:rPr lang="en-GB" dirty="0" smtClean="0"/>
              <a:t>Advantages:</a:t>
            </a:r>
          </a:p>
          <a:p>
            <a:pPr lvl="1"/>
            <a:r>
              <a:rPr lang="en-GB" dirty="0" smtClean="0"/>
              <a:t>Pre-processor can make custom code</a:t>
            </a:r>
          </a:p>
          <a:p>
            <a:r>
              <a:rPr lang="en-GB" dirty="0" smtClean="0"/>
              <a:t>Downside:</a:t>
            </a:r>
          </a:p>
          <a:p>
            <a:pPr lvl="1"/>
            <a:r>
              <a:rPr lang="en-GB" dirty="0" smtClean="0"/>
              <a:t>Not enough low-level control (e.g. cannot access carry bits easily)</a:t>
            </a:r>
          </a:p>
          <a:p>
            <a:pPr lvl="1"/>
            <a:r>
              <a:rPr lang="en-GB" dirty="0" smtClean="0"/>
              <a:t>Hard to avoid thread divergence and optimize simultaneously</a:t>
            </a:r>
          </a:p>
          <a:p>
            <a:pPr lvl="1"/>
            <a:r>
              <a:rPr lang="en-GB" dirty="0" smtClean="0"/>
              <a:t>Pre-processor can only create </a:t>
            </a:r>
            <a:r>
              <a:rPr lang="en-GB" dirty="0" smtClean="0">
                <a:solidFill>
                  <a:srgbClr val="FF0000"/>
                </a:solidFill>
              </a:rPr>
              <a:t>one</a:t>
            </a:r>
            <a:r>
              <a:rPr lang="en-GB" dirty="0" smtClean="0"/>
              <a:t> version of the optimized code</a:t>
            </a:r>
          </a:p>
        </p:txBody>
      </p:sp>
    </p:spTree>
    <p:extLst>
      <p:ext uri="{BB962C8B-B14F-4D97-AF65-F5344CB8AC3E}">
        <p14:creationId xmlns:p14="http://schemas.microsoft.com/office/powerpoint/2010/main" val="103960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Assembly</a:t>
            </a:r>
          </a:p>
          <a:p>
            <a:r>
              <a:rPr lang="en-GB" dirty="0" smtClean="0"/>
              <a:t>Advantages</a:t>
            </a:r>
          </a:p>
          <a:p>
            <a:pPr lvl="1"/>
            <a:r>
              <a:rPr lang="en-GB" dirty="0" smtClean="0"/>
              <a:t>Good low-level control</a:t>
            </a:r>
          </a:p>
          <a:p>
            <a:pPr lvl="1"/>
            <a:r>
              <a:rPr lang="en-GB" dirty="0" smtClean="0"/>
              <a:t>Not hidden behind a compiler: we know exactly what's going on.</a:t>
            </a:r>
          </a:p>
          <a:p>
            <a:r>
              <a:rPr lang="en-GB" dirty="0" smtClean="0"/>
              <a:t>Downsides</a:t>
            </a:r>
          </a:p>
          <a:p>
            <a:pPr lvl="1"/>
            <a:r>
              <a:rPr lang="en-GB" dirty="0" smtClean="0"/>
              <a:t>Hard to debug</a:t>
            </a:r>
          </a:p>
          <a:p>
            <a:pPr lvl="1"/>
            <a:r>
              <a:rPr lang="en-GB" dirty="0" smtClean="0"/>
              <a:t>Like C, not configurable either</a:t>
            </a:r>
          </a:p>
        </p:txBody>
      </p:sp>
    </p:spTree>
    <p:extLst>
      <p:ext uri="{BB962C8B-B14F-4D97-AF65-F5344CB8AC3E}">
        <p14:creationId xmlns:p14="http://schemas.microsoft.com/office/powerpoint/2010/main" val="415056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Chosen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Meta-programming using scripts.</a:t>
            </a:r>
          </a:p>
          <a:p>
            <a:pPr lvl="1"/>
            <a:r>
              <a:rPr lang="en-GB" dirty="0" smtClean="0"/>
              <a:t>Use scripts to generate precision-specific optimized assembly code (handles corner cases)</a:t>
            </a:r>
          </a:p>
          <a:p>
            <a:r>
              <a:rPr lang="en-GB" dirty="0" smtClean="0"/>
              <a:t>Advantages?</a:t>
            </a:r>
          </a:p>
          <a:p>
            <a:pPr lvl="1"/>
            <a:r>
              <a:rPr lang="en-GB" dirty="0" smtClean="0"/>
              <a:t>Power of assembly</a:t>
            </a:r>
          </a:p>
          <a:p>
            <a:pPr lvl="1"/>
            <a:r>
              <a:rPr lang="en-GB" dirty="0" smtClean="0"/>
              <a:t>Configurable output</a:t>
            </a:r>
          </a:p>
          <a:p>
            <a:pPr lvl="1"/>
            <a:r>
              <a:rPr lang="en-GB" dirty="0" smtClean="0"/>
              <a:t>Straight-line unrolled assembly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Multiple </a:t>
            </a:r>
            <a:r>
              <a:rPr lang="en-GB" dirty="0" smtClean="0"/>
              <a:t>versions of optimized code</a:t>
            </a:r>
          </a:p>
        </p:txBody>
      </p:sp>
    </p:spTree>
    <p:extLst>
      <p:ext uri="{BB962C8B-B14F-4D97-AF65-F5344CB8AC3E}">
        <p14:creationId xmlns:p14="http://schemas.microsoft.com/office/powerpoint/2010/main" val="207085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13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399</Words>
  <Application>Microsoft Office PowerPoint</Application>
  <PresentationFormat>On-screen Show (4:3)</PresentationFormat>
  <Paragraphs>90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Semester Project Presentation</vt:lpstr>
      <vt:lpstr>Why GPU?</vt:lpstr>
      <vt:lpstr>What is CUDA?</vt:lpstr>
      <vt:lpstr>Our Project</vt:lpstr>
      <vt:lpstr>Goals</vt:lpstr>
      <vt:lpstr>First steps</vt:lpstr>
      <vt:lpstr>Initial Solution</vt:lpstr>
      <vt:lpstr>Chosen Solution</vt:lpstr>
      <vt:lpstr>Our Framework</vt:lpstr>
      <vt:lpstr>Implementation</vt:lpstr>
      <vt:lpstr>Operation Memory Access</vt:lpstr>
      <vt:lpstr>Implemented Operations</vt:lpstr>
      <vt:lpstr>Addition</vt:lpstr>
      <vt:lpstr>Benchmark Infrastructure</vt:lpstr>
      <vt:lpstr>Benchmark Results</vt:lpstr>
      <vt:lpstr>Warp Occupation Results</vt:lpstr>
      <vt:lpstr>Operator verification</vt:lpstr>
      <vt:lpstr>Conclusion</vt:lpstr>
      <vt:lpstr>PowerPoint Presentation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Sahand</dc:creator>
  <cp:lastModifiedBy>Sahand</cp:lastModifiedBy>
  <cp:revision>137</cp:revision>
  <dcterms:created xsi:type="dcterms:W3CDTF">2013-06-17T15:46:46Z</dcterms:created>
  <dcterms:modified xsi:type="dcterms:W3CDTF">2013-06-18T06:33:56Z</dcterms:modified>
</cp:coreProperties>
</file>