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8" r:id="rId14"/>
    <p:sldId id="270" r:id="rId15"/>
    <p:sldId id="271" r:id="rId16"/>
    <p:sldId id="273" r:id="rId17"/>
    <p:sldId id="282" r:id="rId18"/>
    <p:sldId id="283" r:id="rId19"/>
    <p:sldId id="272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4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3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47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91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0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7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8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40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4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59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8F35-F95A-426D-B213-53C35DDDF694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AE1A-5C1B-4178-93AF-A6808CFF8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34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587" y="332656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Semester Project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6792"/>
            <a:ext cx="6400800" cy="1752600"/>
          </a:xfrm>
        </p:spPr>
        <p:txBody>
          <a:bodyPr/>
          <a:lstStyle/>
          <a:p>
            <a:r>
              <a:rPr lang="en-GB" dirty="0" err="1" smtClean="0"/>
              <a:t>Alexandre</a:t>
            </a:r>
            <a:r>
              <a:rPr lang="en-GB" dirty="0" smtClean="0"/>
              <a:t> </a:t>
            </a:r>
            <a:r>
              <a:rPr lang="en-GB" dirty="0" err="1" smtClean="0"/>
              <a:t>Carlessi</a:t>
            </a:r>
            <a:endParaRPr lang="en-GB" dirty="0" smtClean="0"/>
          </a:p>
          <a:p>
            <a:r>
              <a:rPr lang="en-GB" dirty="0" err="1" smtClean="0"/>
              <a:t>Sahand</a:t>
            </a:r>
            <a:r>
              <a:rPr lang="en-GB" dirty="0" smtClean="0"/>
              <a:t> </a:t>
            </a:r>
            <a:r>
              <a:rPr lang="en-GB" dirty="0" err="1" smtClean="0"/>
              <a:t>Kashani-Akhavan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914400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GB" dirty="0" smtClean="0"/>
              <a:t>Number representation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nsigned integer array</a:t>
            </a:r>
          </a:p>
          <a:p>
            <a:pPr lvl="1"/>
            <a:r>
              <a:rPr lang="en-GB" dirty="0" smtClean="0"/>
              <a:t>Uses primary data type of device for efficiency</a:t>
            </a:r>
          </a:p>
          <a:p>
            <a:pPr lvl="1"/>
            <a:r>
              <a:rPr lang="en-GB" dirty="0" smtClean="0"/>
              <a:t>Two’s complement representation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792835"/>
            <a:ext cx="6486525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5160987"/>
            <a:ext cx="64865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4"/>
          <a:stretch/>
        </p:blipFill>
        <p:spPr>
          <a:xfrm>
            <a:off x="5364088" y="1628800"/>
            <a:ext cx="3635896" cy="4202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 Memory </a:t>
            </a:r>
            <a:r>
              <a:rPr lang="en-GB" dirty="0"/>
              <a:t>A</a:t>
            </a:r>
            <a:r>
              <a:rPr lang="en-GB" dirty="0" smtClean="0"/>
              <a:t>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 versions of each operator</a:t>
            </a:r>
          </a:p>
          <a:p>
            <a:r>
              <a:rPr lang="en-GB" dirty="0" smtClean="0"/>
              <a:t>Differ in operand addressing</a:t>
            </a:r>
          </a:p>
          <a:p>
            <a:pPr lvl="1"/>
            <a:r>
              <a:rPr lang="en-GB" dirty="0" smtClean="0"/>
              <a:t>“global” operator: expects </a:t>
            </a:r>
            <a:r>
              <a:rPr lang="en-GB" dirty="0" smtClean="0"/>
              <a:t>data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 smtClean="0"/>
              <a:t>to be in </a:t>
            </a:r>
            <a:r>
              <a:rPr lang="en-GB" dirty="0" smtClean="0">
                <a:solidFill>
                  <a:srgbClr val="FF0000"/>
                </a:solidFill>
              </a:rPr>
              <a:t>global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coalesced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/>
              <a:t> </a:t>
            </a:r>
            <a:r>
              <a:rPr lang="en-GB" dirty="0" smtClean="0"/>
              <a:t>memory</a:t>
            </a:r>
          </a:p>
          <a:p>
            <a:pPr lvl="1"/>
            <a:r>
              <a:rPr lang="en-GB" dirty="0" smtClean="0"/>
              <a:t>“local” operator: </a:t>
            </a:r>
            <a:r>
              <a:rPr lang="en-GB" dirty="0" smtClean="0"/>
              <a:t>expects</a:t>
            </a:r>
            <a:br>
              <a:rPr lang="en-GB" dirty="0" smtClean="0"/>
            </a:br>
            <a:r>
              <a:rPr lang="en-GB" dirty="0" smtClean="0"/>
              <a:t> data </a:t>
            </a:r>
            <a:r>
              <a:rPr lang="en-GB" dirty="0" smtClean="0"/>
              <a:t>to be in </a:t>
            </a:r>
            <a:r>
              <a:rPr lang="en-GB" dirty="0" smtClean="0">
                <a:solidFill>
                  <a:srgbClr val="FF0000"/>
                </a:solidFill>
              </a:rPr>
              <a:t>local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 non-coalesced </a:t>
            </a:r>
            <a:r>
              <a:rPr lang="en-GB" dirty="0" smtClean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8194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Implemented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Addition</a:t>
            </a:r>
          </a:p>
          <a:p>
            <a:r>
              <a:rPr lang="en-GB" dirty="0" smtClean="0"/>
              <a:t>Subtraction</a:t>
            </a:r>
          </a:p>
          <a:p>
            <a:r>
              <a:rPr lang="en-GB" dirty="0" smtClean="0"/>
              <a:t>Multiplication</a:t>
            </a:r>
          </a:p>
          <a:p>
            <a:r>
              <a:rPr lang="en-GB" dirty="0" err="1" smtClean="0"/>
              <a:t>Karatsuba</a:t>
            </a:r>
            <a:r>
              <a:rPr lang="en-GB" dirty="0" smtClean="0"/>
              <a:t> Multiplication (1-level)</a:t>
            </a:r>
          </a:p>
          <a:p>
            <a:r>
              <a:rPr lang="en-GB" dirty="0" smtClean="0"/>
              <a:t>Modular Addition</a:t>
            </a:r>
          </a:p>
          <a:p>
            <a:r>
              <a:rPr lang="en-GB" dirty="0" smtClean="0"/>
              <a:t>Modular Subtraction</a:t>
            </a:r>
          </a:p>
          <a:p>
            <a:r>
              <a:rPr lang="en-GB" dirty="0" smtClean="0"/>
              <a:t>Montgomery Reduction*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6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76759"/>
            <a:ext cx="2592288" cy="5392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5202"/>
            <a:ext cx="2597844" cy="54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Benchmark Infrastructure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3587343"/>
            <a:ext cx="409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nvprof</a:t>
            </a:r>
            <a:r>
              <a:rPr lang="en-GB" sz="1200" dirty="0"/>
              <a:t> --print-</a:t>
            </a:r>
            <a:r>
              <a:rPr lang="en-GB" sz="1200" dirty="0" err="1"/>
              <a:t>gpu</a:t>
            </a:r>
            <a:r>
              <a:rPr lang="en-GB" sz="1200" dirty="0"/>
              <a:t>-trace --normalized-time-unit </a:t>
            </a:r>
            <a:r>
              <a:rPr lang="en-GB" sz="1200" dirty="0" smtClean="0"/>
              <a:t>us executable</a:t>
            </a:r>
            <a:endParaRPr lang="en-GB" sz="1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27784" y="1124744"/>
            <a:ext cx="0" cy="532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1224136" cy="12241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51920" y="2503791"/>
            <a:ext cx="458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Generate coalesced </a:t>
            </a:r>
            <a:r>
              <a:rPr lang="en-GB" b="1" dirty="0" err="1" smtClean="0"/>
              <a:t>bignum</a:t>
            </a:r>
            <a:r>
              <a:rPr lang="en-GB" b="1" dirty="0" smtClean="0"/>
              <a:t> arrays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62298" y="2042126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GMP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10800000" flipH="1">
            <a:off x="3368819" y="2416975"/>
            <a:ext cx="360040" cy="360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1847" y="1315853"/>
            <a:ext cx="458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compile</a:t>
            </a:r>
            <a:endParaRPr lang="en-GB" b="1" dirty="0"/>
          </a:p>
        </p:txBody>
      </p:sp>
      <p:sp>
        <p:nvSpPr>
          <p:cNvPr id="15" name="Bent Arrow 14"/>
          <p:cNvSpPr/>
          <p:nvPr/>
        </p:nvSpPr>
        <p:spPr>
          <a:xfrm rot="10800000" flipH="1">
            <a:off x="3341198" y="1682086"/>
            <a:ext cx="360040" cy="3600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2349" y="1768170"/>
            <a:ext cx="458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</a:t>
            </a:r>
            <a:r>
              <a:rPr lang="en-GB" b="1" dirty="0" smtClean="0"/>
              <a:t>xecutable</a:t>
            </a:r>
            <a:endParaRPr lang="en-GB" b="1" dirty="0"/>
          </a:p>
        </p:txBody>
      </p:sp>
      <p:sp>
        <p:nvSpPr>
          <p:cNvPr id="17" name="Right Brace 16"/>
          <p:cNvSpPr/>
          <p:nvPr/>
        </p:nvSpPr>
        <p:spPr>
          <a:xfrm>
            <a:off x="7380312" y="1315853"/>
            <a:ext cx="360040" cy="1557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Curved Left Arrow 18"/>
          <p:cNvSpPr/>
          <p:nvPr/>
        </p:nvSpPr>
        <p:spPr>
          <a:xfrm>
            <a:off x="7900377" y="1995475"/>
            <a:ext cx="988591" cy="1591868"/>
          </a:xfrm>
          <a:prstGeom prst="curvedLeftArrow">
            <a:avLst>
              <a:gd name="adj1" fmla="val 25000"/>
              <a:gd name="adj2" fmla="val 5149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6327" y="3125678"/>
            <a:ext cx="1024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/>
              <a:t>nvprof</a:t>
            </a:r>
            <a:endParaRPr lang="en-GB" sz="2400" b="1" dirty="0"/>
          </a:p>
        </p:txBody>
      </p:sp>
      <p:sp>
        <p:nvSpPr>
          <p:cNvPr id="21" name="Bent Arrow 20"/>
          <p:cNvSpPr/>
          <p:nvPr/>
        </p:nvSpPr>
        <p:spPr>
          <a:xfrm rot="16200000" flipH="1">
            <a:off x="4332737" y="2588143"/>
            <a:ext cx="1008112" cy="24017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49135" y="4767535"/>
            <a:ext cx="255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Benchmark results</a:t>
            </a:r>
            <a:endParaRPr lang="en-GB" sz="24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197" y="4365104"/>
            <a:ext cx="1207938" cy="1207938"/>
          </a:xfrm>
          <a:prstGeom prst="rect">
            <a:avLst/>
          </a:prstGeom>
        </p:spPr>
      </p:pic>
      <p:sp>
        <p:nvSpPr>
          <p:cNvPr id="24" name="Cloud 23"/>
          <p:cNvSpPr/>
          <p:nvPr/>
        </p:nvSpPr>
        <p:spPr>
          <a:xfrm>
            <a:off x="2267744" y="1690367"/>
            <a:ext cx="648072" cy="41240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-&gt;</a:t>
            </a:r>
            <a:endParaRPr lang="en-GB" dirty="0"/>
          </a:p>
        </p:txBody>
      </p:sp>
      <p:sp>
        <p:nvSpPr>
          <p:cNvPr id="25" name="Cloud 24"/>
          <p:cNvSpPr/>
          <p:nvPr/>
        </p:nvSpPr>
        <p:spPr>
          <a:xfrm>
            <a:off x="2267744" y="4869160"/>
            <a:ext cx="648072" cy="41240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&lt;-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8" r="24302"/>
          <a:stretch/>
        </p:blipFill>
        <p:spPr>
          <a:xfrm>
            <a:off x="607933" y="4494387"/>
            <a:ext cx="1375405" cy="116194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1173" y="4217388"/>
            <a:ext cx="1009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mathematica</a:t>
            </a:r>
            <a:endParaRPr lang="en-GB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32" y="5733256"/>
            <a:ext cx="1317006" cy="8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Benchmarks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Involve 10 consecutive executions of an operation.</a:t>
            </a:r>
          </a:p>
          <a:p>
            <a:r>
              <a:rPr lang="en-GB" dirty="0" smtClean="0"/>
              <a:t>Types of benchmarks</a:t>
            </a:r>
          </a:p>
          <a:p>
            <a:pPr lvl="1"/>
            <a:r>
              <a:rPr lang="en-GB" dirty="0" smtClean="0"/>
              <a:t>Assembly vs. C (addition kernel only)</a:t>
            </a:r>
          </a:p>
          <a:p>
            <a:pPr lvl="1"/>
            <a:r>
              <a:rPr lang="en-GB" dirty="0" smtClean="0"/>
              <a:t>Local vs. global memory access</a:t>
            </a:r>
          </a:p>
          <a:p>
            <a:pPr lvl="1"/>
            <a:r>
              <a:rPr lang="en-GB" dirty="0" smtClean="0"/>
              <a:t>Importance of operand layout in memory</a:t>
            </a:r>
          </a:p>
          <a:p>
            <a:pPr lvl="1"/>
            <a:r>
              <a:rPr lang="en-GB" dirty="0" smtClean="0"/>
              <a:t>Classical vs. </a:t>
            </a:r>
            <a:r>
              <a:rPr lang="en-GB" dirty="0" err="1" smtClean="0"/>
              <a:t>Karatsuba</a:t>
            </a:r>
            <a:r>
              <a:rPr lang="en-GB" dirty="0" smtClean="0"/>
              <a:t> multiplication</a:t>
            </a:r>
          </a:p>
          <a:p>
            <a:pPr lvl="1"/>
            <a:r>
              <a:rPr lang="en-GB" dirty="0" err="1" smtClean="0"/>
              <a:t>Kepler</a:t>
            </a:r>
            <a:r>
              <a:rPr lang="en-GB" dirty="0" smtClean="0"/>
              <a:t> vs. Fermi execution time</a:t>
            </a:r>
          </a:p>
          <a:p>
            <a:pPr lvl="1"/>
            <a:r>
              <a:rPr lang="en-GB" dirty="0" smtClean="0"/>
              <a:t>Warp </a:t>
            </a:r>
            <a:r>
              <a:rPr lang="en-GB" dirty="0" smtClean="0"/>
              <a:t>occupation</a:t>
            </a:r>
          </a:p>
        </p:txBody>
      </p:sp>
    </p:spTree>
    <p:extLst>
      <p:ext uri="{BB962C8B-B14F-4D97-AF65-F5344CB8AC3E}">
        <p14:creationId xmlns:p14="http://schemas.microsoft.com/office/powerpoint/2010/main" val="31234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Warp Occupation Results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Better to have less blocks, where more threads are used.</a:t>
            </a:r>
          </a:p>
          <a:p>
            <a:r>
              <a:rPr lang="en-GB" dirty="0" smtClean="0"/>
              <a:t>Must keep warp occupation full, at least 32 threads.</a:t>
            </a:r>
          </a:p>
          <a:p>
            <a:r>
              <a:rPr lang="en-GB" dirty="0" smtClean="0"/>
              <a:t>If not, then resources are wasted.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3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Karatsuba</a:t>
            </a:r>
            <a:r>
              <a:rPr lang="en-GB" dirty="0" smtClean="0"/>
              <a:t> vs. Classical Multiplication and Warp Occupancy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36" y="1600200"/>
            <a:ext cx="6289928" cy="4525963"/>
          </a:xfrm>
        </p:spPr>
      </p:pic>
    </p:spTree>
    <p:extLst>
      <p:ext uri="{BB962C8B-B14F-4D97-AF65-F5344CB8AC3E}">
        <p14:creationId xmlns:p14="http://schemas.microsoft.com/office/powerpoint/2010/main" val="4676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Assembly vs. C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8150"/>
            <a:ext cx="8229600" cy="4510063"/>
          </a:xfrm>
        </p:spPr>
      </p:pic>
    </p:spTree>
    <p:extLst>
      <p:ext uri="{BB962C8B-B14F-4D97-AF65-F5344CB8AC3E}">
        <p14:creationId xmlns:p14="http://schemas.microsoft.com/office/powerpoint/2010/main" val="2676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verification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Like benchmark infrastructure</a:t>
            </a:r>
          </a:p>
          <a:p>
            <a:r>
              <a:rPr lang="en-GB" dirty="0" smtClean="0"/>
              <a:t>Operation results recovered from server</a:t>
            </a:r>
          </a:p>
          <a:p>
            <a:r>
              <a:rPr lang="en-GB" dirty="0" smtClean="0"/>
              <a:t>Checked for errors with GMP on host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GPU?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Traditionally used for graphics</a:t>
            </a:r>
          </a:p>
          <a:p>
            <a:r>
              <a:rPr lang="en-GB" dirty="0" smtClean="0"/>
              <a:t>Specialized in parallel processing of independent data</a:t>
            </a:r>
          </a:p>
          <a:p>
            <a:r>
              <a:rPr lang="en-GB" dirty="0" smtClean="0"/>
              <a:t>Computational throughput has increased rapidly</a:t>
            </a:r>
          </a:p>
          <a:p>
            <a:r>
              <a:rPr lang="en-GB" dirty="0" smtClean="0"/>
              <a:t>Scientists are now starting to use them for high performance computations (simulations, research, …)</a:t>
            </a:r>
          </a:p>
        </p:txBody>
      </p:sp>
    </p:spTree>
    <p:extLst>
      <p:ext uri="{BB962C8B-B14F-4D97-AF65-F5344CB8AC3E}">
        <p14:creationId xmlns:p14="http://schemas.microsoft.com/office/powerpoint/2010/main" val="18928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 was tedious to start</a:t>
            </a:r>
          </a:p>
          <a:p>
            <a:r>
              <a:rPr lang="en-GB" dirty="0" smtClean="0"/>
              <a:t>Hard time debugging</a:t>
            </a:r>
          </a:p>
          <a:p>
            <a:r>
              <a:rPr lang="en-GB" dirty="0" smtClean="0"/>
              <a:t>First hands-on experience</a:t>
            </a:r>
          </a:p>
          <a:p>
            <a:r>
              <a:rPr lang="en-GB" dirty="0" smtClean="0"/>
              <a:t>Great fun learning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3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4800" y="2852936"/>
            <a:ext cx="3683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 smtClean="0"/>
              <a:t>Questions?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8596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3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CUDA?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Framework made by NVIDIA to promote use of GPUs for computations</a:t>
            </a:r>
          </a:p>
          <a:p>
            <a:r>
              <a:rPr lang="en-GB" dirty="0" smtClean="0"/>
              <a:t>C++ extension</a:t>
            </a:r>
          </a:p>
          <a:p>
            <a:r>
              <a:rPr lang="en-GB" dirty="0" smtClean="0"/>
              <a:t>Allows programmer to access GPU memory</a:t>
            </a:r>
          </a:p>
          <a:p>
            <a:r>
              <a:rPr lang="en-GB" dirty="0" smtClean="0"/>
              <a:t>Can create custom computational kernels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393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Learning GPU programming through experimentation to see what works best</a:t>
            </a:r>
          </a:p>
          <a:p>
            <a:r>
              <a:rPr lang="en-GB" dirty="0"/>
              <a:t>E</a:t>
            </a:r>
            <a:r>
              <a:rPr lang="en-GB" dirty="0" smtClean="0"/>
              <a:t>xperiment: multiple-precision arithmetic</a:t>
            </a:r>
          </a:p>
        </p:txBody>
      </p:sp>
    </p:spTree>
    <p:extLst>
      <p:ext uri="{BB962C8B-B14F-4D97-AF65-F5344CB8AC3E}">
        <p14:creationId xmlns:p14="http://schemas.microsoft.com/office/powerpoint/2010/main" val="22365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Wanted implementation to be</a:t>
            </a:r>
          </a:p>
          <a:p>
            <a:pPr lvl="1"/>
            <a:r>
              <a:rPr lang="en-GB" dirty="0" smtClean="0"/>
              <a:t>Re-usable</a:t>
            </a:r>
          </a:p>
          <a:p>
            <a:pPr lvl="1"/>
            <a:r>
              <a:rPr lang="en-GB" dirty="0" smtClean="0"/>
              <a:t>Have configurable precision</a:t>
            </a:r>
          </a:p>
          <a:p>
            <a:pPr lvl="1"/>
            <a:r>
              <a:rPr lang="en-GB" dirty="0" smtClean="0"/>
              <a:t>Efficient</a:t>
            </a:r>
          </a:p>
          <a:p>
            <a:pPr lvl="1"/>
            <a:r>
              <a:rPr lang="en-GB" dirty="0" smtClean="0"/>
              <a:t>No need of user knowledge about internals (like a library)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3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Started implementing everything in C</a:t>
            </a:r>
          </a:p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Pre-processor can make custom code</a:t>
            </a:r>
          </a:p>
          <a:p>
            <a:r>
              <a:rPr lang="en-GB" dirty="0" smtClean="0"/>
              <a:t>Downside:</a:t>
            </a:r>
          </a:p>
          <a:p>
            <a:pPr lvl="1"/>
            <a:r>
              <a:rPr lang="en-GB" dirty="0" smtClean="0"/>
              <a:t>Not enough low-level control (e.g. cannot access carry bits easily)</a:t>
            </a:r>
          </a:p>
          <a:p>
            <a:pPr lvl="1"/>
            <a:r>
              <a:rPr lang="en-GB" dirty="0" smtClean="0"/>
              <a:t>Hard to avoid thread divergence and optimize simultaneously</a:t>
            </a:r>
          </a:p>
          <a:p>
            <a:pPr lvl="1"/>
            <a:r>
              <a:rPr lang="en-GB" dirty="0" smtClean="0"/>
              <a:t>Pre-processor can only create </a:t>
            </a:r>
            <a:r>
              <a:rPr lang="en-GB" dirty="0" smtClean="0">
                <a:solidFill>
                  <a:srgbClr val="FF0000"/>
                </a:solidFill>
              </a:rPr>
              <a:t>one</a:t>
            </a:r>
            <a:r>
              <a:rPr lang="en-GB" dirty="0" smtClean="0"/>
              <a:t> version of the optimized code</a:t>
            </a:r>
          </a:p>
        </p:txBody>
      </p:sp>
    </p:spTree>
    <p:extLst>
      <p:ext uri="{BB962C8B-B14F-4D97-AF65-F5344CB8AC3E}">
        <p14:creationId xmlns:p14="http://schemas.microsoft.com/office/powerpoint/2010/main" val="10396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Assembly</a:t>
            </a:r>
          </a:p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Good low-level control</a:t>
            </a:r>
          </a:p>
          <a:p>
            <a:pPr lvl="1"/>
            <a:r>
              <a:rPr lang="en-GB" dirty="0" smtClean="0"/>
              <a:t>Not hidden behind a compiler: we know exactly what's going on</a:t>
            </a:r>
          </a:p>
          <a:p>
            <a:r>
              <a:rPr lang="en-GB" dirty="0" smtClean="0"/>
              <a:t>Downsides</a:t>
            </a:r>
          </a:p>
          <a:p>
            <a:pPr lvl="1"/>
            <a:r>
              <a:rPr lang="en-GB" dirty="0" smtClean="0"/>
              <a:t>Hard to debug</a:t>
            </a:r>
          </a:p>
          <a:p>
            <a:pPr lvl="1"/>
            <a:r>
              <a:rPr lang="en-GB" dirty="0" smtClean="0"/>
              <a:t>Like C, not configurable either</a:t>
            </a:r>
          </a:p>
        </p:txBody>
      </p:sp>
    </p:spTree>
    <p:extLst>
      <p:ext uri="{BB962C8B-B14F-4D97-AF65-F5344CB8AC3E}">
        <p14:creationId xmlns:p14="http://schemas.microsoft.com/office/powerpoint/2010/main" val="41505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Chosen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Meta-programming using scripts.</a:t>
            </a:r>
          </a:p>
          <a:p>
            <a:pPr lvl="1"/>
            <a:r>
              <a:rPr lang="en-GB" dirty="0" smtClean="0"/>
              <a:t>Use scripts to generate precision-specific optimized assembly code (handles corner cases)</a:t>
            </a:r>
          </a:p>
          <a:p>
            <a:r>
              <a:rPr lang="en-GB" dirty="0" smtClean="0"/>
              <a:t>Advantages?</a:t>
            </a:r>
          </a:p>
          <a:p>
            <a:pPr lvl="1"/>
            <a:r>
              <a:rPr lang="en-GB" dirty="0" smtClean="0"/>
              <a:t>Power of assembly</a:t>
            </a:r>
          </a:p>
          <a:p>
            <a:pPr lvl="1"/>
            <a:r>
              <a:rPr lang="en-GB" dirty="0" smtClean="0"/>
              <a:t>Configurable output</a:t>
            </a:r>
          </a:p>
          <a:p>
            <a:pPr lvl="1"/>
            <a:r>
              <a:rPr lang="en-GB" dirty="0" smtClean="0"/>
              <a:t>Straight-line unrolled assembly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Multiple </a:t>
            </a:r>
            <a:r>
              <a:rPr lang="en-GB" dirty="0" smtClean="0"/>
              <a:t>versions of optimized code</a:t>
            </a:r>
          </a:p>
        </p:txBody>
      </p:sp>
    </p:spTree>
    <p:extLst>
      <p:ext uri="{BB962C8B-B14F-4D97-AF65-F5344CB8AC3E}">
        <p14:creationId xmlns:p14="http://schemas.microsoft.com/office/powerpoint/2010/main" val="20708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3531661"/>
            <a:ext cx="5976664" cy="1143000"/>
          </a:xfrm>
        </p:spPr>
        <p:txBody>
          <a:bodyPr/>
          <a:lstStyle/>
          <a:p>
            <a:r>
              <a:rPr lang="en-GB" dirty="0" smtClean="0"/>
              <a:t>Our Framework</a:t>
            </a:r>
            <a:endParaRPr lang="en-GB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02786"/>
            <a:ext cx="1664336" cy="17641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1224136" cy="1224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556792"/>
            <a:ext cx="1656184" cy="165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41696"/>
            <a:ext cx="1512168" cy="1512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45" y="4795845"/>
            <a:ext cx="1358019" cy="135801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6300192" y="4113076"/>
            <a:ext cx="360040" cy="396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20603" y="3729972"/>
            <a:ext cx="227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nvcc</a:t>
            </a:r>
            <a:r>
              <a:rPr lang="en-GB" sz="1400" dirty="0"/>
              <a:t> -</a:t>
            </a:r>
            <a:r>
              <a:rPr lang="en-GB" sz="1400" dirty="0" smtClean="0"/>
              <a:t>arch=sm_30 file.cu</a:t>
            </a:r>
            <a:endParaRPr lang="en-GB" sz="1400" dirty="0"/>
          </a:p>
        </p:txBody>
      </p:sp>
      <p:sp>
        <p:nvSpPr>
          <p:cNvPr id="12" name="Down Arrow 11"/>
          <p:cNvSpPr/>
          <p:nvPr/>
        </p:nvSpPr>
        <p:spPr>
          <a:xfrm>
            <a:off x="6300192" y="3333928"/>
            <a:ext cx="360040" cy="396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loud 13"/>
          <p:cNvSpPr/>
          <p:nvPr/>
        </p:nvSpPr>
        <p:spPr>
          <a:xfrm>
            <a:off x="3365926" y="4619978"/>
            <a:ext cx="2286194" cy="18113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Network transfer to </a:t>
            </a:r>
            <a:r>
              <a:rPr lang="en-GB" sz="1400" dirty="0" smtClean="0"/>
              <a:t>lacalgpu2.epfl.ch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162880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constants.py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Precision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Bits per 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Output file</a:t>
            </a: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Block &amp; thread count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447764" y="3238524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operator_generator.py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136" y="121649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operations.h</a:t>
            </a:r>
            <a:endParaRPr lang="en-GB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25" y="153167"/>
            <a:ext cx="5325533" cy="1061508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>
            <a:off x="2771800" y="551042"/>
            <a:ext cx="792088" cy="8500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10800000">
            <a:off x="7437631" y="1401047"/>
            <a:ext cx="997824" cy="11881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40" y="4694742"/>
            <a:ext cx="1686586" cy="168658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87624" y="6300028"/>
            <a:ext cx="123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1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344</TotalTime>
  <Words>448</Words>
  <Application>Microsoft Office PowerPoint</Application>
  <PresentationFormat>On-screen Show (4:3)</PresentationFormat>
  <Paragraphs>114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Semester Project Presentation</vt:lpstr>
      <vt:lpstr>Why GPU?</vt:lpstr>
      <vt:lpstr>What is CUDA?</vt:lpstr>
      <vt:lpstr>Our Project</vt:lpstr>
      <vt:lpstr>Goals</vt:lpstr>
      <vt:lpstr>First steps</vt:lpstr>
      <vt:lpstr>Initial Solution</vt:lpstr>
      <vt:lpstr>Chosen Solution</vt:lpstr>
      <vt:lpstr>Our Framework</vt:lpstr>
      <vt:lpstr>Implementation</vt:lpstr>
      <vt:lpstr>Operation Memory Access</vt:lpstr>
      <vt:lpstr>Implemented Operations</vt:lpstr>
      <vt:lpstr>Multiplication</vt:lpstr>
      <vt:lpstr>Benchmark Infrastructure</vt:lpstr>
      <vt:lpstr>Benchmarks</vt:lpstr>
      <vt:lpstr>Warp Occupation Results</vt:lpstr>
      <vt:lpstr>Karatsuba vs. Classical Multiplication and Warp Occupancy</vt:lpstr>
      <vt:lpstr>Assembly vs. C</vt:lpstr>
      <vt:lpstr>Operator verification</vt:lpstr>
      <vt:lpstr>Conclusion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Sahand</dc:creator>
  <cp:lastModifiedBy>Sahand</cp:lastModifiedBy>
  <cp:revision>232</cp:revision>
  <dcterms:created xsi:type="dcterms:W3CDTF">2013-06-17T15:46:46Z</dcterms:created>
  <dcterms:modified xsi:type="dcterms:W3CDTF">2013-06-18T10:25:34Z</dcterms:modified>
</cp:coreProperties>
</file>