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83" r:id="rId10"/>
    <p:sldId id="266" r:id="rId11"/>
    <p:sldId id="267" r:id="rId12"/>
    <p:sldId id="269" r:id="rId13"/>
    <p:sldId id="268" r:id="rId14"/>
    <p:sldId id="277" r:id="rId15"/>
    <p:sldId id="278" r:id="rId16"/>
    <p:sldId id="279" r:id="rId17"/>
    <p:sldId id="280" r:id="rId18"/>
    <p:sldId id="281" r:id="rId19"/>
    <p:sldId id="270" r:id="rId20"/>
    <p:sldId id="271" r:id="rId21"/>
    <p:sldId id="273" r:id="rId22"/>
    <p:sldId id="282" r:id="rId23"/>
    <p:sldId id="272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82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4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3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47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91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0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4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59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3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587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Semester Project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6792"/>
            <a:ext cx="6400800" cy="1752600"/>
          </a:xfrm>
        </p:spPr>
        <p:txBody>
          <a:bodyPr/>
          <a:lstStyle/>
          <a:p>
            <a:r>
              <a:rPr lang="en-GB" dirty="0" err="1" smtClean="0"/>
              <a:t>Alexandre</a:t>
            </a:r>
            <a:r>
              <a:rPr lang="en-GB" dirty="0" smtClean="0"/>
              <a:t> </a:t>
            </a:r>
            <a:r>
              <a:rPr lang="en-GB" dirty="0" err="1" smtClean="0"/>
              <a:t>Carlessi</a:t>
            </a:r>
            <a:endParaRPr lang="en-GB" dirty="0" smtClean="0"/>
          </a:p>
          <a:p>
            <a:r>
              <a:rPr lang="en-GB" dirty="0" err="1" smtClean="0"/>
              <a:t>Sahand</a:t>
            </a:r>
            <a:r>
              <a:rPr lang="en-GB" dirty="0" smtClean="0"/>
              <a:t> </a:t>
            </a:r>
            <a:r>
              <a:rPr lang="en-GB" dirty="0" err="1" smtClean="0"/>
              <a:t>Kashani-Akhavan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1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GB" dirty="0" smtClean="0"/>
              <a:t>Number representation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nsigned integer array</a:t>
            </a:r>
          </a:p>
          <a:p>
            <a:pPr lvl="1"/>
            <a:r>
              <a:rPr lang="en-GB" dirty="0" smtClean="0"/>
              <a:t>Uses primary data type of device for efficiency</a:t>
            </a:r>
          </a:p>
          <a:p>
            <a:pPr lvl="1"/>
            <a:r>
              <a:rPr lang="en-GB" dirty="0" smtClean="0"/>
              <a:t>Two’s complement representation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92835"/>
            <a:ext cx="6486525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5160987"/>
            <a:ext cx="6486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 Memory </a:t>
            </a:r>
            <a:r>
              <a:rPr lang="en-GB" dirty="0"/>
              <a:t>A</a:t>
            </a:r>
            <a:r>
              <a:rPr lang="en-GB" dirty="0" smtClean="0"/>
              <a:t>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versions of each operator</a:t>
            </a:r>
          </a:p>
          <a:p>
            <a:r>
              <a:rPr lang="en-GB" dirty="0" smtClean="0"/>
              <a:t>Differ in operand addressing</a:t>
            </a:r>
          </a:p>
          <a:p>
            <a:pPr lvl="1"/>
            <a:r>
              <a:rPr lang="en-GB" dirty="0" smtClean="0"/>
              <a:t>“global” operator: expects data to be in </a:t>
            </a:r>
            <a:r>
              <a:rPr lang="en-GB" dirty="0" smtClean="0">
                <a:solidFill>
                  <a:srgbClr val="FF0000"/>
                </a:solidFill>
              </a:rPr>
              <a:t>global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coalesced</a:t>
            </a:r>
            <a:r>
              <a:rPr lang="en-GB" dirty="0" smtClean="0"/>
              <a:t> memory</a:t>
            </a:r>
          </a:p>
          <a:p>
            <a:pPr lvl="1"/>
            <a:r>
              <a:rPr lang="en-GB" dirty="0" smtClean="0"/>
              <a:t>“local” operator: expects data to be in </a:t>
            </a:r>
            <a:r>
              <a:rPr lang="en-GB" dirty="0" smtClean="0">
                <a:solidFill>
                  <a:srgbClr val="FF0000"/>
                </a:solidFill>
              </a:rPr>
              <a:t>local non-coalesced </a:t>
            </a:r>
            <a:r>
              <a:rPr lang="en-GB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8194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Implemented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</a:t>
            </a:r>
          </a:p>
          <a:p>
            <a:r>
              <a:rPr lang="en-GB" dirty="0" smtClean="0"/>
              <a:t>Subtraction</a:t>
            </a:r>
          </a:p>
          <a:p>
            <a:r>
              <a:rPr lang="en-GB" dirty="0" smtClean="0"/>
              <a:t>Multiplication</a:t>
            </a:r>
          </a:p>
          <a:p>
            <a:r>
              <a:rPr lang="en-GB" dirty="0" err="1" smtClean="0"/>
              <a:t>Karatsuba</a:t>
            </a:r>
            <a:r>
              <a:rPr lang="en-GB" dirty="0" smtClean="0"/>
              <a:t> Multiplication (1-level)</a:t>
            </a:r>
          </a:p>
          <a:p>
            <a:r>
              <a:rPr lang="en-GB" dirty="0" smtClean="0"/>
              <a:t>Modular Addition</a:t>
            </a:r>
          </a:p>
          <a:p>
            <a:r>
              <a:rPr lang="en-GB" dirty="0" smtClean="0"/>
              <a:t>Modular Subtraction</a:t>
            </a:r>
          </a:p>
          <a:p>
            <a:r>
              <a:rPr lang="en-GB" dirty="0" smtClean="0"/>
              <a:t>Montgomery Reduction*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6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/ Subtraction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0472"/>
            <a:ext cx="8229600" cy="1825419"/>
          </a:xfrm>
        </p:spPr>
      </p:pic>
    </p:spTree>
    <p:extLst>
      <p:ext uri="{BB962C8B-B14F-4D97-AF65-F5344CB8AC3E}">
        <p14:creationId xmlns:p14="http://schemas.microsoft.com/office/powerpoint/2010/main" val="32419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76759"/>
            <a:ext cx="2592288" cy="5392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5202"/>
            <a:ext cx="2597844" cy="54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en-GB" dirty="0" err="1" smtClean="0"/>
              <a:t>Karatsuba</a:t>
            </a:r>
            <a:r>
              <a:rPr lang="en-GB" dirty="0" smtClean="0"/>
              <a:t> Multiplication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48680"/>
            <a:ext cx="4320480" cy="6217277"/>
          </a:xfrm>
        </p:spPr>
      </p:pic>
    </p:spTree>
    <p:extLst>
      <p:ext uri="{BB962C8B-B14F-4D97-AF65-F5344CB8AC3E}">
        <p14:creationId xmlns:p14="http://schemas.microsoft.com/office/powerpoint/2010/main" val="40657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556792"/>
            <a:ext cx="8964488" cy="4549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 Addition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Hypothesis: a, </a:t>
            </a:r>
            <a:r>
              <a:rPr lang="en-GB" dirty="0"/>
              <a:t>b</a:t>
            </a:r>
            <a:r>
              <a:rPr lang="en-GB" dirty="0" smtClean="0"/>
              <a:t> &lt; m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4221088"/>
            <a:ext cx="24900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 = a + b</a:t>
            </a:r>
          </a:p>
          <a:p>
            <a:r>
              <a:rPr lang="en-GB" sz="2400" dirty="0"/>
              <a:t>c</a:t>
            </a:r>
            <a:r>
              <a:rPr lang="en-GB" sz="2400" dirty="0" smtClean="0"/>
              <a:t> = c – m</a:t>
            </a:r>
          </a:p>
          <a:p>
            <a:r>
              <a:rPr lang="en-GB" sz="2400" dirty="0"/>
              <a:t>m</a:t>
            </a:r>
            <a:r>
              <a:rPr lang="en-GB" sz="2400" dirty="0" smtClean="0"/>
              <a:t>ask = 0 – borrow</a:t>
            </a:r>
            <a:br>
              <a:rPr lang="en-GB" sz="2400" dirty="0" smtClean="0"/>
            </a:br>
            <a:r>
              <a:rPr lang="en-GB" sz="2400" dirty="0" smtClean="0"/>
              <a:t>mask = mask &amp; m</a:t>
            </a:r>
          </a:p>
          <a:p>
            <a:r>
              <a:rPr lang="en-GB" sz="2400" dirty="0" smtClean="0"/>
              <a:t>c = c + mask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1069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 Subtraction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Similar to modular addition</a:t>
            </a:r>
          </a:p>
          <a:p>
            <a:r>
              <a:rPr lang="en-GB" dirty="0" smtClean="0"/>
              <a:t>Hypothesis: a, b &lt; 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31813"/>
            <a:ext cx="8964488" cy="3477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120" y="4581128"/>
            <a:ext cx="2490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 = a – b </a:t>
            </a:r>
          </a:p>
          <a:p>
            <a:r>
              <a:rPr lang="en-GB" sz="2400" dirty="0" smtClean="0"/>
              <a:t>mask = 0 – borrow</a:t>
            </a:r>
            <a:br>
              <a:rPr lang="en-GB" sz="2400" dirty="0" smtClean="0"/>
            </a:br>
            <a:r>
              <a:rPr lang="en-GB" sz="2400" dirty="0" smtClean="0"/>
              <a:t>mask = mask &amp; m</a:t>
            </a:r>
          </a:p>
          <a:p>
            <a:r>
              <a:rPr lang="en-GB" sz="2400" dirty="0" smtClean="0"/>
              <a:t>c = c + mask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2512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 Infrastructure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GPU?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Traditionally used for graphics</a:t>
            </a:r>
          </a:p>
          <a:p>
            <a:r>
              <a:rPr lang="en-GB" dirty="0" smtClean="0"/>
              <a:t>Specialized in parallel processing of independent data</a:t>
            </a:r>
          </a:p>
          <a:p>
            <a:r>
              <a:rPr lang="en-GB" dirty="0" smtClean="0"/>
              <a:t>Computational throughput has increased rapidly</a:t>
            </a:r>
          </a:p>
          <a:p>
            <a:r>
              <a:rPr lang="en-GB" dirty="0" smtClean="0"/>
              <a:t>Scientists are now starting to use them for high performance computations (simulations, research, …)</a:t>
            </a:r>
          </a:p>
        </p:txBody>
      </p:sp>
    </p:spTree>
    <p:extLst>
      <p:ext uri="{BB962C8B-B14F-4D97-AF65-F5344CB8AC3E}">
        <p14:creationId xmlns:p14="http://schemas.microsoft.com/office/powerpoint/2010/main" val="18928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Involve 10 consecutive executions of an operation.</a:t>
            </a:r>
          </a:p>
          <a:p>
            <a:r>
              <a:rPr lang="en-GB" dirty="0" smtClean="0"/>
              <a:t>Types of benchmarks</a:t>
            </a:r>
          </a:p>
          <a:p>
            <a:pPr lvl="1"/>
            <a:r>
              <a:rPr lang="en-GB" dirty="0" smtClean="0"/>
              <a:t>Local vs. global memory access</a:t>
            </a:r>
          </a:p>
          <a:p>
            <a:pPr lvl="1"/>
            <a:r>
              <a:rPr lang="en-GB" dirty="0" smtClean="0"/>
              <a:t>Importance of operand layout in memory</a:t>
            </a:r>
          </a:p>
          <a:p>
            <a:pPr lvl="1"/>
            <a:r>
              <a:rPr lang="en-GB" dirty="0" smtClean="0"/>
              <a:t>Classical vs. </a:t>
            </a:r>
            <a:r>
              <a:rPr lang="en-GB" dirty="0" err="1" smtClean="0"/>
              <a:t>Karatsuba</a:t>
            </a:r>
            <a:r>
              <a:rPr lang="en-GB" dirty="0" smtClean="0"/>
              <a:t> multiplication</a:t>
            </a:r>
          </a:p>
          <a:p>
            <a:pPr lvl="1"/>
            <a:r>
              <a:rPr lang="en-GB" dirty="0" err="1" smtClean="0"/>
              <a:t>Kepler</a:t>
            </a:r>
            <a:r>
              <a:rPr lang="en-GB" dirty="0" smtClean="0"/>
              <a:t> vs. Fermi</a:t>
            </a:r>
          </a:p>
          <a:p>
            <a:pPr lvl="1"/>
            <a:r>
              <a:rPr lang="en-GB" dirty="0" smtClean="0"/>
              <a:t>Warp occupation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4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Warp Occupation Results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Better to have less blocks, where more threads are used.</a:t>
            </a:r>
          </a:p>
          <a:p>
            <a:r>
              <a:rPr lang="en-GB" dirty="0" smtClean="0"/>
              <a:t>Must keep warp occupation full, at least 32 threads.</a:t>
            </a:r>
          </a:p>
          <a:p>
            <a:r>
              <a:rPr lang="en-GB" dirty="0" smtClean="0"/>
              <a:t>If not, then resources are wasted.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3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Karatsuba</a:t>
            </a:r>
            <a:r>
              <a:rPr lang="en-GB" dirty="0" smtClean="0"/>
              <a:t> vs. Classical Multiplication and Warp Occupancy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36" y="1600200"/>
            <a:ext cx="6289928" cy="4525963"/>
          </a:xfrm>
        </p:spPr>
      </p:pic>
    </p:spTree>
    <p:extLst>
      <p:ext uri="{BB962C8B-B14F-4D97-AF65-F5344CB8AC3E}">
        <p14:creationId xmlns:p14="http://schemas.microsoft.com/office/powerpoint/2010/main" val="46768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 benchmark infrastructure</a:t>
            </a:r>
          </a:p>
          <a:p>
            <a:r>
              <a:rPr lang="en-GB" dirty="0" smtClean="0"/>
              <a:t>Operation results recovered from server</a:t>
            </a:r>
          </a:p>
          <a:p>
            <a:r>
              <a:rPr lang="en-GB" dirty="0" smtClean="0"/>
              <a:t>Checked for errors with GMP on host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was tedious to start</a:t>
            </a:r>
          </a:p>
          <a:p>
            <a:r>
              <a:rPr lang="en-GB" dirty="0" smtClean="0"/>
              <a:t>Hard time debugging</a:t>
            </a:r>
          </a:p>
          <a:p>
            <a:r>
              <a:rPr lang="en-GB" dirty="0" smtClean="0"/>
              <a:t>First hands-on experience</a:t>
            </a:r>
          </a:p>
          <a:p>
            <a:r>
              <a:rPr lang="en-GB" dirty="0" smtClean="0"/>
              <a:t>Great fun learning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368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4800" y="2852936"/>
            <a:ext cx="3683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Questions?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59606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31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CUDA?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Framework made by NVIDIA to promote use of GPUs for computations</a:t>
            </a:r>
          </a:p>
          <a:p>
            <a:r>
              <a:rPr lang="en-GB" dirty="0" smtClean="0"/>
              <a:t>C++ extension</a:t>
            </a:r>
          </a:p>
          <a:p>
            <a:r>
              <a:rPr lang="en-GB" dirty="0" smtClean="0"/>
              <a:t>Allows programmer to access GPU memory</a:t>
            </a:r>
          </a:p>
          <a:p>
            <a:r>
              <a:rPr lang="en-GB" dirty="0" smtClean="0"/>
              <a:t>Can create custom computational kernels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93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Learning GPU programming through </a:t>
            </a:r>
            <a:r>
              <a:rPr lang="en-GB" dirty="0" smtClean="0"/>
              <a:t>experimentation to see what works best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xperiment: multiple-precision arithmetic</a:t>
            </a:r>
          </a:p>
        </p:txBody>
      </p:sp>
    </p:spTree>
    <p:extLst>
      <p:ext uri="{BB962C8B-B14F-4D97-AF65-F5344CB8AC3E}">
        <p14:creationId xmlns:p14="http://schemas.microsoft.com/office/powerpoint/2010/main" val="22365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Wanted implementation to be</a:t>
            </a:r>
          </a:p>
          <a:p>
            <a:pPr lvl="1"/>
            <a:r>
              <a:rPr lang="en-GB" dirty="0" smtClean="0"/>
              <a:t>Re-usable</a:t>
            </a:r>
          </a:p>
          <a:p>
            <a:pPr lvl="1"/>
            <a:r>
              <a:rPr lang="en-GB" dirty="0" smtClean="0"/>
              <a:t>Have configurable precision</a:t>
            </a:r>
          </a:p>
          <a:p>
            <a:pPr lvl="1"/>
            <a:r>
              <a:rPr lang="en-GB" dirty="0" smtClean="0"/>
              <a:t>Efficient</a:t>
            </a:r>
          </a:p>
          <a:p>
            <a:pPr lvl="1"/>
            <a:r>
              <a:rPr lang="en-GB" dirty="0" smtClean="0"/>
              <a:t>No need of user knowledge about internals (like a library)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3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Started implementing everything in C</a:t>
            </a:r>
          </a:p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Pre-processor can make custom code</a:t>
            </a:r>
          </a:p>
          <a:p>
            <a:r>
              <a:rPr lang="en-GB" dirty="0" smtClean="0"/>
              <a:t>Downside:</a:t>
            </a:r>
          </a:p>
          <a:p>
            <a:pPr lvl="1"/>
            <a:r>
              <a:rPr lang="en-GB" dirty="0" smtClean="0"/>
              <a:t>Not enough low-level control (e.g. cannot access carry bits easily)</a:t>
            </a:r>
          </a:p>
          <a:p>
            <a:pPr lvl="1"/>
            <a:r>
              <a:rPr lang="en-GB" dirty="0" smtClean="0"/>
              <a:t>Hard to avoid thread divergence and optimize simultaneously</a:t>
            </a:r>
          </a:p>
          <a:p>
            <a:pPr lvl="1"/>
            <a:r>
              <a:rPr lang="en-GB" dirty="0" smtClean="0"/>
              <a:t>Pre-processor can only create </a:t>
            </a:r>
            <a:r>
              <a:rPr lang="en-GB" dirty="0" smtClean="0">
                <a:solidFill>
                  <a:srgbClr val="FF0000"/>
                </a:solidFill>
              </a:rPr>
              <a:t>one</a:t>
            </a:r>
            <a:r>
              <a:rPr lang="en-GB" dirty="0" smtClean="0"/>
              <a:t> version of the optimized code</a:t>
            </a:r>
          </a:p>
        </p:txBody>
      </p:sp>
    </p:spTree>
    <p:extLst>
      <p:ext uri="{BB962C8B-B14F-4D97-AF65-F5344CB8AC3E}">
        <p14:creationId xmlns:p14="http://schemas.microsoft.com/office/powerpoint/2010/main" val="10396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Assembly</a:t>
            </a:r>
          </a:p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Good low-level control</a:t>
            </a:r>
          </a:p>
          <a:p>
            <a:pPr lvl="1"/>
            <a:r>
              <a:rPr lang="en-GB" dirty="0" smtClean="0"/>
              <a:t>Not hidden behind a compiler: we know exactly what's going </a:t>
            </a:r>
            <a:r>
              <a:rPr lang="en-GB" dirty="0" smtClean="0"/>
              <a:t>on</a:t>
            </a:r>
            <a:endParaRPr lang="en-GB" dirty="0" smtClean="0"/>
          </a:p>
          <a:p>
            <a:r>
              <a:rPr lang="en-GB" dirty="0" smtClean="0"/>
              <a:t>Downsides</a:t>
            </a:r>
          </a:p>
          <a:p>
            <a:pPr lvl="1"/>
            <a:r>
              <a:rPr lang="en-GB" dirty="0" smtClean="0"/>
              <a:t>Hard to debug</a:t>
            </a:r>
          </a:p>
          <a:p>
            <a:pPr lvl="1"/>
            <a:r>
              <a:rPr lang="en-GB" dirty="0" smtClean="0"/>
              <a:t>Like C, not configurable either</a:t>
            </a:r>
          </a:p>
        </p:txBody>
      </p:sp>
    </p:spTree>
    <p:extLst>
      <p:ext uri="{BB962C8B-B14F-4D97-AF65-F5344CB8AC3E}">
        <p14:creationId xmlns:p14="http://schemas.microsoft.com/office/powerpoint/2010/main" val="41505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Chosen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Meta-programming using scripts.</a:t>
            </a:r>
          </a:p>
          <a:p>
            <a:pPr lvl="1"/>
            <a:r>
              <a:rPr lang="en-GB" dirty="0" smtClean="0"/>
              <a:t>Use scripts to generate precision-specific optimized assembly code (handles corner cases)</a:t>
            </a:r>
          </a:p>
          <a:p>
            <a:r>
              <a:rPr lang="en-GB" dirty="0" smtClean="0"/>
              <a:t>Advantages?</a:t>
            </a:r>
          </a:p>
          <a:p>
            <a:pPr lvl="1"/>
            <a:r>
              <a:rPr lang="en-GB" dirty="0" smtClean="0"/>
              <a:t>Power of assembly</a:t>
            </a:r>
          </a:p>
          <a:p>
            <a:pPr lvl="1"/>
            <a:r>
              <a:rPr lang="en-GB" dirty="0" smtClean="0"/>
              <a:t>Configurable output</a:t>
            </a:r>
          </a:p>
          <a:p>
            <a:pPr lvl="1"/>
            <a:r>
              <a:rPr lang="en-GB" dirty="0" smtClean="0"/>
              <a:t>Straight-line unrolled assembly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Multiple </a:t>
            </a:r>
            <a:r>
              <a:rPr lang="en-GB" dirty="0" smtClean="0"/>
              <a:t>versions of optimized code</a:t>
            </a:r>
          </a:p>
        </p:txBody>
      </p:sp>
    </p:spTree>
    <p:extLst>
      <p:ext uri="{BB962C8B-B14F-4D97-AF65-F5344CB8AC3E}">
        <p14:creationId xmlns:p14="http://schemas.microsoft.com/office/powerpoint/2010/main" val="20708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42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461</Words>
  <Application>Microsoft Office PowerPoint</Application>
  <PresentationFormat>On-screen Show (4:3)</PresentationFormat>
  <Paragraphs>105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Semester Project Presentation</vt:lpstr>
      <vt:lpstr>Why GPU?</vt:lpstr>
      <vt:lpstr>What is CUDA?</vt:lpstr>
      <vt:lpstr>Our Project</vt:lpstr>
      <vt:lpstr>Goals</vt:lpstr>
      <vt:lpstr>First steps</vt:lpstr>
      <vt:lpstr>Initial Solution</vt:lpstr>
      <vt:lpstr>Chosen Solution</vt:lpstr>
      <vt:lpstr>PowerPoint Presentation</vt:lpstr>
      <vt:lpstr>Our Framework</vt:lpstr>
      <vt:lpstr>Implementation</vt:lpstr>
      <vt:lpstr>Operation Memory Access</vt:lpstr>
      <vt:lpstr>Implemented Operations</vt:lpstr>
      <vt:lpstr>Addition / Subtraction</vt:lpstr>
      <vt:lpstr>Multiplication</vt:lpstr>
      <vt:lpstr>Karatsuba Multiplication</vt:lpstr>
      <vt:lpstr>Modular Addition</vt:lpstr>
      <vt:lpstr>Modular Subtraction</vt:lpstr>
      <vt:lpstr>Benchmark Infrastructure</vt:lpstr>
      <vt:lpstr>Benchmarks</vt:lpstr>
      <vt:lpstr>Warp Occupation Results</vt:lpstr>
      <vt:lpstr>Karatsuba vs. Classical Multiplication and Warp Occupancy</vt:lpstr>
      <vt:lpstr>Operator verification</vt:lpstr>
      <vt:lpstr>Conclusion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</dc:creator>
  <cp:lastModifiedBy>Sahand</cp:lastModifiedBy>
  <cp:revision>174</cp:revision>
  <dcterms:created xsi:type="dcterms:W3CDTF">2013-06-17T15:46:46Z</dcterms:created>
  <dcterms:modified xsi:type="dcterms:W3CDTF">2013-06-18T07:51:08Z</dcterms:modified>
</cp:coreProperties>
</file>