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FEC48B79.xml" ContentType="application/vnd.ms-powerpoint.comments+xml"/>
  <Override PartName="/ppt/comments/modernComment_104_9091213D.xml" ContentType="application/vnd.ms-powerpoint.comments+xml"/>
  <Override PartName="/ppt/comments/modernComment_102_72574D6A.xml" ContentType="application/vnd.ms-powerpoint.comments+xml"/>
  <Override PartName="/ppt/comments/modernComment_103_ACEAB9E6.xml" ContentType="application/vnd.ms-powerpoint.comments+xml"/>
  <Override PartName="/ppt/comments/modernComment_105_2892773E.xml" ContentType="application/vnd.ms-powerpoint.comments+xml"/>
  <Override PartName="/ppt/comments/modernComment_106_41F945F2.xml" ContentType="application/vnd.ms-powerpoint.comments+xml"/>
  <Override PartName="/ppt/comments/modernComment_10A_1C91EBD4.xml" ContentType="application/vnd.ms-powerpoint.comments+xml"/>
  <Override PartName="/ppt/comments/modernComment_10B_6B04B02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58" r:id="rId5"/>
    <p:sldId id="259" r:id="rId6"/>
    <p:sldId id="261" r:id="rId7"/>
    <p:sldId id="262" r:id="rId8"/>
    <p:sldId id="266" r:id="rId9"/>
    <p:sldId id="267" r:id="rId10"/>
    <p:sldId id="265"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B9F30F-4072-EC3E-4B11-F9401925D39A}" name="Dissanayake S M S U" initials="DSMSU" userId="S::KUHDSE221F-010@student.nibm.lk::d9541d86-9e64-45ff-979f-a8f6a16c21b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FEC48B79.xml><?xml version="1.0" encoding="utf-8"?>
<p188:cmLst xmlns:a="http://schemas.openxmlformats.org/drawingml/2006/main" xmlns:r="http://schemas.openxmlformats.org/officeDocument/2006/relationships" xmlns:p188="http://schemas.microsoft.com/office/powerpoint/2018/8/main">
  <p188:cm id="{750E79BE-47DC-41CE-93B9-71CF3FA2DC09}" authorId="{73B9F30F-4072-EC3E-4B11-F9401925D39A}" created="2023-06-07T06:08:23.281">
    <pc:sldMkLst xmlns:pc="http://schemas.microsoft.com/office/powerpoint/2013/main/command">
      <pc:docMk/>
      <pc:sldMk cId="4274293625" sldId="257"/>
    </pc:sldMkLst>
    <p188:txBody>
      <a:bodyPr/>
      <a:lstStyle/>
      <a:p>
        <a:r>
          <a:rPr lang="en-US"/>
          <a:t>Sahan Silva</a:t>
        </a:r>
      </a:p>
    </p188:txBody>
  </p188:cm>
</p188:cmLst>
</file>

<file path=ppt/comments/modernComment_102_72574D6A.xml><?xml version="1.0" encoding="utf-8"?>
<p188:cmLst xmlns:a="http://schemas.openxmlformats.org/drawingml/2006/main" xmlns:r="http://schemas.openxmlformats.org/officeDocument/2006/relationships" xmlns:p188="http://schemas.microsoft.com/office/powerpoint/2018/8/main">
  <p188:cm id="{B81406B9-EF2C-4F83-A0F9-82FDF4D38BAC}" authorId="{73B9F30F-4072-EC3E-4B11-F9401925D39A}" created="2023-06-07T06:08:57.993">
    <pc:sldMkLst xmlns:pc="http://schemas.microsoft.com/office/powerpoint/2013/main/command">
      <pc:docMk/>
      <pc:sldMk cId="1918324074" sldId="258"/>
    </pc:sldMkLst>
    <p188:txBody>
      <a:bodyPr/>
      <a:lstStyle/>
      <a:p>
        <a:r>
          <a:rPr lang="en-US"/>
          <a:t>Sandushi Umayanga</a:t>
        </a:r>
      </a:p>
    </p188:txBody>
  </p188:cm>
</p188:cmLst>
</file>

<file path=ppt/comments/modernComment_103_ACEAB9E6.xml><?xml version="1.0" encoding="utf-8"?>
<p188:cmLst xmlns:a="http://schemas.openxmlformats.org/drawingml/2006/main" xmlns:r="http://schemas.openxmlformats.org/officeDocument/2006/relationships" xmlns:p188="http://schemas.microsoft.com/office/powerpoint/2018/8/main">
  <p188:cm id="{6A405045-4B65-478B-ADB0-0C65D0855335}" authorId="{73B9F30F-4072-EC3E-4B11-F9401925D39A}" created="2023-06-07T06:09:10.766">
    <pc:sldMkLst xmlns:pc="http://schemas.microsoft.com/office/powerpoint/2013/main/command">
      <pc:docMk/>
      <pc:sldMk cId="2901064166" sldId="259"/>
    </pc:sldMkLst>
    <p188:txBody>
      <a:bodyPr/>
      <a:lstStyle/>
      <a:p>
        <a:r>
          <a:rPr lang="en-US"/>
          <a:t>Sandushi Umayanga</a:t>
        </a:r>
      </a:p>
    </p188:txBody>
  </p188:cm>
</p188:cmLst>
</file>

<file path=ppt/comments/modernComment_104_9091213D.xml><?xml version="1.0" encoding="utf-8"?>
<p188:cmLst xmlns:a="http://schemas.openxmlformats.org/drawingml/2006/main" xmlns:r="http://schemas.openxmlformats.org/officeDocument/2006/relationships" xmlns:p188="http://schemas.microsoft.com/office/powerpoint/2018/8/main">
  <p188:cm id="{0BECA467-80B6-4CCF-8B2A-24A626B1D55A}" authorId="{73B9F30F-4072-EC3E-4B11-F9401925D39A}" created="2023-06-07T06:08:44.826">
    <pc:sldMkLst xmlns:pc="http://schemas.microsoft.com/office/powerpoint/2013/main/command">
      <pc:docMk/>
      <pc:sldMk cId="2425430333" sldId="260"/>
    </pc:sldMkLst>
    <p188:txBody>
      <a:bodyPr/>
      <a:lstStyle/>
      <a:p>
        <a:r>
          <a:rPr lang="en-US"/>
          <a:t>Sahan Silva</a:t>
        </a:r>
      </a:p>
    </p188:txBody>
  </p188:cm>
</p188:cmLst>
</file>

<file path=ppt/comments/modernComment_105_2892773E.xml><?xml version="1.0" encoding="utf-8"?>
<p188:cmLst xmlns:a="http://schemas.openxmlformats.org/drawingml/2006/main" xmlns:r="http://schemas.openxmlformats.org/officeDocument/2006/relationships" xmlns:p188="http://schemas.microsoft.com/office/powerpoint/2018/8/main">
  <p188:cm id="{070E39AF-46AC-45D9-B960-73F53C8BD06D}" authorId="{73B9F30F-4072-EC3E-4B11-F9401925D39A}" created="2023-06-07T06:09:24.315">
    <pc:sldMkLst xmlns:pc="http://schemas.microsoft.com/office/powerpoint/2013/main/command">
      <pc:docMk/>
      <pc:sldMk cId="680687422" sldId="261"/>
    </pc:sldMkLst>
    <p188:txBody>
      <a:bodyPr/>
      <a:lstStyle/>
      <a:p>
        <a:r>
          <a:rPr lang="en-US"/>
          <a:t>Bawantha De Silva</a:t>
        </a:r>
      </a:p>
    </p188:txBody>
  </p188:cm>
</p188:cmLst>
</file>

<file path=ppt/comments/modernComment_106_41F945F2.xml><?xml version="1.0" encoding="utf-8"?>
<p188:cmLst xmlns:a="http://schemas.openxmlformats.org/drawingml/2006/main" xmlns:r="http://schemas.openxmlformats.org/officeDocument/2006/relationships" xmlns:p188="http://schemas.microsoft.com/office/powerpoint/2018/8/main">
  <p188:cm id="{81F8BE05-DCBD-4F98-9152-D9DE40FBA1DA}" authorId="{73B9F30F-4072-EC3E-4B11-F9401925D39A}" created="2023-06-07T06:09:37.828">
    <pc:sldMkLst xmlns:pc="http://schemas.microsoft.com/office/powerpoint/2013/main/command">
      <pc:docMk/>
      <pc:sldMk cId="1106855410" sldId="262"/>
    </pc:sldMkLst>
    <p188:txBody>
      <a:bodyPr/>
      <a:lstStyle/>
      <a:p>
        <a:r>
          <a:rPr lang="en-US"/>
          <a:t>Bawantha De Silva</a:t>
        </a:r>
      </a:p>
    </p188:txBody>
  </p188:cm>
</p188:cmLst>
</file>

<file path=ppt/comments/modernComment_10A_1C91EBD4.xml><?xml version="1.0" encoding="utf-8"?>
<p188:cmLst xmlns:a="http://schemas.openxmlformats.org/drawingml/2006/main" xmlns:r="http://schemas.openxmlformats.org/officeDocument/2006/relationships" xmlns:p188="http://schemas.microsoft.com/office/powerpoint/2018/8/main">
  <p188:cm id="{FD0DF9C6-7831-42EC-8C54-C0C619E311CE}" authorId="{73B9F30F-4072-EC3E-4B11-F9401925D39A}" created="2023-06-07T06:10:00.125">
    <pc:sldMkLst xmlns:pc="http://schemas.microsoft.com/office/powerpoint/2013/main/command">
      <pc:docMk/>
      <pc:sldMk cId="479325140" sldId="266"/>
    </pc:sldMkLst>
    <p188:txBody>
      <a:bodyPr/>
      <a:lstStyle/>
      <a:p>
        <a:r>
          <a:rPr lang="en-US"/>
          <a:t>Sahan Silva &amp; Bawantha De Silva</a:t>
        </a:r>
      </a:p>
    </p188:txBody>
  </p188:cm>
</p188:cmLst>
</file>

<file path=ppt/comments/modernComment_10B_6B04B027.xml><?xml version="1.0" encoding="utf-8"?>
<p188:cmLst xmlns:a="http://schemas.openxmlformats.org/drawingml/2006/main" xmlns:r="http://schemas.openxmlformats.org/officeDocument/2006/relationships" xmlns:p188="http://schemas.microsoft.com/office/powerpoint/2018/8/main">
  <p188:cm id="{37B45E80-217C-41D2-9527-A44551FE77B6}" authorId="{73B9F30F-4072-EC3E-4B11-F9401925D39A}" created="2023-06-07T06:10:16.280">
    <pc:sldMkLst xmlns:pc="http://schemas.microsoft.com/office/powerpoint/2013/main/command">
      <pc:docMk/>
      <pc:sldMk cId="1795469351" sldId="267"/>
    </pc:sldMkLst>
    <p188:txBody>
      <a:bodyPr/>
      <a:lstStyle/>
      <a:p>
        <a:r>
          <a:rPr lang="en-US"/>
          <a:t>Sandushi Umayanga</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6/8/2023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560194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6/8/2023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288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6/8/2023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239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6/8/2023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56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6/8/2023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606027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6/8/2023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984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6/8/2023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157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6/8/2023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6691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6/8/2023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467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6/8/2023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354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6/8/2023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552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6/8/2023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47639059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lab.research.google.com/drive/1OEozPhL3l5IxWyWyByYejkEHO8g-YyHI?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1_FEC48B79.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4_9091213D.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2_72574D6A.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3_ACEAB9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microsoft.com/office/2018/10/relationships/comments" Target="../comments/modernComment_105_2892773E.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microsoft.com/office/2018/10/relationships/comments" Target="../comments/modernComment_106_41F945F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A_1C91EBD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B_6B04B027.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a:extLst>
              <a:ext uri="{FF2B5EF4-FFF2-40B4-BE49-F238E27FC236}">
                <a16:creationId xmlns:a16="http://schemas.microsoft.com/office/drawing/2014/main" id="{95E4C8BD-6E9A-7D4B-7C52-B9BF2D6F7D7C}"/>
              </a:ext>
            </a:extLst>
          </p:cNvPr>
          <p:cNvPicPr>
            <a:picLocks noChangeAspect="1"/>
          </p:cNvPicPr>
          <p:nvPr/>
        </p:nvPicPr>
        <p:blipFill rotWithShape="1">
          <a:blip r:embed="rId2"/>
          <a:srcRect t="20475" r="-1" b="-1"/>
          <a:stretch/>
        </p:blipFill>
        <p:spPr>
          <a:xfrm>
            <a:off x="20" y="10"/>
            <a:ext cx="12188932" cy="6857990"/>
          </a:xfrm>
          <a:prstGeom prst="rect">
            <a:avLst/>
          </a:prstGeom>
        </p:spPr>
      </p:pic>
      <p:sp>
        <p:nvSpPr>
          <p:cNvPr id="45"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Rectangle 2">
            <a:extLst>
              <a:ext uri="{FF2B5EF4-FFF2-40B4-BE49-F238E27FC236}">
                <a16:creationId xmlns:a16="http://schemas.microsoft.com/office/drawing/2014/main" id="{E3DC4240-2AE1-BEBE-E32D-3C8310DEDD30}"/>
              </a:ext>
            </a:extLst>
          </p:cNvPr>
          <p:cNvSpPr>
            <a:spLocks noChangeArrowheads="1"/>
          </p:cNvSpPr>
          <p:nvPr/>
        </p:nvSpPr>
        <p:spPr bwMode="auto">
          <a:xfrm>
            <a:off x="-1235067" y="45681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descr="https://nibm.lk/wp-content/uploads/2019/07/logo.png">
            <a:extLst>
              <a:ext uri="{FF2B5EF4-FFF2-40B4-BE49-F238E27FC236}">
                <a16:creationId xmlns:a16="http://schemas.microsoft.com/office/drawing/2014/main" id="{9CBAACA3-4A06-C8D7-5A29-04F6335DD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6325" y="5169153"/>
            <a:ext cx="1187450" cy="4000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3DE7BE6-105F-3E0B-0BA7-3C77A42DDBF8}"/>
              </a:ext>
            </a:extLst>
          </p:cNvPr>
          <p:cNvSpPr>
            <a:spLocks noChangeArrowheads="1"/>
          </p:cNvSpPr>
          <p:nvPr/>
        </p:nvSpPr>
        <p:spPr bwMode="auto">
          <a:xfrm>
            <a:off x="7023281" y="4958192"/>
            <a:ext cx="4945776"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NATIONAL INSTITUTE OF BUSINESS MANAGEMENT</a:t>
            </a:r>
            <a:endParaRPr kumimoji="0" lang="en-US" altLang="en-US" sz="14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HDSE 22.1F</a:t>
            </a:r>
            <a:endParaRPr kumimoji="0" lang="en-US" altLang="en-US" sz="14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mbria" panose="02040503050406030204" pitchFamily="18" charset="0"/>
                <a:ea typeface="Times New Roman" panose="02020603050405020304" pitchFamily="18" charset="0"/>
              </a:rPr>
              <a:t>Digital Image Processing</a:t>
            </a:r>
            <a:endParaRPr kumimoji="0" lang="en-US" altLang="en-US" sz="14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mbria" panose="02040503050406030204" pitchFamily="18" charset="0"/>
                <a:ea typeface="Times New Roman" panose="02020603050405020304" pitchFamily="18" charset="0"/>
              </a:rPr>
              <a:t>Assignment – 4 </a:t>
            </a:r>
            <a:endParaRPr kumimoji="0" lang="en-US" altLang="en-US" sz="14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mbria" panose="02040503050406030204" pitchFamily="18" charset="0"/>
                <a:ea typeface="Times New Roman" panose="02020603050405020304" pitchFamily="18" charset="0"/>
              </a:rPr>
              <a:t>Group Project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F9727E68-D0ED-AEA0-A284-1C52CA256464}"/>
              </a:ext>
            </a:extLst>
          </p:cNvPr>
          <p:cNvSpPr>
            <a:spLocks noGrp="1"/>
          </p:cNvSpPr>
          <p:nvPr>
            <p:ph type="ctrTitle"/>
          </p:nvPr>
        </p:nvSpPr>
        <p:spPr>
          <a:xfrm>
            <a:off x="62310" y="2440517"/>
            <a:ext cx="6407277" cy="3456393"/>
          </a:xfrm>
        </p:spPr>
        <p:txBody>
          <a:bodyPr>
            <a:noAutofit/>
          </a:bodyPr>
          <a:lstStyle/>
          <a:p>
            <a:pPr algn="ctr"/>
            <a:r>
              <a:rPr lang="en-US" sz="6600" dirty="0">
                <a:effectLst/>
                <a:latin typeface="Times New Roman" panose="02020603050405020304" pitchFamily="18" charset="0"/>
                <a:ea typeface="Times New Roman" panose="02020603050405020304" pitchFamily="18" charset="0"/>
              </a:rPr>
              <a:t>Vehicle</a:t>
            </a:r>
            <a:r>
              <a:rPr lang="en-US" sz="6600" spc="-5" dirty="0">
                <a:effectLst/>
                <a:latin typeface="Times New Roman" panose="02020603050405020304" pitchFamily="18" charset="0"/>
                <a:ea typeface="Times New Roman" panose="02020603050405020304" pitchFamily="18" charset="0"/>
              </a:rPr>
              <a:t> </a:t>
            </a:r>
            <a:r>
              <a:rPr lang="en-US" sz="6600" dirty="0">
                <a:effectLst/>
                <a:latin typeface="Times New Roman" panose="02020603050405020304" pitchFamily="18" charset="0"/>
                <a:ea typeface="Times New Roman" panose="02020603050405020304" pitchFamily="18" charset="0"/>
              </a:rPr>
              <a:t>Damage</a:t>
            </a:r>
            <a:r>
              <a:rPr lang="en-US" sz="6600" spc="-15" dirty="0">
                <a:effectLst/>
                <a:latin typeface="Times New Roman" panose="02020603050405020304" pitchFamily="18" charset="0"/>
                <a:ea typeface="Times New Roman" panose="02020603050405020304" pitchFamily="18" charset="0"/>
              </a:rPr>
              <a:t> </a:t>
            </a:r>
            <a:r>
              <a:rPr lang="en-US" sz="6600" dirty="0">
                <a:effectLst/>
                <a:latin typeface="Times New Roman" panose="02020603050405020304" pitchFamily="18" charset="0"/>
                <a:ea typeface="Times New Roman" panose="02020603050405020304" pitchFamily="18" charset="0"/>
              </a:rPr>
              <a:t>Detection</a:t>
            </a:r>
            <a:r>
              <a:rPr lang="en-US" sz="6600" spc="-20" dirty="0">
                <a:effectLst/>
                <a:latin typeface="Times New Roman" panose="02020603050405020304" pitchFamily="18" charset="0"/>
                <a:ea typeface="Times New Roman" panose="02020603050405020304" pitchFamily="18" charset="0"/>
              </a:rPr>
              <a:t> </a:t>
            </a:r>
            <a:endParaRPr lang="en-US" sz="6600" dirty="0"/>
          </a:p>
        </p:txBody>
      </p:sp>
    </p:spTree>
    <p:extLst>
      <p:ext uri="{BB962C8B-B14F-4D97-AF65-F5344CB8AC3E}">
        <p14:creationId xmlns:p14="http://schemas.microsoft.com/office/powerpoint/2010/main" val="3053940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0AB3-8CE6-100F-961E-2A4F132B9E67}"/>
              </a:ext>
            </a:extLst>
          </p:cNvPr>
          <p:cNvSpPr>
            <a:spLocks noGrp="1"/>
          </p:cNvSpPr>
          <p:nvPr>
            <p:ph type="title"/>
          </p:nvPr>
        </p:nvSpPr>
        <p:spPr/>
        <p:txBody>
          <a:bodyPr/>
          <a:lstStyle/>
          <a:p>
            <a:r>
              <a:rPr lang="en-US" dirty="0"/>
              <a:t>PROJECT LINK</a:t>
            </a:r>
          </a:p>
        </p:txBody>
      </p:sp>
      <p:sp>
        <p:nvSpPr>
          <p:cNvPr id="5" name="Rectangle 3">
            <a:extLst>
              <a:ext uri="{FF2B5EF4-FFF2-40B4-BE49-F238E27FC236}">
                <a16:creationId xmlns:a16="http://schemas.microsoft.com/office/drawing/2014/main" id="{CB9B7C3B-E894-5AEB-706B-A1A16237C806}"/>
              </a:ext>
            </a:extLst>
          </p:cNvPr>
          <p:cNvSpPr>
            <a:spLocks noGrp="1" noChangeArrowheads="1"/>
          </p:cNvSpPr>
          <p:nvPr>
            <p:ph idx="1"/>
          </p:nvPr>
        </p:nvSpPr>
        <p:spPr bwMode="auto">
          <a:xfrm>
            <a:off x="1684692" y="2107902"/>
            <a:ext cx="8055154" cy="70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Aspira Webfont"/>
              </a:rPr>
              <a:t>Google </a:t>
            </a:r>
            <a:r>
              <a:rPr kumimoji="0" lang="en-US" altLang="en-US" sz="2400" b="1" i="0" u="none" strike="noStrike" cap="none" normalizeH="0" baseline="0" dirty="0" err="1">
                <a:ln>
                  <a:noFill/>
                </a:ln>
                <a:solidFill>
                  <a:srgbClr val="333333"/>
                </a:solidFill>
                <a:effectLst/>
                <a:latin typeface="Aspira Webfont"/>
              </a:rPr>
              <a:t>Colaboratory</a:t>
            </a:r>
            <a:endParaRPr kumimoji="0" lang="en-US" altLang="en-US" sz="1600" b="0" i="0" u="none" strike="noStrike" cap="none" normalizeH="0" baseline="0" dirty="0">
              <a:ln>
                <a:noFill/>
              </a:ln>
              <a:solidFill>
                <a:srgbClr val="333333"/>
              </a:solidFill>
              <a:effectLst/>
              <a:latin typeface="Aspira Web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799E"/>
                </a:solidFill>
                <a:effectLst/>
                <a:latin typeface="Aspira Webfont"/>
                <a:hlinkClick r:id="rId2"/>
              </a:rPr>
              <a:t>https://colab.research.google.com/drive/1OEozPhL3l5IxWyWyByYejkEHO8g-YyHI?usp=sharing</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1052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31 Generic Thank You Note Wording Examples">
            <a:extLst>
              <a:ext uri="{FF2B5EF4-FFF2-40B4-BE49-F238E27FC236}">
                <a16:creationId xmlns:a16="http://schemas.microsoft.com/office/drawing/2014/main" id="{9BCA6731-21D8-98FA-0AF8-21CA8C0A9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838786"/>
            <a:ext cx="85725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591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LRNG | Introduce Your Team! (Feb. 25)">
            <a:extLst>
              <a:ext uri="{FF2B5EF4-FFF2-40B4-BE49-F238E27FC236}">
                <a16:creationId xmlns:a16="http://schemas.microsoft.com/office/drawing/2014/main" id="{5E6081B2-4073-31E2-0296-D8AEA62B44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77323" y="565153"/>
            <a:ext cx="6303690" cy="315184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7D81A11-3B29-BE15-6234-51875D6D5EFC}"/>
              </a:ext>
            </a:extLst>
          </p:cNvPr>
          <p:cNvSpPr>
            <a:spLocks noGrp="1"/>
          </p:cNvSpPr>
          <p:nvPr>
            <p:ph idx="1"/>
          </p:nvPr>
        </p:nvSpPr>
        <p:spPr>
          <a:xfrm>
            <a:off x="6155705" y="4202832"/>
            <a:ext cx="5264729" cy="1883335"/>
          </a:xfrm>
        </p:spPr>
        <p:txBody>
          <a:bodyPr>
            <a:normAutofit/>
          </a:bodyPr>
          <a:lstStyle/>
          <a:p>
            <a:pPr marL="0" indent="0">
              <a:lnSpc>
                <a:spcPct val="100000"/>
              </a:lnSpc>
              <a:buNone/>
            </a:pPr>
            <a:r>
              <a:rPr lang="en-US" sz="1500" b="1" dirty="0"/>
              <a:t>Team Members:</a:t>
            </a:r>
          </a:p>
          <a:p>
            <a:pPr marL="0" indent="0">
              <a:lnSpc>
                <a:spcPct val="100000"/>
              </a:lnSpc>
              <a:buNone/>
            </a:pPr>
            <a:r>
              <a:rPr lang="en-US" sz="1500" dirty="0"/>
              <a:t>KUHDSE22.1F-003	: </a:t>
            </a:r>
            <a:r>
              <a:rPr lang="en-US" sz="1500" dirty="0" err="1"/>
              <a:t>Sahan</a:t>
            </a:r>
            <a:r>
              <a:rPr lang="en-US" sz="1500" dirty="0"/>
              <a:t> Silva</a:t>
            </a:r>
          </a:p>
          <a:p>
            <a:pPr marL="0" indent="0">
              <a:lnSpc>
                <a:spcPct val="100000"/>
              </a:lnSpc>
              <a:buNone/>
            </a:pPr>
            <a:r>
              <a:rPr lang="en-US" sz="1500" dirty="0"/>
              <a:t>KUHDSE22.1F-010	: Sandushi Umayanga Dissanayake</a:t>
            </a:r>
          </a:p>
          <a:p>
            <a:pPr marL="0" indent="0">
              <a:lnSpc>
                <a:spcPct val="100000"/>
              </a:lnSpc>
              <a:buNone/>
            </a:pPr>
            <a:r>
              <a:rPr lang="en-US" sz="1500" dirty="0"/>
              <a:t>KUHDSE22.1F-011	: </a:t>
            </a:r>
            <a:r>
              <a:rPr lang="en-US" sz="1500" dirty="0" err="1"/>
              <a:t>Kavishka</a:t>
            </a:r>
            <a:r>
              <a:rPr lang="en-US" sz="1500" dirty="0"/>
              <a:t> Vishwani </a:t>
            </a:r>
            <a:r>
              <a:rPr lang="en-US" sz="1500" dirty="0" err="1"/>
              <a:t>Rathnapala</a:t>
            </a:r>
            <a:endParaRPr lang="en-US" sz="1500" dirty="0"/>
          </a:p>
          <a:p>
            <a:pPr marL="0" indent="0">
              <a:lnSpc>
                <a:spcPct val="100000"/>
              </a:lnSpc>
              <a:buNone/>
            </a:pPr>
            <a:r>
              <a:rPr lang="en-US" sz="1500" dirty="0"/>
              <a:t>KUHDSE22.1F-020	: </a:t>
            </a:r>
            <a:r>
              <a:rPr lang="en-US" sz="1500" dirty="0" err="1"/>
              <a:t>Bawantha</a:t>
            </a:r>
            <a:r>
              <a:rPr lang="en-US" sz="1500" dirty="0"/>
              <a:t> De Silva</a:t>
            </a:r>
          </a:p>
        </p:txBody>
      </p:sp>
    </p:spTree>
    <p:extLst>
      <p:ext uri="{BB962C8B-B14F-4D97-AF65-F5344CB8AC3E}">
        <p14:creationId xmlns:p14="http://schemas.microsoft.com/office/powerpoint/2010/main" val="4279191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BA51-2B02-9259-D479-E8269E0DAEDE}"/>
              </a:ext>
            </a:extLst>
          </p:cNvPr>
          <p:cNvSpPr>
            <a:spLocks noGrp="1"/>
          </p:cNvSpPr>
          <p:nvPr>
            <p:ph type="title"/>
          </p:nvPr>
        </p:nvSpPr>
        <p:spPr/>
        <p:txBody>
          <a:bodyPr/>
          <a:lstStyle/>
          <a:p>
            <a:r>
              <a:rPr lang="en-US" dirty="0"/>
              <a:t>ABOUT TOPIC</a:t>
            </a:r>
          </a:p>
        </p:txBody>
      </p:sp>
      <p:sp>
        <p:nvSpPr>
          <p:cNvPr id="3" name="Content Placeholder 2">
            <a:extLst>
              <a:ext uri="{FF2B5EF4-FFF2-40B4-BE49-F238E27FC236}">
                <a16:creationId xmlns:a16="http://schemas.microsoft.com/office/drawing/2014/main" id="{C3F23AA1-F983-DCBD-4F68-7492B4B317E6}"/>
              </a:ext>
            </a:extLst>
          </p:cNvPr>
          <p:cNvSpPr>
            <a:spLocks noGrp="1"/>
          </p:cNvSpPr>
          <p:nvPr>
            <p:ph idx="1"/>
          </p:nvPr>
        </p:nvSpPr>
        <p:spPr>
          <a:xfrm>
            <a:off x="1587710" y="1496291"/>
            <a:ext cx="9486690" cy="4589877"/>
          </a:xfrm>
        </p:spPr>
        <p:txBody>
          <a:bodyPr>
            <a:normAutofit fontScale="85000" lnSpcReduction="20000"/>
          </a:bodyPr>
          <a:lstStyle/>
          <a:p>
            <a:pPr marL="0" indent="0" algn="just">
              <a:buNone/>
            </a:pPr>
            <a:r>
              <a:rPr lang="en-US" dirty="0"/>
              <a:t>The unexpectedly increasing vehicle industry particularly backs the equally speedy-developing vehicle coverage market. Despite the fact that until now this enterprise has been totally based on conventional ways to make repair claims. In case of an unlucky coincidence, the claims for the car harm needs to be filed manually. An inspector is required to physically examine the motors to assess the damage and obtain a value estimate. In such scenario, there's also the possibility of misguided settlements due to human mistakes. Automating one of these technique with the help of gadget getting to know and faraway utilization might make the method lots greater handy for each facets of the harm, increasing productiveness of the coverage carrier and satisfaction of the patron.</a:t>
            </a:r>
          </a:p>
          <a:p>
            <a:pPr marL="0" indent="0" algn="just">
              <a:buNone/>
            </a:pPr>
            <a:endParaRPr lang="en-US" dirty="0"/>
          </a:p>
          <a:p>
            <a:pPr marL="0" indent="0" algn="just">
              <a:buNone/>
            </a:pPr>
            <a:r>
              <a:rPr lang="en-US" dirty="0"/>
              <a:t>At the same time as the technology is but to reap the highest viable stages of accuracy, above is an evidence of concept of the software of Deep learning and computer imaginative and prescient into automating the damage exams by constructing and education Convolution Neural Networks.</a:t>
            </a:r>
          </a:p>
        </p:txBody>
      </p:sp>
      <p:grpSp>
        <p:nvGrpSpPr>
          <p:cNvPr id="6" name="Group 5">
            <a:extLst>
              <a:ext uri="{FF2B5EF4-FFF2-40B4-BE49-F238E27FC236}">
                <a16:creationId xmlns:a16="http://schemas.microsoft.com/office/drawing/2014/main" id="{D9BCCE7A-0BB3-6B97-95D3-578E711C0280}"/>
              </a:ext>
            </a:extLst>
          </p:cNvPr>
          <p:cNvGrpSpPr/>
          <p:nvPr/>
        </p:nvGrpSpPr>
        <p:grpSpPr>
          <a:xfrm>
            <a:off x="8807469" y="6230524"/>
            <a:ext cx="3287115" cy="627476"/>
            <a:chOff x="8807469" y="6230524"/>
            <a:chExt cx="3287115" cy="627476"/>
          </a:xfrm>
        </p:grpSpPr>
        <p:sp>
          <p:nvSpPr>
            <p:cNvPr id="4" name="TextBox 3">
              <a:extLst>
                <a:ext uri="{FF2B5EF4-FFF2-40B4-BE49-F238E27FC236}">
                  <a16:creationId xmlns:a16="http://schemas.microsoft.com/office/drawing/2014/main" id="{0A0B66C4-4A30-262D-6C69-AD3870FD64B0}"/>
                </a:ext>
              </a:extLst>
            </p:cNvPr>
            <p:cNvSpPr txBox="1"/>
            <p:nvPr/>
          </p:nvSpPr>
          <p:spPr>
            <a:xfrm>
              <a:off x="9434945" y="6402638"/>
              <a:ext cx="2659639" cy="338554"/>
            </a:xfrm>
            <a:prstGeom prst="rect">
              <a:avLst/>
            </a:prstGeom>
            <a:noFill/>
          </p:spPr>
          <p:txBody>
            <a:bodyPr wrap="non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Presenter : KUHDSE22.1F-003</a:t>
              </a:r>
            </a:p>
          </p:txBody>
        </p:sp>
        <p:pic>
          <p:nvPicPr>
            <p:cNvPr id="5" name="Graphic 4" descr="Employee badge with solid fill">
              <a:extLst>
                <a:ext uri="{FF2B5EF4-FFF2-40B4-BE49-F238E27FC236}">
                  <a16:creationId xmlns:a16="http://schemas.microsoft.com/office/drawing/2014/main" id="{9CFEF55B-8A5E-6D5C-691D-E76D537837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07469" y="6230524"/>
              <a:ext cx="627476" cy="627476"/>
            </a:xfrm>
            <a:prstGeom prst="rect">
              <a:avLst/>
            </a:prstGeom>
          </p:spPr>
        </p:pic>
      </p:grpSp>
    </p:spTree>
    <p:extLst>
      <p:ext uri="{BB962C8B-B14F-4D97-AF65-F5344CB8AC3E}">
        <p14:creationId xmlns:p14="http://schemas.microsoft.com/office/powerpoint/2010/main" val="4274293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AE15F-24F8-83A7-D2B4-AA5A9410E7D9}"/>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444E7CD6-542A-BDDD-31D6-A88DC40F951F}"/>
              </a:ext>
            </a:extLst>
          </p:cNvPr>
          <p:cNvSpPr>
            <a:spLocks noGrp="1"/>
          </p:cNvSpPr>
          <p:nvPr>
            <p:ph idx="1"/>
          </p:nvPr>
        </p:nvSpPr>
        <p:spPr>
          <a:xfrm>
            <a:off x="1117600" y="1332991"/>
            <a:ext cx="6309381" cy="5044893"/>
          </a:xfrm>
        </p:spPr>
        <p:txBody>
          <a:bodyPr>
            <a:normAutofit fontScale="77500" lnSpcReduction="20000"/>
          </a:bodyPr>
          <a:lstStyle/>
          <a:p>
            <a:pPr marL="0" indent="0">
              <a:buNone/>
            </a:pPr>
            <a:r>
              <a:rPr lang="en-US" sz="2400" b="1" dirty="0"/>
              <a:t>Our system architecture is built around the following modules:  </a:t>
            </a:r>
          </a:p>
          <a:p>
            <a:pPr marL="342900" indent="-342900">
              <a:buAutoNum type="arabicPeriod"/>
            </a:pPr>
            <a:r>
              <a:rPr lang="en-US" sz="2400" dirty="0"/>
              <a:t>User Input: User submits image containing the damage.  </a:t>
            </a:r>
          </a:p>
          <a:p>
            <a:pPr marL="342900" indent="-342900">
              <a:buAutoNum type="arabicPeriod"/>
            </a:pPr>
            <a:r>
              <a:rPr lang="en-US" sz="2400" dirty="0"/>
              <a:t>Gate 1: Checks to ensure the submitted image contains a car.  </a:t>
            </a:r>
          </a:p>
          <a:p>
            <a:pPr marL="342900" indent="-342900">
              <a:buAutoNum type="arabicPeriod"/>
            </a:pPr>
            <a:r>
              <a:rPr lang="en-US" sz="2400" dirty="0"/>
              <a:t>Gate 2: Checks to ensure the submitted image of car is damaged avoiding fraudulent claims.  </a:t>
            </a:r>
          </a:p>
          <a:p>
            <a:pPr marL="342900" indent="-342900">
              <a:buAutoNum type="arabicPeriod"/>
            </a:pPr>
            <a:r>
              <a:rPr lang="en-US" sz="2400" dirty="0"/>
              <a:t>Location Assessment: Tests image against the pre-trained model to locate damage  </a:t>
            </a:r>
          </a:p>
          <a:p>
            <a:pPr marL="342900" indent="-342900">
              <a:buAutoNum type="arabicPeriod"/>
            </a:pPr>
            <a:r>
              <a:rPr lang="en-US" sz="2400" dirty="0"/>
              <a:t>Severity Assessment: Tests image against pre-trained models to determine the severity of damage.   </a:t>
            </a:r>
          </a:p>
          <a:p>
            <a:pPr marL="342900" indent="-342900">
              <a:buAutoNum type="arabicPeriod"/>
            </a:pPr>
            <a:r>
              <a:rPr lang="en-US" sz="2400" dirty="0"/>
              <a:t>Results: The results are sent back to the user and third party</a:t>
            </a:r>
          </a:p>
        </p:txBody>
      </p:sp>
      <p:pic>
        <p:nvPicPr>
          <p:cNvPr id="4098" name="Picture 2" descr="Shell venture arm invests in AI-based car-damage spotter Ravin | The Times  of Israel">
            <a:extLst>
              <a:ext uri="{FF2B5EF4-FFF2-40B4-BE49-F238E27FC236}">
                <a16:creationId xmlns:a16="http://schemas.microsoft.com/office/drawing/2014/main" id="{B4C8E5A9-1FAC-A263-2817-F3796C362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69"/>
          <a:stretch/>
        </p:blipFill>
        <p:spPr bwMode="auto">
          <a:xfrm>
            <a:off x="7563262" y="2191656"/>
            <a:ext cx="4506344" cy="295184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A5258DC-F821-88CB-E63A-4A89D4228E65}"/>
              </a:ext>
            </a:extLst>
          </p:cNvPr>
          <p:cNvGrpSpPr/>
          <p:nvPr/>
        </p:nvGrpSpPr>
        <p:grpSpPr>
          <a:xfrm>
            <a:off x="8128597" y="6088900"/>
            <a:ext cx="3816318" cy="627476"/>
            <a:chOff x="8128597" y="6088900"/>
            <a:chExt cx="3816318" cy="627476"/>
          </a:xfrm>
        </p:grpSpPr>
        <p:sp>
          <p:nvSpPr>
            <p:cNvPr id="5" name="TextBox 4">
              <a:extLst>
                <a:ext uri="{FF2B5EF4-FFF2-40B4-BE49-F238E27FC236}">
                  <a16:creationId xmlns:a16="http://schemas.microsoft.com/office/drawing/2014/main" id="{0D1A7C56-6C22-CD0F-2F3A-6BC1147E64D6}"/>
                </a:ext>
              </a:extLst>
            </p:cNvPr>
            <p:cNvSpPr txBox="1"/>
            <p:nvPr/>
          </p:nvSpPr>
          <p:spPr>
            <a:xfrm>
              <a:off x="8756073" y="6321349"/>
              <a:ext cx="3188842"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Presenter : KUHDSE22.1F-003</a:t>
              </a:r>
            </a:p>
          </p:txBody>
        </p:sp>
        <p:pic>
          <p:nvPicPr>
            <p:cNvPr id="6" name="Graphic 5" descr="Employee badge with solid fill">
              <a:extLst>
                <a:ext uri="{FF2B5EF4-FFF2-40B4-BE49-F238E27FC236}">
                  <a16:creationId xmlns:a16="http://schemas.microsoft.com/office/drawing/2014/main" id="{ECDF9029-CC1F-D963-7C3D-423173FF03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8597" y="6088900"/>
              <a:ext cx="627476" cy="627476"/>
            </a:xfrm>
            <a:prstGeom prst="rect">
              <a:avLst/>
            </a:prstGeom>
          </p:spPr>
        </p:pic>
      </p:grpSp>
    </p:spTree>
    <p:extLst>
      <p:ext uri="{BB962C8B-B14F-4D97-AF65-F5344CB8AC3E}">
        <p14:creationId xmlns:p14="http://schemas.microsoft.com/office/powerpoint/2010/main" val="2425430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22" presetClass="entr" presetSubtype="8"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B316D5-70DB-9D09-7458-C58D6E879CB5}"/>
              </a:ext>
            </a:extLst>
          </p:cNvPr>
          <p:cNvSpPr>
            <a:spLocks noGrp="1"/>
          </p:cNvSpPr>
          <p:nvPr>
            <p:ph type="title"/>
          </p:nvPr>
        </p:nvSpPr>
        <p:spPr>
          <a:xfrm>
            <a:off x="1248090" y="268189"/>
            <a:ext cx="6881728" cy="1550419"/>
          </a:xfrm>
        </p:spPr>
        <p:txBody>
          <a:bodyPr vert="horz" lIns="91440" tIns="45720" rIns="91440" bIns="45720" rtlCol="0">
            <a:normAutofit/>
          </a:bodyPr>
          <a:lstStyle/>
          <a:p>
            <a:r>
              <a:rPr lang="en-US" dirty="0"/>
              <a:t>SOLUTION</a:t>
            </a:r>
          </a:p>
        </p:txBody>
      </p:sp>
      <p:sp>
        <p:nvSpPr>
          <p:cNvPr id="36" name="Rectangle 28">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3">
            <a:extLst>
              <a:ext uri="{FF2B5EF4-FFF2-40B4-BE49-F238E27FC236}">
                <a16:creationId xmlns:a16="http://schemas.microsoft.com/office/drawing/2014/main" id="{4319879B-6931-3836-4CA8-8683B3F9F81B}"/>
              </a:ext>
            </a:extLst>
          </p:cNvPr>
          <p:cNvSpPr>
            <a:spLocks noGrp="1"/>
          </p:cNvSpPr>
          <p:nvPr>
            <p:ph idx="1"/>
          </p:nvPr>
        </p:nvSpPr>
        <p:spPr>
          <a:xfrm>
            <a:off x="5127362" y="2160016"/>
            <a:ext cx="6881728" cy="3926152"/>
          </a:xfrm>
        </p:spPr>
        <p:txBody>
          <a:bodyPr>
            <a:normAutofit fontScale="92500" lnSpcReduction="20000"/>
          </a:bodyPr>
          <a:lstStyle/>
          <a:p>
            <a:pPr marL="0" indent="0" algn="just">
              <a:buNone/>
            </a:pPr>
            <a:r>
              <a:rPr lang="en-US" dirty="0"/>
              <a:t>To automate this kind of machine, the perfect method would be to construct a Convolution Neural network version able to accepting pics from the user and figuring out the location and severity of the harm. The model is required to skip via a couple of checks that might first make certain that given photo is that of a automobile and then to make certain that it is in reality damaged. These are the gate exams before the evaluation begins. As soon as all of the gate tests have been verified, the damage take a look at will commence. The model will expect the area of the damage as in front, facet or rear, and the severity of any such harm as in minor, moderate or severe.</a:t>
            </a:r>
          </a:p>
        </p:txBody>
      </p:sp>
      <p:sp>
        <p:nvSpPr>
          <p:cNvPr id="4" name="AutoShape 2" descr="Streamlining Car Damage Detection | Mindy Support">
            <a:extLst>
              <a:ext uri="{FF2B5EF4-FFF2-40B4-BE49-F238E27FC236}">
                <a16:creationId xmlns:a16="http://schemas.microsoft.com/office/drawing/2014/main" id="{9F7FD462-7138-2BB4-CD8A-8430C3049874}"/>
              </a:ext>
            </a:extLst>
          </p:cNvPr>
          <p:cNvSpPr>
            <a:spLocks noChangeAspect="1" noChangeArrowheads="1"/>
          </p:cNvSpPr>
          <p:nvPr/>
        </p:nvSpPr>
        <p:spPr bwMode="auto">
          <a:xfrm>
            <a:off x="7025172" y="2742026"/>
            <a:ext cx="3629891" cy="36298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picture containing wheel, tire, vehicle, auto part&#10;&#10;Description automatically generated">
            <a:extLst>
              <a:ext uri="{FF2B5EF4-FFF2-40B4-BE49-F238E27FC236}">
                <a16:creationId xmlns:a16="http://schemas.microsoft.com/office/drawing/2014/main" id="{E216234A-38D3-46C7-1D27-27755EC24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55" y="1488569"/>
            <a:ext cx="4446013" cy="4446013"/>
          </a:xfrm>
          <a:prstGeom prst="rect">
            <a:avLst/>
          </a:prstGeom>
        </p:spPr>
      </p:pic>
      <p:grpSp>
        <p:nvGrpSpPr>
          <p:cNvPr id="15" name="Group 14">
            <a:extLst>
              <a:ext uri="{FF2B5EF4-FFF2-40B4-BE49-F238E27FC236}">
                <a16:creationId xmlns:a16="http://schemas.microsoft.com/office/drawing/2014/main" id="{2112120E-442C-A21E-9299-8FEB5BDBAC95}"/>
              </a:ext>
            </a:extLst>
          </p:cNvPr>
          <p:cNvGrpSpPr/>
          <p:nvPr/>
        </p:nvGrpSpPr>
        <p:grpSpPr>
          <a:xfrm>
            <a:off x="8129818" y="6230520"/>
            <a:ext cx="3757382" cy="627476"/>
            <a:chOff x="8129818" y="6230520"/>
            <a:chExt cx="3757382" cy="627476"/>
          </a:xfrm>
        </p:grpSpPr>
        <p:sp>
          <p:nvSpPr>
            <p:cNvPr id="11" name="TextBox 10">
              <a:extLst>
                <a:ext uri="{FF2B5EF4-FFF2-40B4-BE49-F238E27FC236}">
                  <a16:creationId xmlns:a16="http://schemas.microsoft.com/office/drawing/2014/main" id="{8A99DFFE-2E06-683B-F0E6-94A5646EEB98}"/>
                </a:ext>
              </a:extLst>
            </p:cNvPr>
            <p:cNvSpPr txBox="1"/>
            <p:nvPr/>
          </p:nvSpPr>
          <p:spPr>
            <a:xfrm>
              <a:off x="8672945" y="6371917"/>
              <a:ext cx="3214255"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Presenter : KUHDSE22.1F-010</a:t>
              </a:r>
            </a:p>
          </p:txBody>
        </p:sp>
        <p:pic>
          <p:nvPicPr>
            <p:cNvPr id="13" name="Graphic 12" descr="Employee badge with solid fill">
              <a:extLst>
                <a:ext uri="{FF2B5EF4-FFF2-40B4-BE49-F238E27FC236}">
                  <a16:creationId xmlns:a16="http://schemas.microsoft.com/office/drawing/2014/main" id="{C0841D62-73BD-2394-77F0-C3DAFF4994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9818" y="6230520"/>
              <a:ext cx="627476" cy="627476"/>
            </a:xfrm>
            <a:prstGeom prst="rect">
              <a:avLst/>
            </a:prstGeom>
          </p:spPr>
        </p:pic>
      </p:grpSp>
    </p:spTree>
    <p:extLst>
      <p:ext uri="{BB962C8B-B14F-4D97-AF65-F5344CB8AC3E}">
        <p14:creationId xmlns:p14="http://schemas.microsoft.com/office/powerpoint/2010/main" val="1918324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wipe(up)">
                                      <p:cBhvr>
                                        <p:cTn id="14" dur="500"/>
                                        <p:tgtEl>
                                          <p:spTgt spid="24">
                                            <p:txEl>
                                              <p:pRg st="0" end="0"/>
                                            </p:txEl>
                                          </p:spTgt>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build="p"/>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5DEC-0802-560F-19B9-A90A85DBBF36}"/>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6D32017-BB7B-FC4D-1B82-5FAD3A6997CC}"/>
              </a:ext>
            </a:extLst>
          </p:cNvPr>
          <p:cNvSpPr>
            <a:spLocks noGrp="1"/>
          </p:cNvSpPr>
          <p:nvPr>
            <p:ph idx="1"/>
          </p:nvPr>
        </p:nvSpPr>
        <p:spPr>
          <a:xfrm>
            <a:off x="1587710" y="2160016"/>
            <a:ext cx="5201017" cy="3926152"/>
          </a:xfrm>
        </p:spPr>
        <p:txBody>
          <a:bodyPr>
            <a:normAutofit fontScale="92500" lnSpcReduction="20000"/>
          </a:bodyPr>
          <a:lstStyle/>
          <a:p>
            <a:r>
              <a:rPr lang="en-US" sz="1800" b="1" dirty="0"/>
              <a:t>The model accepts an enter picture from the user and processes it across 4 ranges:</a:t>
            </a:r>
          </a:p>
          <a:p>
            <a:pPr marL="0" indent="0">
              <a:buNone/>
            </a:pPr>
            <a:r>
              <a:rPr lang="en-US" sz="1800" dirty="0"/>
              <a:t>1. Validates that given photo is of an automobile.</a:t>
            </a:r>
          </a:p>
          <a:p>
            <a:pPr marL="0" indent="0">
              <a:buNone/>
            </a:pPr>
            <a:endParaRPr lang="en-US" sz="1800" dirty="0"/>
          </a:p>
          <a:p>
            <a:pPr marL="0" indent="0">
              <a:buNone/>
            </a:pPr>
            <a:r>
              <a:rPr lang="en-US" sz="1800" dirty="0"/>
              <a:t>2. Validates that the auto is broken.</a:t>
            </a:r>
          </a:p>
          <a:p>
            <a:pPr marL="0" indent="0">
              <a:buNone/>
            </a:pPr>
            <a:endParaRPr lang="en-US" sz="1800" dirty="0"/>
          </a:p>
          <a:p>
            <a:pPr marL="0" indent="0">
              <a:buNone/>
            </a:pPr>
            <a:r>
              <a:rPr lang="en-US" sz="1800" dirty="0"/>
              <a:t>3. Reveals location of harm as the front, rear or aspect</a:t>
            </a:r>
          </a:p>
          <a:p>
            <a:pPr marL="0" indent="0">
              <a:buNone/>
            </a:pPr>
            <a:endParaRPr lang="en-US" sz="1800" dirty="0"/>
          </a:p>
          <a:p>
            <a:pPr marL="0" indent="0">
              <a:buNone/>
            </a:pPr>
            <a:r>
              <a:rPr lang="en-US" sz="1800" dirty="0"/>
              <a:t>4. Determines severity of damage as minor, mild or intense</a:t>
            </a:r>
          </a:p>
        </p:txBody>
      </p:sp>
      <p:sp>
        <p:nvSpPr>
          <p:cNvPr id="4" name="Content Placeholder 2">
            <a:extLst>
              <a:ext uri="{FF2B5EF4-FFF2-40B4-BE49-F238E27FC236}">
                <a16:creationId xmlns:a16="http://schemas.microsoft.com/office/drawing/2014/main" id="{C16F10A6-E024-214D-08B7-33671299F99E}"/>
              </a:ext>
            </a:extLst>
          </p:cNvPr>
          <p:cNvSpPr txBox="1">
            <a:spLocks/>
          </p:cNvSpPr>
          <p:nvPr/>
        </p:nvSpPr>
        <p:spPr>
          <a:xfrm>
            <a:off x="7800109" y="2160016"/>
            <a:ext cx="4189635" cy="39261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The Version can be imported similarly:</a:t>
            </a:r>
          </a:p>
          <a:p>
            <a:pPr marL="0" indent="0">
              <a:buFont typeface="Arial" panose="020B0604020202020204" pitchFamily="34" charset="0"/>
              <a:buNone/>
            </a:pPr>
            <a:r>
              <a:rPr lang="en-US" sz="1800" dirty="0"/>
              <a:t>1. Achieve a value estimate</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2. Ship assessment to insurance carrier</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3. Print documentation</a:t>
            </a:r>
          </a:p>
        </p:txBody>
      </p:sp>
      <p:sp>
        <p:nvSpPr>
          <p:cNvPr id="5" name="Rectangle 4">
            <a:extLst>
              <a:ext uri="{FF2B5EF4-FFF2-40B4-BE49-F238E27FC236}">
                <a16:creationId xmlns:a16="http://schemas.microsoft.com/office/drawing/2014/main" id="{5C481720-ABF8-9B69-55DE-F8CCDD1A1D04}"/>
              </a:ext>
            </a:extLst>
          </p:cNvPr>
          <p:cNvSpPr/>
          <p:nvPr/>
        </p:nvSpPr>
        <p:spPr>
          <a:xfrm flipH="1">
            <a:off x="7051964" y="2160016"/>
            <a:ext cx="69272" cy="469798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DF4EED2-7CF4-6612-5593-6EBAA37B403F}"/>
              </a:ext>
            </a:extLst>
          </p:cNvPr>
          <p:cNvGrpSpPr/>
          <p:nvPr/>
        </p:nvGrpSpPr>
        <p:grpSpPr>
          <a:xfrm>
            <a:off x="8364124" y="6234370"/>
            <a:ext cx="4132676" cy="627476"/>
            <a:chOff x="8364124" y="6234370"/>
            <a:chExt cx="4132676" cy="627476"/>
          </a:xfrm>
        </p:grpSpPr>
        <p:sp>
          <p:nvSpPr>
            <p:cNvPr id="7" name="TextBox 6">
              <a:extLst>
                <a:ext uri="{FF2B5EF4-FFF2-40B4-BE49-F238E27FC236}">
                  <a16:creationId xmlns:a16="http://schemas.microsoft.com/office/drawing/2014/main" id="{55F5C255-3466-A4C2-384C-81AFBC521D0A}"/>
                </a:ext>
              </a:extLst>
            </p:cNvPr>
            <p:cNvSpPr txBox="1"/>
            <p:nvPr/>
          </p:nvSpPr>
          <p:spPr>
            <a:xfrm>
              <a:off x="9171709" y="6402638"/>
              <a:ext cx="3325091"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Presenter : KUHDSE22.1F-010</a:t>
              </a:r>
            </a:p>
          </p:txBody>
        </p:sp>
        <p:pic>
          <p:nvPicPr>
            <p:cNvPr id="8" name="Graphic 7" descr="Employee badge with solid fill">
              <a:extLst>
                <a:ext uri="{FF2B5EF4-FFF2-40B4-BE49-F238E27FC236}">
                  <a16:creationId xmlns:a16="http://schemas.microsoft.com/office/drawing/2014/main" id="{18BAFDF0-541A-0D9A-6663-D0FA7EED63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64124" y="6234370"/>
              <a:ext cx="627476" cy="627476"/>
            </a:xfrm>
            <a:prstGeom prst="rect">
              <a:avLst/>
            </a:prstGeom>
          </p:spPr>
        </p:pic>
      </p:grpSp>
    </p:spTree>
    <p:extLst>
      <p:ext uri="{BB962C8B-B14F-4D97-AF65-F5344CB8AC3E}">
        <p14:creationId xmlns:p14="http://schemas.microsoft.com/office/powerpoint/2010/main" val="2901064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fade">
                                      <p:cBhvr>
                                        <p:cTn id="43" dur="1000"/>
                                        <p:tgtEl>
                                          <p:spTgt spid="4">
                                            <p:txEl>
                                              <p:pRg st="0" end="0"/>
                                            </p:txEl>
                                          </p:spTgt>
                                        </p:tgtEl>
                                      </p:cBhvr>
                                    </p:animEffect>
                                    <p:anim calcmode="lin" valueType="num">
                                      <p:cBhvr>
                                        <p:cTn id="4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1000"/>
                                        <p:tgtEl>
                                          <p:spTgt spid="4">
                                            <p:txEl>
                                              <p:pRg st="1" end="1"/>
                                            </p:txEl>
                                          </p:spTgt>
                                        </p:tgtEl>
                                      </p:cBhvr>
                                    </p:animEffect>
                                    <p:anim calcmode="lin" valueType="num">
                                      <p:cBhvr>
                                        <p:cTn id="5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Effect transition="in" filter="fade">
                                      <p:cBhvr>
                                        <p:cTn id="55" dur="1000"/>
                                        <p:tgtEl>
                                          <p:spTgt spid="4">
                                            <p:txEl>
                                              <p:pRg st="3" end="3"/>
                                            </p:txEl>
                                          </p:spTgt>
                                        </p:tgtEl>
                                      </p:cBhvr>
                                    </p:animEffect>
                                    <p:anim calcmode="lin" valueType="num">
                                      <p:cBhvr>
                                        <p:cTn id="5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fade">
                                      <p:cBhvr>
                                        <p:cTn id="61" dur="1000"/>
                                        <p:tgtEl>
                                          <p:spTgt spid="4">
                                            <p:txEl>
                                              <p:pRg st="5" end="5"/>
                                            </p:txEl>
                                          </p:spTgt>
                                        </p:tgtEl>
                                      </p:cBhvr>
                                    </p:animEffect>
                                    <p:anim calcmode="lin" valueType="num">
                                      <p:cBhvr>
                                        <p:cTn id="6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22" presetClass="entr" presetSubtype="8" fill="hold"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Perseverance - meeting a personal challenge | St Matthew's Church of  England Primary Academy and Nursery">
            <a:extLst>
              <a:ext uri="{FF2B5EF4-FFF2-40B4-BE49-F238E27FC236}">
                <a16:creationId xmlns:a16="http://schemas.microsoft.com/office/drawing/2014/main" id="{DE150BC8-E961-156E-50BD-42403A63B62C}"/>
              </a:ext>
            </a:extLst>
          </p:cNvPr>
          <p:cNvPicPr>
            <a:picLocks noChangeAspect="1" noChangeArrowheads="1"/>
          </p:cNvPicPr>
          <p:nvPr/>
        </p:nvPicPr>
        <p:blipFill>
          <a:blip r:embed="rId3">
            <a:alphaModFix amt="66000"/>
            <a:extLst>
              <a:ext uri="{28A0092B-C50C-407E-A947-70E740481C1C}">
                <a14:useLocalDpi xmlns:a14="http://schemas.microsoft.com/office/drawing/2010/main" val="0"/>
              </a:ext>
            </a:extLst>
          </a:blip>
          <a:srcRect/>
          <a:stretch>
            <a:fillRect/>
          </a:stretch>
        </p:blipFill>
        <p:spPr bwMode="auto">
          <a:xfrm>
            <a:off x="1587710" y="1050872"/>
            <a:ext cx="10070592" cy="50352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F6B4F1-FCBD-7810-620C-A12F15B6B065}"/>
              </a:ext>
            </a:extLst>
          </p:cNvPr>
          <p:cNvSpPr>
            <a:spLocks noGrp="1"/>
          </p:cNvSpPr>
          <p:nvPr>
            <p:ph type="title"/>
          </p:nvPr>
        </p:nvSpPr>
        <p:spPr>
          <a:xfrm>
            <a:off x="1587710" y="455362"/>
            <a:ext cx="9486690" cy="821895"/>
          </a:xfrm>
        </p:spPr>
        <p:txBody>
          <a:bodyPr/>
          <a:lstStyle/>
          <a:p>
            <a:r>
              <a:rPr lang="en-US" dirty="0"/>
              <a:t>CHALLENGES</a:t>
            </a:r>
          </a:p>
        </p:txBody>
      </p:sp>
      <p:sp>
        <p:nvSpPr>
          <p:cNvPr id="3" name="Content Placeholder 2">
            <a:extLst>
              <a:ext uri="{FF2B5EF4-FFF2-40B4-BE49-F238E27FC236}">
                <a16:creationId xmlns:a16="http://schemas.microsoft.com/office/drawing/2014/main" id="{E77503BF-8E5A-F08A-0DB0-A7CC56993B97}"/>
              </a:ext>
            </a:extLst>
          </p:cNvPr>
          <p:cNvSpPr>
            <a:spLocks noGrp="1"/>
          </p:cNvSpPr>
          <p:nvPr>
            <p:ph idx="1"/>
          </p:nvPr>
        </p:nvSpPr>
        <p:spPr>
          <a:xfrm>
            <a:off x="1587710" y="1704109"/>
            <a:ext cx="9486690" cy="4382059"/>
          </a:xfrm>
        </p:spPr>
        <p:txBody>
          <a:bodyPr>
            <a:normAutofit fontScale="92500"/>
          </a:bodyPr>
          <a:lstStyle/>
          <a:p>
            <a:pPr marL="457200" indent="-457200" algn="just">
              <a:buAutoNum type="arabicPeriod"/>
            </a:pPr>
            <a:r>
              <a:rPr lang="en-US" dirty="0"/>
              <a:t>The field of Computer Vision is yet developing and not mature enough to deal with modular phone camera quality images. Angle, lighting, resolution are factors that can easily cause major disruptions in image classification.</a:t>
            </a:r>
          </a:p>
          <a:p>
            <a:pPr marL="457200" indent="-457200" algn="just">
              <a:buAutoNum type="arabicPeriod"/>
            </a:pPr>
            <a:r>
              <a:rPr lang="en-US" dirty="0"/>
              <a:t>Car insurance settlement claims require near perfect accuracy to ensure the customer is not frauded in the process. Such models would be required to be trained on humongous datasets which are highly difficult to procure.</a:t>
            </a:r>
          </a:p>
          <a:p>
            <a:pPr marL="457200" indent="-457200" algn="just">
              <a:buAutoNum type="arabicPeriod"/>
            </a:pPr>
            <a:r>
              <a:rPr lang="en-US" dirty="0"/>
              <a:t>To run such heavy datasets to ensure maximum accuracy would be imposed by hardware restriction. Storing, training and deploying such heavy datasets over the cloud would require expensive architecture.</a:t>
            </a:r>
          </a:p>
          <a:p>
            <a:pPr marL="457200" indent="-457200" algn="just">
              <a:buAutoNum type="arabicPeriod"/>
            </a:pPr>
            <a:r>
              <a:rPr lang="en-US" dirty="0"/>
              <a:t>While the computer can avoid human errors, there are often situation that would require such a model to flag for human assistance. </a:t>
            </a:r>
          </a:p>
        </p:txBody>
      </p:sp>
      <p:grpSp>
        <p:nvGrpSpPr>
          <p:cNvPr id="7" name="Group 6">
            <a:extLst>
              <a:ext uri="{FF2B5EF4-FFF2-40B4-BE49-F238E27FC236}">
                <a16:creationId xmlns:a16="http://schemas.microsoft.com/office/drawing/2014/main" id="{F98EF0E6-1479-EDB4-FC5B-5D21EBC6F351}"/>
              </a:ext>
            </a:extLst>
          </p:cNvPr>
          <p:cNvGrpSpPr/>
          <p:nvPr/>
        </p:nvGrpSpPr>
        <p:grpSpPr>
          <a:xfrm>
            <a:off x="8391833" y="6230524"/>
            <a:ext cx="3800167" cy="627476"/>
            <a:chOff x="8391833" y="6230524"/>
            <a:chExt cx="3800167" cy="627476"/>
          </a:xfrm>
        </p:grpSpPr>
        <p:sp>
          <p:nvSpPr>
            <p:cNvPr id="5" name="TextBox 4">
              <a:extLst>
                <a:ext uri="{FF2B5EF4-FFF2-40B4-BE49-F238E27FC236}">
                  <a16:creationId xmlns:a16="http://schemas.microsoft.com/office/drawing/2014/main" id="{DEA80C6C-2663-9F52-1000-5A92B559CFC2}"/>
                </a:ext>
              </a:extLst>
            </p:cNvPr>
            <p:cNvSpPr txBox="1"/>
            <p:nvPr/>
          </p:nvSpPr>
          <p:spPr>
            <a:xfrm>
              <a:off x="9019309" y="6402638"/>
              <a:ext cx="3172691"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Presenter : KUHDSE22.1F-020</a:t>
              </a:r>
            </a:p>
          </p:txBody>
        </p:sp>
        <p:pic>
          <p:nvPicPr>
            <p:cNvPr id="6" name="Graphic 5" descr="Employee badge with solid fill">
              <a:extLst>
                <a:ext uri="{FF2B5EF4-FFF2-40B4-BE49-F238E27FC236}">
                  <a16:creationId xmlns:a16="http://schemas.microsoft.com/office/drawing/2014/main" id="{80B972F2-5BCE-E0E7-7CEE-58F96C725B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91833" y="6230524"/>
              <a:ext cx="627476" cy="627476"/>
            </a:xfrm>
            <a:prstGeom prst="rect">
              <a:avLst/>
            </a:prstGeom>
          </p:spPr>
        </p:pic>
      </p:grpSp>
    </p:spTree>
    <p:extLst>
      <p:ext uri="{BB962C8B-B14F-4D97-AF65-F5344CB8AC3E}">
        <p14:creationId xmlns:p14="http://schemas.microsoft.com/office/powerpoint/2010/main" val="680687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B4F1-FCBD-7810-620C-A12F15B6B065}"/>
              </a:ext>
            </a:extLst>
          </p:cNvPr>
          <p:cNvSpPr>
            <a:spLocks noGrp="1"/>
          </p:cNvSpPr>
          <p:nvPr>
            <p:ph type="title"/>
          </p:nvPr>
        </p:nvSpPr>
        <p:spPr>
          <a:xfrm>
            <a:off x="1587710" y="455362"/>
            <a:ext cx="9486690" cy="821895"/>
          </a:xfrm>
        </p:spPr>
        <p:txBody>
          <a:bodyPr/>
          <a:lstStyle/>
          <a:p>
            <a:r>
              <a:rPr lang="en-US" dirty="0"/>
              <a:t>CHALLENGES</a:t>
            </a:r>
          </a:p>
        </p:txBody>
      </p:sp>
      <p:sp>
        <p:nvSpPr>
          <p:cNvPr id="3" name="Content Placeholder 2">
            <a:extLst>
              <a:ext uri="{FF2B5EF4-FFF2-40B4-BE49-F238E27FC236}">
                <a16:creationId xmlns:a16="http://schemas.microsoft.com/office/drawing/2014/main" id="{E77503BF-8E5A-F08A-0DB0-A7CC56993B97}"/>
              </a:ext>
            </a:extLst>
          </p:cNvPr>
          <p:cNvSpPr>
            <a:spLocks noGrp="1"/>
          </p:cNvSpPr>
          <p:nvPr>
            <p:ph idx="1"/>
          </p:nvPr>
        </p:nvSpPr>
        <p:spPr>
          <a:xfrm>
            <a:off x="1587710" y="1610220"/>
            <a:ext cx="9486690" cy="2161269"/>
          </a:xfrm>
        </p:spPr>
        <p:txBody>
          <a:bodyPr>
            <a:normAutofit/>
          </a:bodyPr>
          <a:lstStyle/>
          <a:p>
            <a:pPr marL="457200" indent="-457200">
              <a:buFont typeface="+mj-lt"/>
              <a:buAutoNum type="arabicPeriod" startAt="5"/>
            </a:pPr>
            <a:r>
              <a:rPr lang="en-US" dirty="0"/>
              <a:t>Systems running on the Cloud, especially those dealing monetary data are also heavily susceptible to cyber risks and require heavily structured frameworks to ensure customer data security.</a:t>
            </a:r>
          </a:p>
          <a:p>
            <a:pPr marL="457200" indent="-457200">
              <a:buFont typeface="+mj-lt"/>
              <a:buAutoNum type="arabicPeriod" startAt="6"/>
            </a:pPr>
            <a:r>
              <a:rPr lang="en-US" dirty="0"/>
              <a:t>Such a process will require a certain level of manual control and filter to avoid flooding of fraudulent insurance claims.</a:t>
            </a:r>
          </a:p>
        </p:txBody>
      </p:sp>
      <p:pic>
        <p:nvPicPr>
          <p:cNvPr id="6146" name="Picture 2" descr="The 9 challenges of organising a corporate event and their solutions - MET  Coaches">
            <a:extLst>
              <a:ext uri="{FF2B5EF4-FFF2-40B4-BE49-F238E27FC236}">
                <a16:creationId xmlns:a16="http://schemas.microsoft.com/office/drawing/2014/main" id="{A427177F-E2BA-34E1-2697-D6D9C4218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747" y="3771489"/>
            <a:ext cx="5846506" cy="389767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CCB75B7D-F9F9-AC0A-1157-35C38AD98828}"/>
              </a:ext>
            </a:extLst>
          </p:cNvPr>
          <p:cNvGrpSpPr/>
          <p:nvPr/>
        </p:nvGrpSpPr>
        <p:grpSpPr>
          <a:xfrm>
            <a:off x="9144000" y="5828037"/>
            <a:ext cx="3048000" cy="943933"/>
            <a:chOff x="9144000" y="5828037"/>
            <a:chExt cx="3048000" cy="943933"/>
          </a:xfrm>
        </p:grpSpPr>
        <p:sp>
          <p:nvSpPr>
            <p:cNvPr id="5" name="TextBox 4">
              <a:extLst>
                <a:ext uri="{FF2B5EF4-FFF2-40B4-BE49-F238E27FC236}">
                  <a16:creationId xmlns:a16="http://schemas.microsoft.com/office/drawing/2014/main" id="{4B838E90-495F-BEF8-6321-F6A620E607FD}"/>
                </a:ext>
              </a:extLst>
            </p:cNvPr>
            <p:cNvSpPr txBox="1"/>
            <p:nvPr/>
          </p:nvSpPr>
          <p:spPr>
            <a:xfrm>
              <a:off x="9144000" y="6402638"/>
              <a:ext cx="3048000"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Presenter : KUHDSE22.1F-020</a:t>
              </a:r>
            </a:p>
          </p:txBody>
        </p:sp>
        <p:pic>
          <p:nvPicPr>
            <p:cNvPr id="6" name="Graphic 5" descr="Employee badge with solid fill">
              <a:extLst>
                <a:ext uri="{FF2B5EF4-FFF2-40B4-BE49-F238E27FC236}">
                  <a16:creationId xmlns:a16="http://schemas.microsoft.com/office/drawing/2014/main" id="{2B053573-B7BB-3A32-60DD-E0AF81DCB0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0" y="5828037"/>
              <a:ext cx="627476" cy="627476"/>
            </a:xfrm>
            <a:prstGeom prst="rect">
              <a:avLst/>
            </a:prstGeom>
          </p:spPr>
        </p:pic>
      </p:grpSp>
    </p:spTree>
    <p:extLst>
      <p:ext uri="{BB962C8B-B14F-4D97-AF65-F5344CB8AC3E}">
        <p14:creationId xmlns:p14="http://schemas.microsoft.com/office/powerpoint/2010/main" val="1106855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27A2-1B93-0FF6-9586-25CE2AAFE20C}"/>
              </a:ext>
            </a:extLst>
          </p:cNvPr>
          <p:cNvSpPr>
            <a:spLocks noGrp="1"/>
          </p:cNvSpPr>
          <p:nvPr>
            <p:ph type="title"/>
          </p:nvPr>
        </p:nvSpPr>
        <p:spPr>
          <a:xfrm>
            <a:off x="1587710" y="455362"/>
            <a:ext cx="9486690" cy="777693"/>
          </a:xfrm>
        </p:spPr>
        <p:txBody>
          <a:bodyPr/>
          <a:lstStyle/>
          <a:p>
            <a:r>
              <a:rPr lang="en-US" dirty="0"/>
              <a:t>IMPROVEMENT</a:t>
            </a:r>
          </a:p>
        </p:txBody>
      </p:sp>
      <p:sp>
        <p:nvSpPr>
          <p:cNvPr id="3" name="Content Placeholder 2">
            <a:extLst>
              <a:ext uri="{FF2B5EF4-FFF2-40B4-BE49-F238E27FC236}">
                <a16:creationId xmlns:a16="http://schemas.microsoft.com/office/drawing/2014/main" id="{99DA37E8-784B-4AAF-AC07-E8E3F65D2D2B}"/>
              </a:ext>
            </a:extLst>
          </p:cNvPr>
          <p:cNvSpPr>
            <a:spLocks noGrp="1"/>
          </p:cNvSpPr>
          <p:nvPr>
            <p:ph idx="1"/>
          </p:nvPr>
        </p:nvSpPr>
        <p:spPr>
          <a:xfrm>
            <a:off x="1587710" y="1496290"/>
            <a:ext cx="9486690" cy="4793673"/>
          </a:xfrm>
        </p:spPr>
        <p:txBody>
          <a:bodyPr>
            <a:normAutofit lnSpcReduction="10000"/>
          </a:bodyPr>
          <a:lstStyle/>
          <a:p>
            <a:pPr marL="457200" indent="-457200" algn="just">
              <a:buAutoNum type="arabicPeriod"/>
            </a:pPr>
            <a:r>
              <a:rPr lang="en-US" dirty="0"/>
              <a:t>The data set used in this application consisted of around 1500 images for the first gate check, while the classification models were trained on only 400 images per class, while the validation dataset had approximately 75 to 100 images each class. Such a model will have low accuracy.</a:t>
            </a:r>
          </a:p>
          <a:p>
            <a:pPr marL="457200" indent="-457200" algn="just">
              <a:buAutoNum type="arabicPeriod"/>
            </a:pPr>
            <a:r>
              <a:rPr lang="en-US" dirty="0"/>
              <a:t>With a wider range of data set featuring multiple components of the car, the model can also be trained to identify what components are damaged, also classifying the varying degree of damage of each.</a:t>
            </a:r>
          </a:p>
          <a:p>
            <a:pPr marL="457200" indent="-457200" algn="just">
              <a:buAutoNum type="arabicPeriod"/>
            </a:pPr>
            <a:r>
              <a:rPr lang="en-US" dirty="0"/>
              <a:t>With a highly expansive dataset containing the make, model, year of the car and the possible cost estimates for the varying degrees of damage, the model can also predict the value for the user, before he submits the more advanced and detailed assessment for evaluation.</a:t>
            </a:r>
          </a:p>
        </p:txBody>
      </p:sp>
      <p:grpSp>
        <p:nvGrpSpPr>
          <p:cNvPr id="6" name="Group 5">
            <a:extLst>
              <a:ext uri="{FF2B5EF4-FFF2-40B4-BE49-F238E27FC236}">
                <a16:creationId xmlns:a16="http://schemas.microsoft.com/office/drawing/2014/main" id="{054BC79E-F533-C725-36D8-9A2C46BF9B78}"/>
              </a:ext>
            </a:extLst>
          </p:cNvPr>
          <p:cNvGrpSpPr/>
          <p:nvPr/>
        </p:nvGrpSpPr>
        <p:grpSpPr>
          <a:xfrm>
            <a:off x="5981142" y="6127735"/>
            <a:ext cx="5435003" cy="627476"/>
            <a:chOff x="5981142" y="6127735"/>
            <a:chExt cx="5435003" cy="627476"/>
          </a:xfrm>
        </p:grpSpPr>
        <p:sp>
          <p:nvSpPr>
            <p:cNvPr id="4" name="TextBox 3">
              <a:extLst>
                <a:ext uri="{FF2B5EF4-FFF2-40B4-BE49-F238E27FC236}">
                  <a16:creationId xmlns:a16="http://schemas.microsoft.com/office/drawing/2014/main" id="{71CE85C4-32D5-1A5A-BBAA-255579B848EB}"/>
                </a:ext>
              </a:extLst>
            </p:cNvPr>
            <p:cNvSpPr txBox="1"/>
            <p:nvPr/>
          </p:nvSpPr>
          <p:spPr>
            <a:xfrm>
              <a:off x="6608618" y="6319510"/>
              <a:ext cx="4807527"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Presenter : KUHDSE22.1F-003/KUHDSE22.1F-020</a:t>
              </a:r>
            </a:p>
          </p:txBody>
        </p:sp>
        <p:pic>
          <p:nvPicPr>
            <p:cNvPr id="5" name="Graphic 4" descr="Employee badge with solid fill">
              <a:extLst>
                <a:ext uri="{FF2B5EF4-FFF2-40B4-BE49-F238E27FC236}">
                  <a16:creationId xmlns:a16="http://schemas.microsoft.com/office/drawing/2014/main" id="{C40E76BB-86CC-3872-8AB7-8A1D913F18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1142" y="6127735"/>
              <a:ext cx="627476" cy="627476"/>
            </a:xfrm>
            <a:prstGeom prst="rect">
              <a:avLst/>
            </a:prstGeom>
          </p:spPr>
        </p:pic>
      </p:grpSp>
    </p:spTree>
    <p:extLst>
      <p:ext uri="{BB962C8B-B14F-4D97-AF65-F5344CB8AC3E}">
        <p14:creationId xmlns:p14="http://schemas.microsoft.com/office/powerpoint/2010/main" val="479325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27A2-1B93-0FF6-9586-25CE2AAFE20C}"/>
              </a:ext>
            </a:extLst>
          </p:cNvPr>
          <p:cNvSpPr>
            <a:spLocks noGrp="1"/>
          </p:cNvSpPr>
          <p:nvPr>
            <p:ph type="title"/>
          </p:nvPr>
        </p:nvSpPr>
        <p:spPr>
          <a:xfrm>
            <a:off x="1587710" y="455362"/>
            <a:ext cx="9486690" cy="777693"/>
          </a:xfrm>
        </p:spPr>
        <p:txBody>
          <a:bodyPr/>
          <a:lstStyle/>
          <a:p>
            <a:r>
              <a:rPr lang="en-US" dirty="0"/>
              <a:t>IMPROVEMENT</a:t>
            </a:r>
          </a:p>
        </p:txBody>
      </p:sp>
      <p:sp>
        <p:nvSpPr>
          <p:cNvPr id="3" name="Content Placeholder 2">
            <a:extLst>
              <a:ext uri="{FF2B5EF4-FFF2-40B4-BE49-F238E27FC236}">
                <a16:creationId xmlns:a16="http://schemas.microsoft.com/office/drawing/2014/main" id="{99DA37E8-784B-4AAF-AC07-E8E3F65D2D2B}"/>
              </a:ext>
            </a:extLst>
          </p:cNvPr>
          <p:cNvSpPr>
            <a:spLocks noGrp="1"/>
          </p:cNvSpPr>
          <p:nvPr>
            <p:ph idx="1"/>
          </p:nvPr>
        </p:nvSpPr>
        <p:spPr>
          <a:xfrm>
            <a:off x="1587710" y="1607127"/>
            <a:ext cx="9486690" cy="4479041"/>
          </a:xfrm>
        </p:spPr>
        <p:txBody>
          <a:bodyPr>
            <a:normAutofit/>
          </a:bodyPr>
          <a:lstStyle/>
          <a:p>
            <a:pPr marL="457200" indent="-457200">
              <a:buFont typeface="+mj-lt"/>
              <a:buAutoNum type="arabicPeriod" startAt="4"/>
            </a:pPr>
            <a:r>
              <a:rPr lang="en-US" dirty="0"/>
              <a:t>Using more secure and durable hardware, the entire system can be built on the Cloud to run remotely and from the user’s cellular device itself.</a:t>
            </a:r>
          </a:p>
          <a:p>
            <a:pPr marL="457200" indent="-457200">
              <a:buFont typeface="+mj-lt"/>
              <a:buAutoNum type="arabicPeriod" startAt="5"/>
            </a:pPr>
            <a:r>
              <a:rPr lang="en-US" dirty="0"/>
              <a:t>The application can also be updated to recommend the user of policies pertaining to the specific accounts and other insurance benefits.</a:t>
            </a:r>
          </a:p>
        </p:txBody>
      </p:sp>
      <p:grpSp>
        <p:nvGrpSpPr>
          <p:cNvPr id="7" name="Group 6">
            <a:extLst>
              <a:ext uri="{FF2B5EF4-FFF2-40B4-BE49-F238E27FC236}">
                <a16:creationId xmlns:a16="http://schemas.microsoft.com/office/drawing/2014/main" id="{497077EB-B35E-0021-3D49-B4AAFCCC5402}"/>
              </a:ext>
            </a:extLst>
          </p:cNvPr>
          <p:cNvGrpSpPr/>
          <p:nvPr/>
        </p:nvGrpSpPr>
        <p:grpSpPr>
          <a:xfrm>
            <a:off x="8364124" y="6234370"/>
            <a:ext cx="3675476" cy="627476"/>
            <a:chOff x="8364124" y="6234370"/>
            <a:chExt cx="3675476" cy="627476"/>
          </a:xfrm>
        </p:grpSpPr>
        <p:sp>
          <p:nvSpPr>
            <p:cNvPr id="4" name="TextBox 3">
              <a:extLst>
                <a:ext uri="{FF2B5EF4-FFF2-40B4-BE49-F238E27FC236}">
                  <a16:creationId xmlns:a16="http://schemas.microsoft.com/office/drawing/2014/main" id="{E851CDB2-B39E-D062-0A5B-67F4ED703F58}"/>
                </a:ext>
              </a:extLst>
            </p:cNvPr>
            <p:cNvSpPr txBox="1"/>
            <p:nvPr/>
          </p:nvSpPr>
          <p:spPr>
            <a:xfrm>
              <a:off x="8991600" y="6402638"/>
              <a:ext cx="3048000"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Presenter : KUHDSE22.1F-010</a:t>
              </a:r>
            </a:p>
          </p:txBody>
        </p:sp>
        <p:pic>
          <p:nvPicPr>
            <p:cNvPr id="6" name="Graphic 5" descr="Employee badge with solid fill">
              <a:extLst>
                <a:ext uri="{FF2B5EF4-FFF2-40B4-BE49-F238E27FC236}">
                  <a16:creationId xmlns:a16="http://schemas.microsoft.com/office/drawing/2014/main" id="{DE604B82-52CD-589A-D23B-6B5A867CD0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64124" y="6234370"/>
              <a:ext cx="627476" cy="627476"/>
            </a:xfrm>
            <a:prstGeom prst="rect">
              <a:avLst/>
            </a:prstGeom>
          </p:spPr>
        </p:pic>
      </p:grpSp>
    </p:spTree>
    <p:extLst>
      <p:ext uri="{BB962C8B-B14F-4D97-AF65-F5344CB8AC3E}">
        <p14:creationId xmlns:p14="http://schemas.microsoft.com/office/powerpoint/2010/main" val="179546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6950BFC3-D8DA-4A85-94F7-54DA5524770B}">
      <p188:commentRel xmlns:p188="http://schemas.microsoft.com/office/powerpoint/2018/8/main" r:id="rId2"/>
    </p:ext>
  </p:extLst>
</p:sld>
</file>

<file path=ppt/theme/theme1.xml><?xml version="1.0" encoding="utf-8"?>
<a:theme xmlns:a="http://schemas.openxmlformats.org/drawingml/2006/main" name="InterweaveVTI">
  <a:themeElements>
    <a:clrScheme name="AnalogousFromLightSeedRightStep">
      <a:dk1>
        <a:srgbClr val="000000"/>
      </a:dk1>
      <a:lt1>
        <a:srgbClr val="FFFFFF"/>
      </a:lt1>
      <a:dk2>
        <a:srgbClr val="412431"/>
      </a:dk2>
      <a:lt2>
        <a:srgbClr val="E4E8E2"/>
      </a:lt2>
      <a:accent1>
        <a:srgbClr val="B896C6"/>
      </a:accent1>
      <a:accent2>
        <a:srgbClr val="BA7FB2"/>
      </a:accent2>
      <a:accent3>
        <a:srgbClr val="C696AC"/>
      </a:accent3>
      <a:accent4>
        <a:srgbClr val="BA7F81"/>
      </a:accent4>
      <a:accent5>
        <a:srgbClr val="BF9D89"/>
      </a:accent5>
      <a:accent6>
        <a:srgbClr val="AFA378"/>
      </a:accent6>
      <a:hlink>
        <a:srgbClr val="668E56"/>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94</TotalTime>
  <Words>960</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Aspira Webfont</vt:lpstr>
      <vt:lpstr>Calibri</vt:lpstr>
      <vt:lpstr>Cambria</vt:lpstr>
      <vt:lpstr>Neue Haas Grotesk Text Pro</vt:lpstr>
      <vt:lpstr>Times New Roman</vt:lpstr>
      <vt:lpstr>InterweaveVTI</vt:lpstr>
      <vt:lpstr>Vehicle Damage Detection </vt:lpstr>
      <vt:lpstr>ABOUT TOPIC</vt:lpstr>
      <vt:lpstr>MODEL ARCHITECTURE</vt:lpstr>
      <vt:lpstr>SOLUTION</vt:lpstr>
      <vt:lpstr>SOLUTION</vt:lpstr>
      <vt:lpstr>CHALLENGES</vt:lpstr>
      <vt:lpstr>CHALLENGES</vt:lpstr>
      <vt:lpstr>IMPROVEMENT</vt:lpstr>
      <vt:lpstr>IMPROVEMENT</vt:lpstr>
      <vt:lpstr>PROJECT LINK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Damage Detection </dc:title>
  <dc:creator>Dissanayake S M S U</dc:creator>
  <cp:lastModifiedBy>Dissanayake S M S U</cp:lastModifiedBy>
  <cp:revision>5</cp:revision>
  <dcterms:created xsi:type="dcterms:W3CDTF">2023-06-07T04:41:26Z</dcterms:created>
  <dcterms:modified xsi:type="dcterms:W3CDTF">2023-06-08T05:27:00Z</dcterms:modified>
</cp:coreProperties>
</file>