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60" r:id="rId3"/>
    <p:sldId id="262" r:id="rId4"/>
    <p:sldId id="264" r:id="rId5"/>
    <p:sldId id="265" r:id="rId6"/>
    <p:sldId id="263" r:id="rId7"/>
    <p:sldId id="266" r:id="rId8"/>
    <p:sldId id="267" r:id="rId9"/>
    <p:sldId id="269" r:id="rId10"/>
    <p:sldId id="268" r:id="rId11"/>
    <p:sldId id="270" r:id="rId12"/>
    <p:sldId id="271" r:id="rId13"/>
    <p:sldId id="272" r:id="rId14"/>
    <p:sldId id="273" r:id="rId15"/>
    <p:sldId id="274" r:id="rId16"/>
    <p:sldId id="275" r:id="rId17"/>
    <p:sldId id="276" r:id="rId18"/>
    <p:sldId id="277" r:id="rId19"/>
    <p:sldId id="279" r:id="rId20"/>
    <p:sldId id="280" r:id="rId21"/>
    <p:sldId id="281" r:id="rId22"/>
    <p:sldId id="282" r:id="rId23"/>
    <p:sldId id="283" r:id="rId24"/>
    <p:sldId id="284" r:id="rId25"/>
    <p:sldId id="285" r:id="rId26"/>
    <p:sldId id="286" r:id="rId27"/>
    <p:sldId id="28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92" d="100"/>
          <a:sy n="92" d="100"/>
        </p:scale>
        <p:origin x="51"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1/21/2022</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257487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1/21/2022</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662390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1/21/2022</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15168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1/21/2022</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187912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1/21/2022</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379564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1/21/2022</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00334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1/21/2022</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569455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1/21/2022</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649414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1/21/2022</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774417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1/21/2022</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288326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1/21/2022</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594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1/21/2022</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2761920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8">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5" name="Group 10">
            <a:extLst>
              <a:ext uri="{FF2B5EF4-FFF2-40B4-BE49-F238E27FC236}">
                <a16:creationId xmlns:a16="http://schemas.microsoft.com/office/drawing/2014/main" id="{A0064D7E-06DA-49C2-98D1-4C063EBE9E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5D1B7231-4CA0-4EF0-A0F6-BBC5D2289C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12">
              <a:extLst>
                <a:ext uri="{FF2B5EF4-FFF2-40B4-BE49-F238E27FC236}">
                  <a16:creationId xmlns:a16="http://schemas.microsoft.com/office/drawing/2014/main" id="{6F16C7D2-2C2B-45A2-B877-AD7F29D21D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3E4B7AF-75AF-445E-9C56-25B6004E36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F9A02B0-84CC-4983-8CA2-DA39E73F2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AB12A9E-E8F5-4BB6-9FAC-B7528DB78E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E08A66-700A-4A93-8C53-51D5607B8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9E4E565-75A8-4E72-8D5F-0B62E6B49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F1FD7EC-834D-4087-9B69-7793E1A5B4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E4853CF-E211-4741-8BB6-936918F201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08328EE-5DD9-49DB-AD4B-4F0A76A052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404B81F-9DCC-4C62-8962-2B6C36255C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41ED921-643C-4B5B-86E6-99E818479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AD09725-F1B5-4342-A3A6-25BDC7261C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C5251DB-B92C-4E4E-9BAE-B3EB8A9A31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2389C50-96FA-4F8E-A890-EE49673799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497D116-7C85-4317-8284-E647BAFC35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D6ED932-F3DD-4BB6-8FC3-6E205965D9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850A286-F068-43D3-8DEA-272E28F30A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F3A2DA1-C0E2-44DE-AAA4-D2F262CB3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D8CC984-8A5C-4205-9CE0-218DA79F12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12901BA-B376-4054-8C31-BE75DF480E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72BA8E1-2C05-43A7-AABF-8D614E07D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3D58E52-4C85-48FF-ADA3-F8F66B9957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C61787A-32B8-440E-B1A5-1CAEC9D11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9D651FB-65B3-4DBD-9428-084075111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34A6116-8F7B-4C9A-9B9D-EF25C8BFA1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4CC776F-EA3D-4898-9730-88C6605FDB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81A3030-F8B6-4D5E-8A8F-7CE0C81E9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49129F1-E775-4904-9569-F08FA175DF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C93E5BB-B3BE-4416-A1B2-5A2CDA8B02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3FD179A-45E8-4D8F-8F75-6E4A266F84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Freeform: Shape 43">
            <a:extLst>
              <a:ext uri="{FF2B5EF4-FFF2-40B4-BE49-F238E27FC236}">
                <a16:creationId xmlns:a16="http://schemas.microsoft.com/office/drawing/2014/main" id="{D2BA0570-7BB5-4FB7-B41A-048CE0327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7316" y="-3109"/>
            <a:ext cx="6098262" cy="6861109"/>
          </a:xfrm>
          <a:custGeom>
            <a:avLst/>
            <a:gdLst>
              <a:gd name="connsiteX0" fmla="*/ 2247706 w 6098262"/>
              <a:gd name="connsiteY0" fmla="*/ 0 h 6861109"/>
              <a:gd name="connsiteX1" fmla="*/ 6098262 w 6098262"/>
              <a:gd name="connsiteY1" fmla="*/ 0 h 6861109"/>
              <a:gd name="connsiteX2" fmla="*/ 6098262 w 6098262"/>
              <a:gd name="connsiteY2" fmla="*/ 6861109 h 6861109"/>
              <a:gd name="connsiteX3" fmla="*/ 2247706 w 6098262"/>
              <a:gd name="connsiteY3" fmla="*/ 6861109 h 6861109"/>
              <a:gd name="connsiteX4" fmla="*/ 2247706 w 6098262"/>
              <a:gd name="connsiteY4" fmla="*/ 6857999 h 6861109"/>
              <a:gd name="connsiteX5" fmla="*/ 274850 w 6098262"/>
              <a:gd name="connsiteY5" fmla="*/ 6857999 h 6861109"/>
              <a:gd name="connsiteX6" fmla="*/ 954409 w 6098262"/>
              <a:gd name="connsiteY6" fmla="*/ 1 h 6861109"/>
              <a:gd name="connsiteX7" fmla="*/ 2247706 w 6098262"/>
              <a:gd name="connsiteY7" fmla="*/ 1 h 6861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8262" h="6861109">
                <a:moveTo>
                  <a:pt x="2247706" y="0"/>
                </a:moveTo>
                <a:lnTo>
                  <a:pt x="6098262" y="0"/>
                </a:lnTo>
                <a:lnTo>
                  <a:pt x="6098262" y="6861109"/>
                </a:lnTo>
                <a:lnTo>
                  <a:pt x="2247706" y="6861109"/>
                </a:lnTo>
                <a:lnTo>
                  <a:pt x="2247706" y="6857999"/>
                </a:lnTo>
                <a:lnTo>
                  <a:pt x="274850" y="6857999"/>
                </a:lnTo>
                <a:cubicBezTo>
                  <a:pt x="-619306" y="3429000"/>
                  <a:pt x="954409" y="3429000"/>
                  <a:pt x="954409" y="1"/>
                </a:cubicBezTo>
                <a:lnTo>
                  <a:pt x="2247706" y="1"/>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Right Triangle 45">
            <a:extLst>
              <a:ext uri="{FF2B5EF4-FFF2-40B4-BE49-F238E27FC236}">
                <a16:creationId xmlns:a16="http://schemas.microsoft.com/office/drawing/2014/main" id="{729E7B49-E1D9-4EAE-8B30-D958A9580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3144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8" name="Picture 3" descr="Three darts on bullseye">
            <a:extLst>
              <a:ext uri="{FF2B5EF4-FFF2-40B4-BE49-F238E27FC236}">
                <a16:creationId xmlns:a16="http://schemas.microsoft.com/office/drawing/2014/main" id="{50040370-9AB8-4DF1-BE4E-2C89D4857235}"/>
              </a:ext>
            </a:extLst>
          </p:cNvPr>
          <p:cNvPicPr>
            <a:picLocks noChangeAspect="1"/>
          </p:cNvPicPr>
          <p:nvPr/>
        </p:nvPicPr>
        <p:blipFill rotWithShape="1">
          <a:blip r:embed="rId2">
            <a:alphaModFix amt="80000"/>
          </a:blip>
          <a:srcRect l="40853" r="41" b="1"/>
          <a:stretch/>
        </p:blipFill>
        <p:spPr>
          <a:xfrm>
            <a:off x="6097316" y="-3108"/>
            <a:ext cx="6098262" cy="6861108"/>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
        <p:nvSpPr>
          <p:cNvPr id="2" name="Title 1">
            <a:extLst>
              <a:ext uri="{FF2B5EF4-FFF2-40B4-BE49-F238E27FC236}">
                <a16:creationId xmlns:a16="http://schemas.microsoft.com/office/drawing/2014/main" id="{AC757908-5182-484A-8909-1E658098CD97}"/>
              </a:ext>
            </a:extLst>
          </p:cNvPr>
          <p:cNvSpPr>
            <a:spLocks noGrp="1"/>
          </p:cNvSpPr>
          <p:nvPr>
            <p:ph type="ctrTitle"/>
          </p:nvPr>
        </p:nvSpPr>
        <p:spPr>
          <a:xfrm>
            <a:off x="684225" y="746840"/>
            <a:ext cx="4903438" cy="5415739"/>
          </a:xfrm>
        </p:spPr>
        <p:txBody>
          <a:bodyPr anchor="ctr">
            <a:normAutofit/>
          </a:bodyPr>
          <a:lstStyle/>
          <a:p>
            <a:r>
              <a:rPr lang="en-US" dirty="0"/>
              <a:t>Marketing campaign</a:t>
            </a:r>
          </a:p>
        </p:txBody>
      </p:sp>
      <p:sp>
        <p:nvSpPr>
          <p:cNvPr id="3" name="Subtitle 2">
            <a:extLst>
              <a:ext uri="{FF2B5EF4-FFF2-40B4-BE49-F238E27FC236}">
                <a16:creationId xmlns:a16="http://schemas.microsoft.com/office/drawing/2014/main" id="{F8D9E2FF-930D-4E7D-ACEC-107BCB790025}"/>
              </a:ext>
            </a:extLst>
          </p:cNvPr>
          <p:cNvSpPr>
            <a:spLocks noGrp="1"/>
          </p:cNvSpPr>
          <p:nvPr>
            <p:ph type="subTitle" idx="1"/>
          </p:nvPr>
        </p:nvSpPr>
        <p:spPr>
          <a:xfrm>
            <a:off x="7696705" y="3674327"/>
            <a:ext cx="3669711" cy="2415793"/>
          </a:xfrm>
        </p:spPr>
        <p:txBody>
          <a:bodyPr anchor="b">
            <a:normAutofit/>
          </a:bodyPr>
          <a:lstStyle/>
          <a:p>
            <a:pPr algn="r"/>
            <a:endParaRPr lang="en-US">
              <a:solidFill>
                <a:srgbClr val="FFFFFF"/>
              </a:solidFill>
            </a:endParaRPr>
          </a:p>
        </p:txBody>
      </p:sp>
    </p:spTree>
    <p:extLst>
      <p:ext uri="{BB962C8B-B14F-4D97-AF65-F5344CB8AC3E}">
        <p14:creationId xmlns:p14="http://schemas.microsoft.com/office/powerpoint/2010/main" val="4073631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C4C69CF-327C-48E4-95BE-49E5BB101B82}"/>
              </a:ext>
            </a:extLst>
          </p:cNvPr>
          <p:cNvSpPr txBox="1">
            <a:spLocks/>
          </p:cNvSpPr>
          <p:nvPr/>
        </p:nvSpPr>
        <p:spPr>
          <a:xfrm>
            <a:off x="5948796" y="263555"/>
            <a:ext cx="6007662" cy="1442463"/>
          </a:xfrm>
          <a:prstGeom prst="rect">
            <a:avLst/>
          </a:prstGeom>
        </p:spPr>
        <p:txBody>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lgn="r"/>
            <a:r>
              <a:rPr lang="en-US" u="sng" dirty="0">
                <a:solidFill>
                  <a:schemeClr val="accent1">
                    <a:lumMod val="75000"/>
                  </a:schemeClr>
                </a:solidFill>
              </a:rPr>
              <a:t>Statistical summary</a:t>
            </a:r>
          </a:p>
        </p:txBody>
      </p:sp>
      <p:sp>
        <p:nvSpPr>
          <p:cNvPr id="5" name="Rectangle 4">
            <a:extLst>
              <a:ext uri="{FF2B5EF4-FFF2-40B4-BE49-F238E27FC236}">
                <a16:creationId xmlns:a16="http://schemas.microsoft.com/office/drawing/2014/main" id="{F2F32F06-4C22-4832-A9B8-5B13B9AF82B2}"/>
              </a:ext>
            </a:extLst>
          </p:cNvPr>
          <p:cNvSpPr/>
          <p:nvPr/>
        </p:nvSpPr>
        <p:spPr>
          <a:xfrm>
            <a:off x="0" y="0"/>
            <a:ext cx="562667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1A3C55B-FACF-4A3A-82BB-9991A637F4A2}"/>
              </a:ext>
            </a:extLst>
          </p:cNvPr>
          <p:cNvSpPr txBox="1"/>
          <p:nvPr/>
        </p:nvSpPr>
        <p:spPr>
          <a:xfrm>
            <a:off x="6173015" y="1758630"/>
            <a:ext cx="5695121" cy="3693319"/>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apple-system"/>
              </a:rPr>
              <a:t>Average income is </a:t>
            </a:r>
            <a:r>
              <a:rPr lang="en-US" b="1" i="0" dirty="0">
                <a:effectLst/>
                <a:latin typeface="-apple-system"/>
              </a:rPr>
              <a:t>52247 dollars</a:t>
            </a:r>
            <a:r>
              <a:rPr lang="en-US" b="0" i="0" dirty="0">
                <a:effectLst/>
                <a:latin typeface="-apple-system"/>
              </a:rPr>
              <a:t> while median income is </a:t>
            </a:r>
            <a:r>
              <a:rPr lang="en-US" b="1" i="0" dirty="0">
                <a:effectLst/>
                <a:latin typeface="-apple-system"/>
              </a:rPr>
              <a:t>51300 dollars</a:t>
            </a:r>
            <a:r>
              <a:rPr lang="en-US" b="0" i="0" dirty="0">
                <a:effectLst/>
                <a:latin typeface="-apple-system"/>
              </a:rPr>
              <a:t>. The distribution is right skewed with the possible presence of outliers</a:t>
            </a:r>
          </a:p>
          <a:p>
            <a:pPr algn="l"/>
            <a:endParaRPr lang="en-US" b="0" i="0" dirty="0">
              <a:effectLst/>
              <a:latin typeface="-apple-system"/>
            </a:endParaRPr>
          </a:p>
          <a:p>
            <a:pPr marL="742950" lvl="1" indent="-285750" algn="l">
              <a:buFont typeface="Wingdings" panose="05000000000000000000" pitchFamily="2" charset="2"/>
              <a:buChar char="Ø"/>
            </a:pPr>
            <a:r>
              <a:rPr lang="en-US" b="0" i="0" dirty="0">
                <a:effectLst/>
                <a:latin typeface="-apple-system"/>
              </a:rPr>
              <a:t>The maximum value being equal to </a:t>
            </a:r>
            <a:r>
              <a:rPr lang="en-US" b="1" i="0" dirty="0">
                <a:effectLst/>
                <a:latin typeface="-apple-system"/>
              </a:rPr>
              <a:t>666666 dollars</a:t>
            </a:r>
            <a:r>
              <a:rPr lang="en-US" b="0" i="0" dirty="0">
                <a:effectLst/>
                <a:latin typeface="-apple-system"/>
              </a:rPr>
              <a:t> and the 3rd quartile being only equal to </a:t>
            </a:r>
            <a:r>
              <a:rPr lang="en-US" b="1" i="0" dirty="0">
                <a:effectLst/>
                <a:latin typeface="-apple-system"/>
              </a:rPr>
              <a:t>68522 dollars</a:t>
            </a:r>
            <a:r>
              <a:rPr lang="en-US" b="0" i="0" dirty="0">
                <a:effectLst/>
                <a:latin typeface="-apple-system"/>
              </a:rPr>
              <a:t> reinforce this hypothesis</a:t>
            </a:r>
          </a:p>
          <a:p>
            <a:pPr lvl="1" algn="l"/>
            <a:endParaRPr lang="en-US" b="0" i="0" dirty="0">
              <a:effectLst/>
              <a:latin typeface="-apple-system"/>
            </a:endParaRPr>
          </a:p>
          <a:p>
            <a:pPr algn="l">
              <a:buFont typeface="Arial" panose="020B0604020202020204" pitchFamily="34" charset="0"/>
              <a:buChar char="•"/>
            </a:pPr>
            <a:r>
              <a:rPr lang="en-US" b="0" i="0" dirty="0">
                <a:effectLst/>
                <a:latin typeface="-apple-system"/>
              </a:rPr>
              <a:t>Average spending in the last 2 years is </a:t>
            </a:r>
            <a:r>
              <a:rPr lang="en-US" b="1" i="0" dirty="0">
                <a:effectLst/>
                <a:latin typeface="-apple-system"/>
              </a:rPr>
              <a:t>600 dollars</a:t>
            </a:r>
            <a:r>
              <a:rPr lang="en-US" b="0" i="0" dirty="0">
                <a:effectLst/>
                <a:latin typeface="-apple-system"/>
              </a:rPr>
              <a:t> while median spending is </a:t>
            </a:r>
            <a:r>
              <a:rPr lang="en-US" b="1" i="0" dirty="0">
                <a:effectLst/>
                <a:latin typeface="-apple-system"/>
              </a:rPr>
              <a:t>396 dollars</a:t>
            </a:r>
          </a:p>
          <a:p>
            <a:pPr algn="l">
              <a:buFont typeface="Arial" panose="020B0604020202020204" pitchFamily="34" charset="0"/>
              <a:buChar char="•"/>
            </a:pPr>
            <a:endParaRPr lang="en-US" b="0" i="0" dirty="0">
              <a:effectLst/>
              <a:latin typeface="-apple-system"/>
            </a:endParaRPr>
          </a:p>
          <a:p>
            <a:pPr algn="l">
              <a:buFont typeface="Arial" panose="020B0604020202020204" pitchFamily="34" charset="0"/>
              <a:buChar char="•"/>
            </a:pPr>
            <a:r>
              <a:rPr lang="en-US" b="0" i="0" dirty="0">
                <a:effectLst/>
                <a:latin typeface="-apple-system"/>
              </a:rPr>
              <a:t>Average age is </a:t>
            </a:r>
            <a:r>
              <a:rPr lang="en-US" b="1" i="0" dirty="0">
                <a:effectLst/>
                <a:latin typeface="-apple-system"/>
              </a:rPr>
              <a:t>45 years old,</a:t>
            </a:r>
            <a:r>
              <a:rPr lang="en-US" b="0" i="0" dirty="0">
                <a:effectLst/>
                <a:latin typeface="-apple-system"/>
              </a:rPr>
              <a:t> and the oldest customer is 121 years old which is a pretty (and beautiful) rare event</a:t>
            </a:r>
          </a:p>
        </p:txBody>
      </p:sp>
      <p:pic>
        <p:nvPicPr>
          <p:cNvPr id="8" name="Picture 7">
            <a:extLst>
              <a:ext uri="{FF2B5EF4-FFF2-40B4-BE49-F238E27FC236}">
                <a16:creationId xmlns:a16="http://schemas.microsoft.com/office/drawing/2014/main" id="{77855F0F-7A42-45C5-9834-79A64FCAA57B}"/>
              </a:ext>
            </a:extLst>
          </p:cNvPr>
          <p:cNvPicPr>
            <a:picLocks noChangeAspect="1"/>
          </p:cNvPicPr>
          <p:nvPr/>
        </p:nvPicPr>
        <p:blipFill>
          <a:blip r:embed="rId2"/>
          <a:stretch>
            <a:fillRect/>
          </a:stretch>
        </p:blipFill>
        <p:spPr>
          <a:xfrm>
            <a:off x="816838" y="945573"/>
            <a:ext cx="4175994" cy="5483802"/>
          </a:xfrm>
          <a:prstGeom prst="rect">
            <a:avLst/>
          </a:prstGeom>
        </p:spPr>
      </p:pic>
      <p:sp>
        <p:nvSpPr>
          <p:cNvPr id="15" name="TextBox 14">
            <a:extLst>
              <a:ext uri="{FF2B5EF4-FFF2-40B4-BE49-F238E27FC236}">
                <a16:creationId xmlns:a16="http://schemas.microsoft.com/office/drawing/2014/main" id="{50E4664E-7D7A-401C-8F4B-F21ED6A72ED2}"/>
              </a:ext>
            </a:extLst>
          </p:cNvPr>
          <p:cNvSpPr txBox="1"/>
          <p:nvPr/>
        </p:nvSpPr>
        <p:spPr>
          <a:xfrm>
            <a:off x="898813" y="332282"/>
            <a:ext cx="3829050" cy="369332"/>
          </a:xfrm>
          <a:prstGeom prst="rect">
            <a:avLst/>
          </a:prstGeom>
          <a:noFill/>
        </p:spPr>
        <p:txBody>
          <a:bodyPr wrap="square" rtlCol="0">
            <a:spAutoFit/>
          </a:bodyPr>
          <a:lstStyle/>
          <a:p>
            <a:pPr algn="ctr"/>
            <a:r>
              <a:rPr lang="en-US" b="1" dirty="0"/>
              <a:t>Numerical Data</a:t>
            </a:r>
          </a:p>
        </p:txBody>
      </p:sp>
    </p:spTree>
    <p:extLst>
      <p:ext uri="{BB962C8B-B14F-4D97-AF65-F5344CB8AC3E}">
        <p14:creationId xmlns:p14="http://schemas.microsoft.com/office/powerpoint/2010/main" val="409427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C4C69CF-327C-48E4-95BE-49E5BB101B82}"/>
              </a:ext>
            </a:extLst>
          </p:cNvPr>
          <p:cNvSpPr txBox="1">
            <a:spLocks/>
          </p:cNvSpPr>
          <p:nvPr/>
        </p:nvSpPr>
        <p:spPr>
          <a:xfrm>
            <a:off x="5948796" y="263555"/>
            <a:ext cx="6007662" cy="1442463"/>
          </a:xfrm>
          <a:prstGeom prst="rect">
            <a:avLst/>
          </a:prstGeom>
        </p:spPr>
        <p:txBody>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lgn="r"/>
            <a:r>
              <a:rPr lang="en-US" u="sng" dirty="0">
                <a:solidFill>
                  <a:schemeClr val="accent1">
                    <a:lumMod val="75000"/>
                  </a:schemeClr>
                </a:solidFill>
              </a:rPr>
              <a:t>Statistical summary</a:t>
            </a:r>
          </a:p>
        </p:txBody>
      </p:sp>
      <p:sp>
        <p:nvSpPr>
          <p:cNvPr id="5" name="Rectangle 4">
            <a:extLst>
              <a:ext uri="{FF2B5EF4-FFF2-40B4-BE49-F238E27FC236}">
                <a16:creationId xmlns:a16="http://schemas.microsoft.com/office/drawing/2014/main" id="{F2F32F06-4C22-4832-A9B8-5B13B9AF82B2}"/>
              </a:ext>
            </a:extLst>
          </p:cNvPr>
          <p:cNvSpPr/>
          <p:nvPr/>
        </p:nvSpPr>
        <p:spPr>
          <a:xfrm>
            <a:off x="0" y="0"/>
            <a:ext cx="562667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E15DBA7-D5EC-4A20-B46B-93922A78DAE0}"/>
              </a:ext>
            </a:extLst>
          </p:cNvPr>
          <p:cNvSpPr txBox="1"/>
          <p:nvPr/>
        </p:nvSpPr>
        <p:spPr>
          <a:xfrm>
            <a:off x="6064828" y="2077135"/>
            <a:ext cx="6109854" cy="1200329"/>
          </a:xfrm>
          <a:prstGeom prst="rect">
            <a:avLst/>
          </a:prstGeom>
          <a:noFill/>
        </p:spPr>
        <p:txBody>
          <a:bodyPr wrap="square">
            <a:spAutoFit/>
          </a:bodyPr>
          <a:lstStyle/>
          <a:p>
            <a:pPr algn="l">
              <a:buFont typeface="Arial" panose="020B0604020202020204" pitchFamily="34" charset="0"/>
              <a:buChar char="•"/>
            </a:pPr>
            <a:r>
              <a:rPr lang="en-US" b="0" i="0" dirty="0">
                <a:effectLst/>
                <a:latin typeface="-apple-system"/>
              </a:rPr>
              <a:t>The majority of the sample are with a graduate level</a:t>
            </a:r>
          </a:p>
          <a:p>
            <a:pPr algn="l">
              <a:buFont typeface="Arial" panose="020B0604020202020204" pitchFamily="34" charset="0"/>
              <a:buChar char="•"/>
            </a:pPr>
            <a:endParaRPr lang="en-US" dirty="0">
              <a:latin typeface="-apple-system"/>
            </a:endParaRPr>
          </a:p>
          <a:p>
            <a:pPr algn="l">
              <a:buFont typeface="Arial" panose="020B0604020202020204" pitchFamily="34" charset="0"/>
              <a:buChar char="•"/>
            </a:pPr>
            <a:r>
              <a:rPr lang="en-US" b="0" i="0" dirty="0">
                <a:effectLst/>
                <a:latin typeface="-apple-system"/>
              </a:rPr>
              <a:t>Most of the sample are marries </a:t>
            </a:r>
          </a:p>
          <a:p>
            <a:pPr algn="l">
              <a:buFont typeface="Arial" panose="020B0604020202020204" pitchFamily="34" charset="0"/>
              <a:buChar char="•"/>
            </a:pPr>
            <a:endParaRPr lang="en-US" b="0" i="0" dirty="0">
              <a:effectLst/>
              <a:latin typeface="-apple-system"/>
            </a:endParaRPr>
          </a:p>
        </p:txBody>
      </p:sp>
      <p:sp>
        <p:nvSpPr>
          <p:cNvPr id="7" name="TextBox 6">
            <a:extLst>
              <a:ext uri="{FF2B5EF4-FFF2-40B4-BE49-F238E27FC236}">
                <a16:creationId xmlns:a16="http://schemas.microsoft.com/office/drawing/2014/main" id="{0005ADCF-1EFC-4324-9B1B-58C5E0B3C5BD}"/>
              </a:ext>
            </a:extLst>
          </p:cNvPr>
          <p:cNvSpPr txBox="1"/>
          <p:nvPr/>
        </p:nvSpPr>
        <p:spPr>
          <a:xfrm>
            <a:off x="898813" y="332282"/>
            <a:ext cx="3829050" cy="369332"/>
          </a:xfrm>
          <a:prstGeom prst="rect">
            <a:avLst/>
          </a:prstGeom>
          <a:noFill/>
        </p:spPr>
        <p:txBody>
          <a:bodyPr wrap="square" rtlCol="0">
            <a:spAutoFit/>
          </a:bodyPr>
          <a:lstStyle/>
          <a:p>
            <a:pPr algn="ctr"/>
            <a:r>
              <a:rPr lang="en-US" b="1" dirty="0"/>
              <a:t>Categorical Data</a:t>
            </a:r>
          </a:p>
        </p:txBody>
      </p:sp>
      <p:pic>
        <p:nvPicPr>
          <p:cNvPr id="3" name="Picture 2">
            <a:extLst>
              <a:ext uri="{FF2B5EF4-FFF2-40B4-BE49-F238E27FC236}">
                <a16:creationId xmlns:a16="http://schemas.microsoft.com/office/drawing/2014/main" id="{B5781741-49C6-4D1F-807B-B18579F75554}"/>
              </a:ext>
            </a:extLst>
          </p:cNvPr>
          <p:cNvPicPr>
            <a:picLocks noChangeAspect="1"/>
          </p:cNvPicPr>
          <p:nvPr/>
        </p:nvPicPr>
        <p:blipFill>
          <a:blip r:embed="rId2"/>
          <a:stretch>
            <a:fillRect/>
          </a:stretch>
        </p:blipFill>
        <p:spPr>
          <a:xfrm>
            <a:off x="641639" y="1925348"/>
            <a:ext cx="4781550" cy="2238375"/>
          </a:xfrm>
          <a:prstGeom prst="rect">
            <a:avLst/>
          </a:prstGeom>
        </p:spPr>
      </p:pic>
    </p:spTree>
    <p:extLst>
      <p:ext uri="{BB962C8B-B14F-4D97-AF65-F5344CB8AC3E}">
        <p14:creationId xmlns:p14="http://schemas.microsoft.com/office/powerpoint/2010/main" val="1227854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C4C69CF-327C-48E4-95BE-49E5BB101B82}"/>
              </a:ext>
            </a:extLst>
          </p:cNvPr>
          <p:cNvSpPr txBox="1">
            <a:spLocks/>
          </p:cNvSpPr>
          <p:nvPr/>
        </p:nvSpPr>
        <p:spPr>
          <a:xfrm>
            <a:off x="5233595" y="263555"/>
            <a:ext cx="6722864" cy="1442463"/>
          </a:xfrm>
          <a:prstGeom prst="rect">
            <a:avLst/>
          </a:prstGeom>
        </p:spPr>
        <p:txBody>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lgn="r"/>
            <a:r>
              <a:rPr lang="en-US" u="sng" dirty="0">
                <a:solidFill>
                  <a:schemeClr val="accent1">
                    <a:lumMod val="75000"/>
                  </a:schemeClr>
                </a:solidFill>
              </a:rPr>
              <a:t>Checking for messing values</a:t>
            </a:r>
          </a:p>
        </p:txBody>
      </p:sp>
      <p:sp>
        <p:nvSpPr>
          <p:cNvPr id="5" name="Rectangle 4">
            <a:extLst>
              <a:ext uri="{FF2B5EF4-FFF2-40B4-BE49-F238E27FC236}">
                <a16:creationId xmlns:a16="http://schemas.microsoft.com/office/drawing/2014/main" id="{F2F32F06-4C22-4832-A9B8-5B13B9AF82B2}"/>
              </a:ext>
            </a:extLst>
          </p:cNvPr>
          <p:cNvSpPr/>
          <p:nvPr/>
        </p:nvSpPr>
        <p:spPr>
          <a:xfrm>
            <a:off x="-1" y="60818"/>
            <a:ext cx="562667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E15DBA7-D5EC-4A20-B46B-93922A78DAE0}"/>
              </a:ext>
            </a:extLst>
          </p:cNvPr>
          <p:cNvSpPr txBox="1"/>
          <p:nvPr/>
        </p:nvSpPr>
        <p:spPr>
          <a:xfrm>
            <a:off x="5801266" y="1908755"/>
            <a:ext cx="6109854" cy="3139321"/>
          </a:xfrm>
          <a:prstGeom prst="rect">
            <a:avLst/>
          </a:prstGeom>
          <a:noFill/>
        </p:spPr>
        <p:txBody>
          <a:bodyPr wrap="square">
            <a:spAutoFit/>
          </a:bodyPr>
          <a:lstStyle/>
          <a:p>
            <a:pPr algn="l">
              <a:buFont typeface="Arial" panose="020B0604020202020204" pitchFamily="34" charset="0"/>
              <a:buChar char="•"/>
            </a:pPr>
            <a:r>
              <a:rPr lang="en-US" b="0" i="0" dirty="0">
                <a:effectLst/>
                <a:latin typeface="-apple-system"/>
              </a:rPr>
              <a:t>We can see that the data is fairly oh high quality since very a smaller number of missing values are present in the data. Given that, we do see 24 missing values in the feature 'Income’.</a:t>
            </a:r>
          </a:p>
          <a:p>
            <a:pPr algn="l">
              <a:buFont typeface="Arial" panose="020B0604020202020204" pitchFamily="34" charset="0"/>
              <a:buChar char="•"/>
            </a:pPr>
            <a:endParaRPr lang="en-US" dirty="0">
              <a:latin typeface="-apple-system"/>
            </a:endParaRPr>
          </a:p>
          <a:p>
            <a:pPr algn="l">
              <a:buFont typeface="Arial" panose="020B0604020202020204" pitchFamily="34" charset="0"/>
              <a:buChar char="•"/>
            </a:pPr>
            <a:r>
              <a:rPr lang="en-US" b="0" i="0" dirty="0">
                <a:effectLst/>
                <a:latin typeface="-apple-system"/>
              </a:rPr>
              <a:t> The best ways to impute the missing values in this feature, is strategies which utilize relative imputation strategies. For example, we can use the mode of the feature for imputation purposes of the missing values in this feature if we assume that the data is a high degree representation of the bigger population, which means that any new data point will be in line with the distribution of the data we have. </a:t>
            </a:r>
          </a:p>
        </p:txBody>
      </p:sp>
      <p:pic>
        <p:nvPicPr>
          <p:cNvPr id="6" name="Picture 5">
            <a:extLst>
              <a:ext uri="{FF2B5EF4-FFF2-40B4-BE49-F238E27FC236}">
                <a16:creationId xmlns:a16="http://schemas.microsoft.com/office/drawing/2014/main" id="{49F780C2-29A7-4575-A585-EF36C67C33F6}"/>
              </a:ext>
            </a:extLst>
          </p:cNvPr>
          <p:cNvPicPr>
            <a:picLocks noChangeAspect="1"/>
          </p:cNvPicPr>
          <p:nvPr/>
        </p:nvPicPr>
        <p:blipFill>
          <a:blip r:embed="rId2"/>
          <a:stretch>
            <a:fillRect/>
          </a:stretch>
        </p:blipFill>
        <p:spPr>
          <a:xfrm>
            <a:off x="875911" y="594705"/>
            <a:ext cx="3874851" cy="5668589"/>
          </a:xfrm>
          <a:prstGeom prst="rect">
            <a:avLst/>
          </a:prstGeom>
        </p:spPr>
      </p:pic>
    </p:spTree>
    <p:extLst>
      <p:ext uri="{BB962C8B-B14F-4D97-AF65-F5344CB8AC3E}">
        <p14:creationId xmlns:p14="http://schemas.microsoft.com/office/powerpoint/2010/main" val="1798310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C4C69CF-327C-48E4-95BE-49E5BB101B82}"/>
              </a:ext>
            </a:extLst>
          </p:cNvPr>
          <p:cNvSpPr txBox="1">
            <a:spLocks/>
          </p:cNvSpPr>
          <p:nvPr/>
        </p:nvSpPr>
        <p:spPr>
          <a:xfrm>
            <a:off x="5233595" y="263555"/>
            <a:ext cx="6722864" cy="1442463"/>
          </a:xfrm>
          <a:prstGeom prst="rect">
            <a:avLst/>
          </a:prstGeom>
        </p:spPr>
        <p:txBody>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lgn="r"/>
            <a:r>
              <a:rPr lang="en-US" u="sng" dirty="0">
                <a:solidFill>
                  <a:schemeClr val="accent1">
                    <a:lumMod val="75000"/>
                  </a:schemeClr>
                </a:solidFill>
              </a:rPr>
              <a:t>Imputation of missing values</a:t>
            </a:r>
          </a:p>
        </p:txBody>
      </p:sp>
      <p:sp>
        <p:nvSpPr>
          <p:cNvPr id="5" name="Rectangle 4">
            <a:extLst>
              <a:ext uri="{FF2B5EF4-FFF2-40B4-BE49-F238E27FC236}">
                <a16:creationId xmlns:a16="http://schemas.microsoft.com/office/drawing/2014/main" id="{F2F32F06-4C22-4832-A9B8-5B13B9AF82B2}"/>
              </a:ext>
            </a:extLst>
          </p:cNvPr>
          <p:cNvSpPr/>
          <p:nvPr/>
        </p:nvSpPr>
        <p:spPr>
          <a:xfrm>
            <a:off x="-1" y="60818"/>
            <a:ext cx="562667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E15DBA7-D5EC-4A20-B46B-93922A78DAE0}"/>
              </a:ext>
            </a:extLst>
          </p:cNvPr>
          <p:cNvSpPr txBox="1"/>
          <p:nvPr/>
        </p:nvSpPr>
        <p:spPr>
          <a:xfrm>
            <a:off x="5801266" y="1908755"/>
            <a:ext cx="6109854" cy="2308324"/>
          </a:xfrm>
          <a:prstGeom prst="rect">
            <a:avLst/>
          </a:prstGeom>
          <a:noFill/>
        </p:spPr>
        <p:txBody>
          <a:bodyPr wrap="square">
            <a:spAutoFit/>
          </a:bodyPr>
          <a:lstStyle/>
          <a:p>
            <a:pPr marL="285750" indent="-285750" algn="l">
              <a:buFont typeface="Arial" panose="020B0604020202020204" pitchFamily="34" charset="0"/>
              <a:buChar char="•"/>
            </a:pPr>
            <a:r>
              <a:rPr lang="en-US" b="0" i="0" dirty="0">
                <a:effectLst/>
                <a:latin typeface="-apple-system"/>
              </a:rPr>
              <a:t>We can use the </a:t>
            </a:r>
            <a:r>
              <a:rPr lang="en-US" b="0" i="0" dirty="0" err="1">
                <a:effectLst/>
                <a:latin typeface="-apple-system"/>
              </a:rPr>
              <a:t>sklearn.impute.KNNImputer</a:t>
            </a:r>
            <a:r>
              <a:rPr lang="en-US" b="0" i="0" dirty="0">
                <a:effectLst/>
                <a:latin typeface="-apple-system"/>
              </a:rPr>
              <a:t> for imputation purposes of the missing values in this feature, which utilizes the K-nearest-neighbors algorithm to figure out the value with highest probability and uses it for imputation. </a:t>
            </a:r>
          </a:p>
          <a:p>
            <a:pPr algn="l"/>
            <a:endParaRPr lang="en-US" dirty="0">
              <a:latin typeface="-apple-system"/>
            </a:endParaRPr>
          </a:p>
          <a:p>
            <a:pPr marL="285750" indent="-285750" algn="l">
              <a:buFont typeface="Arial" panose="020B0604020202020204" pitchFamily="34" charset="0"/>
              <a:buChar char="•"/>
            </a:pPr>
            <a:r>
              <a:rPr lang="en-US" b="0" i="0" dirty="0">
                <a:effectLst/>
                <a:latin typeface="-apple-system"/>
              </a:rPr>
              <a:t>Because of the fact we cannot be sure of how representative our data is of the larger population; we will be using </a:t>
            </a:r>
            <a:r>
              <a:rPr lang="en-US" b="0" i="0" dirty="0" err="1">
                <a:effectLst/>
                <a:latin typeface="-apple-system"/>
              </a:rPr>
              <a:t>KNNImputer</a:t>
            </a:r>
            <a:r>
              <a:rPr lang="en-US" b="0" i="0" dirty="0">
                <a:effectLst/>
                <a:latin typeface="-apple-system"/>
              </a:rPr>
              <a:t> in this case.</a:t>
            </a:r>
          </a:p>
        </p:txBody>
      </p:sp>
      <p:pic>
        <p:nvPicPr>
          <p:cNvPr id="3" name="Picture 2">
            <a:extLst>
              <a:ext uri="{FF2B5EF4-FFF2-40B4-BE49-F238E27FC236}">
                <a16:creationId xmlns:a16="http://schemas.microsoft.com/office/drawing/2014/main" id="{38DF4D28-6806-4DB6-BBB7-312573DF995F}"/>
              </a:ext>
            </a:extLst>
          </p:cNvPr>
          <p:cNvPicPr>
            <a:picLocks noChangeAspect="1"/>
          </p:cNvPicPr>
          <p:nvPr/>
        </p:nvPicPr>
        <p:blipFill>
          <a:blip r:embed="rId2"/>
          <a:stretch>
            <a:fillRect/>
          </a:stretch>
        </p:blipFill>
        <p:spPr>
          <a:xfrm>
            <a:off x="349622" y="2264205"/>
            <a:ext cx="4883973" cy="1533525"/>
          </a:xfrm>
          <a:prstGeom prst="rect">
            <a:avLst/>
          </a:prstGeom>
        </p:spPr>
      </p:pic>
    </p:spTree>
    <p:extLst>
      <p:ext uri="{BB962C8B-B14F-4D97-AF65-F5344CB8AC3E}">
        <p14:creationId xmlns:p14="http://schemas.microsoft.com/office/powerpoint/2010/main" val="1099630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1" name="Group 12">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ight Triangle 45">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8" name="Rectangle 47">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50" name="Freeform: Shape 49">
            <a:extLst>
              <a:ext uri="{FF2B5EF4-FFF2-40B4-BE49-F238E27FC236}">
                <a16:creationId xmlns:a16="http://schemas.microsoft.com/office/drawing/2014/main" id="{8BD06E9B-D0BF-47A6-AE6D-EAD493128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490555" y="162759"/>
            <a:ext cx="6857996" cy="6532473"/>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2" name="Group 51">
            <a:extLst>
              <a:ext uri="{FF2B5EF4-FFF2-40B4-BE49-F238E27FC236}">
                <a16:creationId xmlns:a16="http://schemas.microsoft.com/office/drawing/2014/main" id="{A0297160-077C-4B0C-9F1E-6519CEDB84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3" name="Straight Connector 52">
              <a:extLst>
                <a:ext uri="{FF2B5EF4-FFF2-40B4-BE49-F238E27FC236}">
                  <a16:creationId xmlns:a16="http://schemas.microsoft.com/office/drawing/2014/main" id="{31F77CDE-CC8E-40E6-8745-8D7CB6208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3FCA172-142C-4352-A938-33B43EC3B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53BB53B-6660-4F6B-8C3C-4EAA148CFF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21D1E67-3038-4399-8F14-244731F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9A17FB9-5481-4E6D-A157-C4A1D8F29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B5B4D4B-6074-48B5-B7D7-5B22BDC2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FE68CF5-4975-4F0E-98F8-E40F12E8FE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63AD0D6-BFAB-41EE-A0DD-BFEB6844D1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7EA9615-8E94-4E0C-BAF0-C52132326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6A76D71-0BE7-402F-BF24-CB0154E2A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B18C09B-8FB5-4D88-B4FF-2090E7818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A06FA18-2473-40B2-8AE0-DEDDC5E9A3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187746C-FE57-4160-B924-6B283B33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7337AAE-EB93-4FBD-9904-036641260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6FA7169-C5DB-4F02-935F-AA39EDA4B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4195B93-DBB3-4197-8D91-A786D4753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2FF9EB-46CC-4A22-AF8A-9D11BC966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631DADE-538C-4EA4-9D90-3AED82E01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35A7E2F-77A0-48A1-A881-1A12940D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AC39BAD-DB08-4260-BCE5-4E1FB09A4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468F31ED-A97B-4A9A-9F56-221FFB7A3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362574E-3A61-4C31-915F-F541B7BE0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32BD431-3E1E-4528-AC59-5A23CE4CB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DE7131F-209C-4427-96DA-26E0E973E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283DFDB-6A1C-41B8-B590-966064699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DA3D6B3-30E3-4C45-A709-4F775DB84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F481924-9C4A-4A91-8AB4-D796F33D7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3787DCF-DA69-4379-94AB-C361DF3260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53DC9D9-196D-4C02-982F-935945BD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2AF9976-A85B-4FAC-ACA0-7B4F06D18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FD38ACD-F4A1-4970-BE99-87B0A0482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92" name="Right Triangle 84">
            <a:extLst>
              <a:ext uri="{FF2B5EF4-FFF2-40B4-BE49-F238E27FC236}">
                <a16:creationId xmlns:a16="http://schemas.microsoft.com/office/drawing/2014/main" id="{429C64BC-8915-422E-9361-EE04C48F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61028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itle 1">
            <a:extLst>
              <a:ext uri="{FF2B5EF4-FFF2-40B4-BE49-F238E27FC236}">
                <a16:creationId xmlns:a16="http://schemas.microsoft.com/office/drawing/2014/main" id="{8C4C69CF-327C-48E4-95BE-49E5BB101B82}"/>
              </a:ext>
            </a:extLst>
          </p:cNvPr>
          <p:cNvSpPr txBox="1">
            <a:spLocks/>
          </p:cNvSpPr>
          <p:nvPr/>
        </p:nvSpPr>
        <p:spPr>
          <a:xfrm>
            <a:off x="113057" y="75763"/>
            <a:ext cx="7269105" cy="1277669"/>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spcAft>
                <a:spcPts val="600"/>
              </a:spcAft>
            </a:pPr>
            <a:r>
              <a:rPr lang="en-US" sz="5400" u="sng" dirty="0">
                <a:solidFill>
                  <a:schemeClr val="accent1">
                    <a:lumMod val="75000"/>
                  </a:schemeClr>
                </a:solidFill>
              </a:rPr>
              <a:t>Checking for outliers</a:t>
            </a:r>
          </a:p>
        </p:txBody>
      </p:sp>
      <p:pic>
        <p:nvPicPr>
          <p:cNvPr id="8" name="Picture 7">
            <a:extLst>
              <a:ext uri="{FF2B5EF4-FFF2-40B4-BE49-F238E27FC236}">
                <a16:creationId xmlns:a16="http://schemas.microsoft.com/office/drawing/2014/main" id="{8B735B15-B011-476E-8F6A-C88684A79201}"/>
              </a:ext>
            </a:extLst>
          </p:cNvPr>
          <p:cNvPicPr>
            <a:picLocks noChangeAspect="1"/>
          </p:cNvPicPr>
          <p:nvPr/>
        </p:nvPicPr>
        <p:blipFill>
          <a:blip r:embed="rId2"/>
          <a:stretch>
            <a:fillRect/>
          </a:stretch>
        </p:blipFill>
        <p:spPr>
          <a:xfrm>
            <a:off x="7082505" y="1064699"/>
            <a:ext cx="4425271" cy="4720288"/>
          </a:xfrm>
          <a:prstGeom prst="rect">
            <a:avLst/>
          </a:prstGeom>
        </p:spPr>
      </p:pic>
      <p:sp>
        <p:nvSpPr>
          <p:cNvPr id="9" name="TextBox 8">
            <a:extLst>
              <a:ext uri="{FF2B5EF4-FFF2-40B4-BE49-F238E27FC236}">
                <a16:creationId xmlns:a16="http://schemas.microsoft.com/office/drawing/2014/main" id="{601AE8BE-DC1F-403B-91D7-3A1627877F9E}"/>
              </a:ext>
            </a:extLst>
          </p:cNvPr>
          <p:cNvSpPr txBox="1"/>
          <p:nvPr/>
        </p:nvSpPr>
        <p:spPr>
          <a:xfrm>
            <a:off x="405528" y="2221171"/>
            <a:ext cx="5460151" cy="3693319"/>
          </a:xfrm>
          <a:prstGeom prst="rect">
            <a:avLst/>
          </a:prstGeom>
          <a:noFill/>
        </p:spPr>
        <p:txBody>
          <a:bodyPr wrap="square" rtlCol="0">
            <a:spAutoFit/>
          </a:bodyPr>
          <a:lstStyle/>
          <a:p>
            <a:pPr algn="l">
              <a:buFont typeface="Arial" panose="020B0604020202020204" pitchFamily="34" charset="0"/>
              <a:buChar char="•"/>
            </a:pPr>
            <a:r>
              <a:rPr lang="en-US" b="1" i="1" dirty="0">
                <a:effectLst/>
                <a:latin typeface="Arial" panose="020B0604020202020204" pitchFamily="34" charset="0"/>
                <a:cs typeface="Arial" panose="020B0604020202020204" pitchFamily="34" charset="0"/>
              </a:rPr>
              <a:t>Age</a:t>
            </a:r>
            <a:r>
              <a:rPr lang="en-US" b="0" i="0" dirty="0">
                <a:effectLst/>
                <a:latin typeface="Arial" panose="020B0604020202020204" pitchFamily="34" charset="0"/>
                <a:cs typeface="Arial" panose="020B0604020202020204" pitchFamily="34" charset="0"/>
              </a:rPr>
              <a:t>: 3 customers older than the Upper Fence set at 74 years old. We will not remove them</a:t>
            </a:r>
          </a:p>
          <a:p>
            <a:pPr algn="l">
              <a:buFont typeface="Arial" panose="020B0604020202020204" pitchFamily="34" charset="0"/>
              <a:buChar char="•"/>
            </a:pPr>
            <a:endParaRPr lang="en-US"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b="1" i="1" dirty="0">
                <a:effectLst/>
                <a:latin typeface="Arial" panose="020B0604020202020204" pitchFamily="34" charset="0"/>
                <a:cs typeface="Arial" panose="020B0604020202020204" pitchFamily="34" charset="0"/>
              </a:rPr>
              <a:t>Income</a:t>
            </a:r>
            <a:r>
              <a:rPr lang="en-US" b="0" i="0" dirty="0">
                <a:effectLst/>
                <a:latin typeface="Arial" panose="020B0604020202020204" pitchFamily="34" charset="0"/>
                <a:cs typeface="Arial" panose="020B0604020202020204" pitchFamily="34" charset="0"/>
              </a:rPr>
              <a:t> : Several value are greater than the Upper Fence of 113K. While having an income of 150k is not impossible, we will remove the customer who has an income of 666k (Moreover, this observation is defined as an extreme outlier based on our definition stated previously)</a:t>
            </a:r>
          </a:p>
          <a:p>
            <a:pPr algn="l">
              <a:buFont typeface="Arial" panose="020B0604020202020204" pitchFamily="34" charset="0"/>
              <a:buChar char="•"/>
            </a:pPr>
            <a:endParaRPr lang="en-US"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b="1" i="1" dirty="0">
                <a:effectLst/>
                <a:latin typeface="Arial" panose="020B0604020202020204" pitchFamily="34" charset="0"/>
                <a:cs typeface="Arial" panose="020B0604020202020204" pitchFamily="34" charset="0"/>
              </a:rPr>
              <a:t>Spending</a:t>
            </a:r>
            <a:r>
              <a:rPr lang="en-US" b="0" i="0" dirty="0">
                <a:effectLst/>
                <a:latin typeface="Arial" panose="020B0604020202020204" pitchFamily="34" charset="0"/>
                <a:cs typeface="Arial" panose="020B0604020202020204" pitchFamily="34" charset="0"/>
              </a:rPr>
              <a:t> : There is only one outlier which is at the limit of the Upper Fence. We will not remove it</a:t>
            </a:r>
          </a:p>
          <a:p>
            <a:endParaRPr lang="en-US" dirty="0"/>
          </a:p>
        </p:txBody>
      </p:sp>
    </p:spTree>
    <p:extLst>
      <p:ext uri="{BB962C8B-B14F-4D97-AF65-F5344CB8AC3E}">
        <p14:creationId xmlns:p14="http://schemas.microsoft.com/office/powerpoint/2010/main" val="3715755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Right Triangle 41">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4" name="Rectangle 43">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46" name="Freeform: Shape 45">
            <a:extLst>
              <a:ext uri="{FF2B5EF4-FFF2-40B4-BE49-F238E27FC236}">
                <a16:creationId xmlns:a16="http://schemas.microsoft.com/office/drawing/2014/main" id="{8BD06E9B-D0BF-47A6-AE6D-EAD493128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490555" y="162759"/>
            <a:ext cx="6857996" cy="6532473"/>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8" name="Group 47">
            <a:extLst>
              <a:ext uri="{FF2B5EF4-FFF2-40B4-BE49-F238E27FC236}">
                <a16:creationId xmlns:a16="http://schemas.microsoft.com/office/drawing/2014/main" id="{A0297160-077C-4B0C-9F1E-6519CEDB84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31F77CDE-CC8E-40E6-8745-8D7CB6208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3FCA172-142C-4352-A938-33B43EC3B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53BB53B-6660-4F6B-8C3C-4EAA148CFF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21D1E67-3038-4399-8F14-244731F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9A17FB9-5481-4E6D-A157-C4A1D8F29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B5B4D4B-6074-48B5-B7D7-5B22BDC2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FE68CF5-4975-4F0E-98F8-E40F12E8FE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63AD0D6-BFAB-41EE-A0DD-BFEB6844D1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7EA9615-8E94-4E0C-BAF0-C52132326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6A76D71-0BE7-402F-BF24-CB0154E2A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B18C09B-8FB5-4D88-B4FF-2090E7818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A06FA18-2473-40B2-8AE0-DEDDC5E9A3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187746C-FE57-4160-B924-6B283B33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7337AAE-EB93-4FBD-9904-036641260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6FA7169-C5DB-4F02-935F-AA39EDA4B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4195B93-DBB3-4197-8D91-A786D4753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2FF9EB-46CC-4A22-AF8A-9D11BC966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631DADE-538C-4EA4-9D90-3AED82E01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35A7E2F-77A0-48A1-A881-1A12940D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AC39BAD-DB08-4260-BCE5-4E1FB09A4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68F31ED-A97B-4A9A-9F56-221FFB7A3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362574E-3A61-4C31-915F-F541B7BE0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32BD431-3E1E-4528-AC59-5A23CE4CB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DE7131F-209C-4427-96DA-26E0E973E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283DFDB-6A1C-41B8-B590-966064699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DA3D6B3-30E3-4C45-A709-4F775DB84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F481924-9C4A-4A91-8AB4-D796F33D7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3787DCF-DA69-4379-94AB-C361DF3260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53DC9D9-196D-4C02-982F-935945BD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2AF9976-A85B-4FAC-ACA0-7B4F06D18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FD38ACD-F4A1-4970-BE99-87B0A0482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1" name="Right Triangle 80">
            <a:extLst>
              <a:ext uri="{FF2B5EF4-FFF2-40B4-BE49-F238E27FC236}">
                <a16:creationId xmlns:a16="http://schemas.microsoft.com/office/drawing/2014/main" id="{429C64BC-8915-422E-9361-EE04C48F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61028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extBox 1">
            <a:extLst>
              <a:ext uri="{FF2B5EF4-FFF2-40B4-BE49-F238E27FC236}">
                <a16:creationId xmlns:a16="http://schemas.microsoft.com/office/drawing/2014/main" id="{655E4195-F3C5-4ECD-9BD3-54DC42847D12}"/>
              </a:ext>
            </a:extLst>
          </p:cNvPr>
          <p:cNvSpPr txBox="1"/>
          <p:nvPr/>
        </p:nvSpPr>
        <p:spPr>
          <a:xfrm>
            <a:off x="543818" y="462195"/>
            <a:ext cx="5402451" cy="840438"/>
          </a:xfrm>
          <a:prstGeom prst="rect">
            <a:avLst/>
          </a:prstGeom>
        </p:spPr>
        <p:txBody>
          <a:bodyPr vert="horz" lIns="91440" tIns="45720" rIns="91440" bIns="45720" rtlCol="0" anchor="b">
            <a:normAutofit lnSpcReduction="10000"/>
          </a:bodyPr>
          <a:lstStyle>
            <a:defPPr>
              <a:defRPr lang="en-US"/>
            </a:defPPr>
            <a:lvl1pPr>
              <a:lnSpc>
                <a:spcPct val="100000"/>
              </a:lnSpc>
              <a:spcBef>
                <a:spcPct val="0"/>
              </a:spcBef>
              <a:spcAft>
                <a:spcPts val="600"/>
              </a:spcAft>
              <a:buNone/>
              <a:defRPr sz="5400" u="sng">
                <a:solidFill>
                  <a:schemeClr val="accent1">
                    <a:lumMod val="75000"/>
                  </a:schemeClr>
                </a:solidFill>
                <a:latin typeface="+mj-lt"/>
                <a:ea typeface="+mj-ea"/>
                <a:cs typeface="+mj-cs"/>
              </a:defRPr>
            </a:lvl1pPr>
          </a:lstStyle>
          <a:p>
            <a:r>
              <a:rPr lang="en-US" dirty="0"/>
              <a:t>Data dashboard</a:t>
            </a:r>
          </a:p>
        </p:txBody>
      </p:sp>
      <p:pic>
        <p:nvPicPr>
          <p:cNvPr id="4" name="Picture 3">
            <a:extLst>
              <a:ext uri="{FF2B5EF4-FFF2-40B4-BE49-F238E27FC236}">
                <a16:creationId xmlns:a16="http://schemas.microsoft.com/office/drawing/2014/main" id="{79933DD1-6EE5-4545-B10F-4F20CB8407D1}"/>
              </a:ext>
            </a:extLst>
          </p:cNvPr>
          <p:cNvPicPr>
            <a:picLocks noChangeAspect="1"/>
          </p:cNvPicPr>
          <p:nvPr/>
        </p:nvPicPr>
        <p:blipFill>
          <a:blip r:embed="rId2"/>
          <a:stretch>
            <a:fillRect/>
          </a:stretch>
        </p:blipFill>
        <p:spPr>
          <a:xfrm>
            <a:off x="6996755" y="1660885"/>
            <a:ext cx="4803976" cy="3649163"/>
          </a:xfrm>
          <a:prstGeom prst="rect">
            <a:avLst/>
          </a:prstGeom>
        </p:spPr>
      </p:pic>
      <p:sp>
        <p:nvSpPr>
          <p:cNvPr id="80" name="TextBox 79">
            <a:extLst>
              <a:ext uri="{FF2B5EF4-FFF2-40B4-BE49-F238E27FC236}">
                <a16:creationId xmlns:a16="http://schemas.microsoft.com/office/drawing/2014/main" id="{DE42E363-5A7E-4A06-871D-EAB4A731ACBF}"/>
              </a:ext>
            </a:extLst>
          </p:cNvPr>
          <p:cNvSpPr txBox="1"/>
          <p:nvPr/>
        </p:nvSpPr>
        <p:spPr>
          <a:xfrm>
            <a:off x="411106" y="1969413"/>
            <a:ext cx="6109854" cy="2308324"/>
          </a:xfrm>
          <a:prstGeom prst="rect">
            <a:avLst/>
          </a:prstGeom>
          <a:noFill/>
        </p:spPr>
        <p:txBody>
          <a:bodyPr wrap="square">
            <a:spAutoFit/>
          </a:bodyPr>
          <a:lstStyle/>
          <a:p>
            <a:pPr algn="l"/>
            <a:r>
              <a:rPr lang="en-US" b="0" i="0" dirty="0">
                <a:effectLst/>
                <a:latin typeface="-apple-system"/>
              </a:rPr>
              <a:t>From the dashboard we can see that the profile of the studied customer's simple is between 25 and 80 years old, the majority has a university degree, about 40% are married and 25% are in a relationship</a:t>
            </a:r>
          </a:p>
          <a:p>
            <a:pPr algn="l"/>
            <a:endParaRPr lang="en-US" b="0" i="0" dirty="0">
              <a:effectLst/>
              <a:latin typeface="-apple-system"/>
            </a:endParaRPr>
          </a:p>
          <a:p>
            <a:pPr algn="l">
              <a:buFont typeface="Arial" panose="020B0604020202020204" pitchFamily="34" charset="0"/>
              <a:buChar char="•"/>
            </a:pPr>
            <a:r>
              <a:rPr lang="en-US" b="0" i="0" dirty="0">
                <a:effectLst/>
                <a:latin typeface="-apple-system"/>
              </a:rPr>
              <a:t>40% are with children older than 13 years old</a:t>
            </a:r>
          </a:p>
          <a:p>
            <a:pPr algn="l">
              <a:buFont typeface="Arial" panose="020B0604020202020204" pitchFamily="34" charset="0"/>
              <a:buChar char="•"/>
            </a:pPr>
            <a:r>
              <a:rPr lang="en-US" b="0" i="0" dirty="0">
                <a:effectLst/>
                <a:latin typeface="-apple-system"/>
              </a:rPr>
              <a:t>60% of the simple has between average and above the average income</a:t>
            </a:r>
          </a:p>
        </p:txBody>
      </p:sp>
    </p:spTree>
    <p:extLst>
      <p:ext uri="{BB962C8B-B14F-4D97-AF65-F5344CB8AC3E}">
        <p14:creationId xmlns:p14="http://schemas.microsoft.com/office/powerpoint/2010/main" val="1674206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6" name="Rectangle 45">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48" name="Freeform: Shape 47">
            <a:extLst>
              <a:ext uri="{FF2B5EF4-FFF2-40B4-BE49-F238E27FC236}">
                <a16:creationId xmlns:a16="http://schemas.microsoft.com/office/drawing/2014/main" id="{8BD06E9B-D0BF-47A6-AE6D-EAD493128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490555" y="162759"/>
            <a:ext cx="6857996" cy="6532473"/>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0" name="Group 49">
            <a:extLst>
              <a:ext uri="{FF2B5EF4-FFF2-40B4-BE49-F238E27FC236}">
                <a16:creationId xmlns:a16="http://schemas.microsoft.com/office/drawing/2014/main" id="{A0297160-077C-4B0C-9F1E-6519CEDB84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1" name="Straight Connector 50">
              <a:extLst>
                <a:ext uri="{FF2B5EF4-FFF2-40B4-BE49-F238E27FC236}">
                  <a16:creationId xmlns:a16="http://schemas.microsoft.com/office/drawing/2014/main" id="{31F77CDE-CC8E-40E6-8745-8D7CB6208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3FCA172-142C-4352-A938-33B43EC3B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53BB53B-6660-4F6B-8C3C-4EAA148CFF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21D1E67-3038-4399-8F14-244731F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9A17FB9-5481-4E6D-A157-C4A1D8F29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B5B4D4B-6074-48B5-B7D7-5B22BDC2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FE68CF5-4975-4F0E-98F8-E40F12E8FE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63AD0D6-BFAB-41EE-A0DD-BFEB6844D1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7EA9615-8E94-4E0C-BAF0-C52132326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6A76D71-0BE7-402F-BF24-CB0154E2A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18C09B-8FB5-4D88-B4FF-2090E7818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A06FA18-2473-40B2-8AE0-DEDDC5E9A3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187746C-FE57-4160-B924-6B283B33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7337AAE-EB93-4FBD-9904-036641260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6FA7169-C5DB-4F02-935F-AA39EDA4B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195B93-DBB3-4197-8D91-A786D4753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F2FF9EB-46CC-4A22-AF8A-9D11BC966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631DADE-538C-4EA4-9D90-3AED82E01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35A7E2F-77A0-48A1-A881-1A12940D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AC39BAD-DB08-4260-BCE5-4E1FB09A4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68F31ED-A97B-4A9A-9F56-221FFB7A3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362574E-3A61-4C31-915F-F541B7BE0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32BD431-3E1E-4528-AC59-5A23CE4CB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E7131F-209C-4427-96DA-26E0E973E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283DFDB-6A1C-41B8-B590-966064699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DA3D6B3-30E3-4C45-A709-4F775DB84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F481924-9C4A-4A91-8AB4-D796F33D7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3787DCF-DA69-4379-94AB-C361DF3260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53DC9D9-196D-4C02-982F-935945BD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2AF9976-A85B-4FAC-ACA0-7B4F06D18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FD38ACD-F4A1-4970-BE99-87B0A0482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3" name="Right Triangle 82">
            <a:extLst>
              <a:ext uri="{FF2B5EF4-FFF2-40B4-BE49-F238E27FC236}">
                <a16:creationId xmlns:a16="http://schemas.microsoft.com/office/drawing/2014/main" id="{429C64BC-8915-422E-9361-EE04C48F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61028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6B45E50-DE4A-40D7-A050-9677D4DBEC38}"/>
              </a:ext>
            </a:extLst>
          </p:cNvPr>
          <p:cNvSpPr>
            <a:spLocks noGrp="1"/>
          </p:cNvSpPr>
          <p:nvPr>
            <p:ph type="title"/>
          </p:nvPr>
        </p:nvSpPr>
        <p:spPr>
          <a:xfrm>
            <a:off x="125433" y="335856"/>
            <a:ext cx="5402451" cy="2460770"/>
          </a:xfrm>
        </p:spPr>
        <p:txBody>
          <a:bodyPr vert="horz" lIns="91440" tIns="45720" rIns="91440" bIns="45720" rtlCol="0" anchor="b">
            <a:normAutofit fontScale="90000"/>
          </a:bodyPr>
          <a:lstStyle/>
          <a:p>
            <a:pPr>
              <a:spcAft>
                <a:spcPts val="600"/>
              </a:spcAft>
            </a:pPr>
            <a:r>
              <a:rPr lang="en-US" sz="5400" u="sng" dirty="0">
                <a:solidFill>
                  <a:schemeClr val="accent1">
                    <a:lumMod val="75000"/>
                  </a:schemeClr>
                </a:solidFill>
              </a:rPr>
              <a:t>Identifying out of scope variables</a:t>
            </a:r>
            <a:br>
              <a:rPr lang="en-US" sz="5400" u="sng" dirty="0">
                <a:solidFill>
                  <a:schemeClr val="accent1">
                    <a:lumMod val="75000"/>
                  </a:schemeClr>
                </a:solidFill>
              </a:rPr>
            </a:br>
            <a:endParaRPr lang="en-US" sz="5400" u="sng" dirty="0">
              <a:solidFill>
                <a:schemeClr val="accent1">
                  <a:lumMod val="75000"/>
                </a:schemeClr>
              </a:solidFill>
            </a:endParaRPr>
          </a:p>
        </p:txBody>
      </p:sp>
      <p:pic>
        <p:nvPicPr>
          <p:cNvPr id="6" name="Content Placeholder 5">
            <a:extLst>
              <a:ext uri="{FF2B5EF4-FFF2-40B4-BE49-F238E27FC236}">
                <a16:creationId xmlns:a16="http://schemas.microsoft.com/office/drawing/2014/main" id="{484F8768-0C35-4ED3-B09B-8AD893206F3F}"/>
              </a:ext>
            </a:extLst>
          </p:cNvPr>
          <p:cNvPicPr>
            <a:picLocks noGrp="1" noChangeAspect="1"/>
          </p:cNvPicPr>
          <p:nvPr>
            <p:ph sz="half" idx="2"/>
          </p:nvPr>
        </p:nvPicPr>
        <p:blipFill>
          <a:blip r:embed="rId2"/>
          <a:stretch>
            <a:fillRect/>
          </a:stretch>
        </p:blipFill>
        <p:spPr>
          <a:xfrm>
            <a:off x="6952156" y="828550"/>
            <a:ext cx="4425271" cy="3500629"/>
          </a:xfrm>
          <a:prstGeom prst="rect">
            <a:avLst/>
          </a:prstGeom>
        </p:spPr>
      </p:pic>
      <p:sp>
        <p:nvSpPr>
          <p:cNvPr id="82" name="TextBox 81">
            <a:extLst>
              <a:ext uri="{FF2B5EF4-FFF2-40B4-BE49-F238E27FC236}">
                <a16:creationId xmlns:a16="http://schemas.microsoft.com/office/drawing/2014/main" id="{4D740849-8973-4EAE-B03F-E87DA755E5DC}"/>
              </a:ext>
            </a:extLst>
          </p:cNvPr>
          <p:cNvSpPr txBox="1"/>
          <p:nvPr/>
        </p:nvSpPr>
        <p:spPr>
          <a:xfrm>
            <a:off x="322941" y="2390662"/>
            <a:ext cx="5766786" cy="1477328"/>
          </a:xfrm>
          <a:prstGeom prst="rect">
            <a:avLst/>
          </a:prstGeom>
          <a:noFill/>
        </p:spPr>
        <p:txBody>
          <a:bodyPr wrap="square">
            <a:spAutoFit/>
          </a:bodyPr>
          <a:lstStyle/>
          <a:p>
            <a:r>
              <a:rPr lang="en-US" b="0" i="0">
                <a:effectLst/>
                <a:latin typeface="Arial" panose="020B0604020202020204" pitchFamily="34" charset="0"/>
                <a:cs typeface="Arial" panose="020B0604020202020204" pitchFamily="34" charset="0"/>
              </a:rPr>
              <a:t>The Z variables are related to the campaign costs and success rates. </a:t>
            </a:r>
          </a:p>
          <a:p>
            <a:endParaRPr lang="en-US">
              <a:latin typeface="Arial" panose="020B0604020202020204" pitchFamily="34" charset="0"/>
              <a:cs typeface="Arial" panose="020B0604020202020204" pitchFamily="34" charset="0"/>
            </a:endParaRPr>
          </a:p>
          <a:p>
            <a:r>
              <a:rPr lang="en-US" b="0" i="0">
                <a:effectLst/>
                <a:latin typeface="Arial" panose="020B0604020202020204" pitchFamily="34" charset="0"/>
                <a:cs typeface="Arial" panose="020B0604020202020204" pitchFamily="34" charset="0"/>
              </a:rPr>
              <a:t>The campaign success rate and return of investment can be calculated through them.</a:t>
            </a:r>
            <a:endParaRPr lang="en-US"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655BA59D-730B-4417-A8DF-FC5260F598E4}"/>
              </a:ext>
            </a:extLst>
          </p:cNvPr>
          <p:cNvPicPr>
            <a:picLocks noChangeAspect="1"/>
          </p:cNvPicPr>
          <p:nvPr/>
        </p:nvPicPr>
        <p:blipFill>
          <a:blip r:embed="rId3"/>
          <a:stretch>
            <a:fillRect/>
          </a:stretch>
        </p:blipFill>
        <p:spPr>
          <a:xfrm>
            <a:off x="6360454" y="4686475"/>
            <a:ext cx="5409276" cy="1719297"/>
          </a:xfrm>
          <a:prstGeom prst="rect">
            <a:avLst/>
          </a:prstGeom>
        </p:spPr>
      </p:pic>
      <p:sp>
        <p:nvSpPr>
          <p:cNvPr id="157" name="TextBox 156">
            <a:extLst>
              <a:ext uri="{FF2B5EF4-FFF2-40B4-BE49-F238E27FC236}">
                <a16:creationId xmlns:a16="http://schemas.microsoft.com/office/drawing/2014/main" id="{B676BF64-048E-4ABF-B7C3-5CBE76D2ED2C}"/>
              </a:ext>
            </a:extLst>
          </p:cNvPr>
          <p:cNvSpPr txBox="1"/>
          <p:nvPr/>
        </p:nvSpPr>
        <p:spPr>
          <a:xfrm>
            <a:off x="530410" y="4145114"/>
            <a:ext cx="5224600" cy="923330"/>
          </a:xfrm>
          <a:prstGeom prst="rect">
            <a:avLst/>
          </a:prstGeom>
          <a:noFill/>
        </p:spPr>
        <p:txBody>
          <a:bodyPr wrap="square">
            <a:spAutoFit/>
          </a:bodyPr>
          <a:lstStyle/>
          <a:p>
            <a:pPr algn="l"/>
            <a:r>
              <a:rPr lang="en-US" b="1" i="0" dirty="0">
                <a:solidFill>
                  <a:schemeClr val="tx2">
                    <a:lumMod val="50000"/>
                    <a:lumOff val="50000"/>
                  </a:schemeClr>
                </a:solidFill>
                <a:effectLst/>
                <a:latin typeface="-apple-system"/>
              </a:rPr>
              <a:t>The Z variables give general idea about the campaigns success which shows that the used campaigns failed as they have a negative ROI</a:t>
            </a:r>
          </a:p>
        </p:txBody>
      </p:sp>
      <p:sp>
        <p:nvSpPr>
          <p:cNvPr id="159" name="TextBox 158">
            <a:extLst>
              <a:ext uri="{FF2B5EF4-FFF2-40B4-BE49-F238E27FC236}">
                <a16:creationId xmlns:a16="http://schemas.microsoft.com/office/drawing/2014/main" id="{5252E766-1D84-4B0B-A5DC-B5126178EA4D}"/>
              </a:ext>
            </a:extLst>
          </p:cNvPr>
          <p:cNvSpPr txBox="1"/>
          <p:nvPr/>
        </p:nvSpPr>
        <p:spPr>
          <a:xfrm>
            <a:off x="124131" y="5465411"/>
            <a:ext cx="5224599" cy="738664"/>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The Z variables will not be used for this analysis just to give a general idea for the ROI, we will drop the Z features for the rest of the study</a:t>
            </a:r>
          </a:p>
        </p:txBody>
      </p:sp>
    </p:spTree>
    <p:extLst>
      <p:ext uri="{BB962C8B-B14F-4D97-AF65-F5344CB8AC3E}">
        <p14:creationId xmlns:p14="http://schemas.microsoft.com/office/powerpoint/2010/main" val="521803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5F28962D-50BA-43F8-8863-28ECE711D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80F5939-D4E0-46FD-9A5A-5D648E3810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633D331-78CB-40A1-B167-8185EC5D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512E4B1-E78E-49E7-AA36-374CC1B0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7D46340-CBFC-490F-B44E-7AA8FBF58B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75C26C-3EBD-4AA9-BA4D-2561E295D6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35DB6BE-E065-4559-BF5C-36B56B3790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DA54272-CD9D-4F68-BBAB-4F0C0C3E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002CE8F-9256-4F2C-B474-588737171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9C9DE9F-4252-401D-913E-B74C9E326F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FE4E69B-534F-4A80-9E1C-798BEE1B07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7564E1C-009C-4832-AE8D-E98286693F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305DF1C-5801-43F2-A8B9-535136941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06E71C8-0783-4E17-9B34-F51231DD29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D908F17-2A89-4B0A-A2EA-692390969F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E22751-380F-44F9-BEED-0A553CF87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B27910-846F-4E4E-B588-F5B2E026FE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6E0501E-134E-46D7-984F-3A382B0BB2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0A83974-CBD7-4A69-9D84-2D3BBDE02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503E931-00D4-4B0C-BC69-49FE5C7665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7732A30-BE2F-4D71-BC37-60F7B44591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8EB840-DE7D-4E67-989C-F4D8F50E15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05D2CC2-53CC-487E-A72E-42B1E9B184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3A12D6B-1D60-4F26-8FB9-74AD5B070B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1895D00-2D63-443C-95A8-5EB6E5EEC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AC50652-2A56-4382-95D0-971644EE0F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A50A374-8880-482D-B54F-F74E0D7BE1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66364D8-CCC7-4AAF-94BC-766EC160D9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A0DC409-26E2-4453-89FD-745EA849BE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39ED039-D66C-4A5E-AA35-E7A5FA2E64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72C13DC-161E-49CF-96B5-5383AA052A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Right Triangle 41">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4" name="Rectangle 4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46" name="Freeform: Shape 45">
            <a:extLst>
              <a:ext uri="{FF2B5EF4-FFF2-40B4-BE49-F238E27FC236}">
                <a16:creationId xmlns:a16="http://schemas.microsoft.com/office/drawing/2014/main" id="{CFDF70F4-97B6-40D8-B1FA-9580DBD23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2244" y="224448"/>
            <a:ext cx="6857996" cy="6409096"/>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8" name="Group 47">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1" name="Right Triangle 80">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extBox 1">
            <a:extLst>
              <a:ext uri="{FF2B5EF4-FFF2-40B4-BE49-F238E27FC236}">
                <a16:creationId xmlns:a16="http://schemas.microsoft.com/office/drawing/2014/main" id="{29C427B7-BFA8-4C9E-9D8F-DA00690A1AA1}"/>
              </a:ext>
            </a:extLst>
          </p:cNvPr>
          <p:cNvSpPr txBox="1"/>
          <p:nvPr/>
        </p:nvSpPr>
        <p:spPr>
          <a:xfrm>
            <a:off x="541978" y="452914"/>
            <a:ext cx="6596143" cy="1573228"/>
          </a:xfrm>
          <a:prstGeom prst="rect">
            <a:avLst/>
          </a:prstGeom>
        </p:spPr>
        <p:txBody>
          <a:bodyPr vert="horz" lIns="91440" tIns="45720" rIns="91440" bIns="45720" rtlCol="0" anchor="b">
            <a:normAutofit fontScale="97500"/>
          </a:bodyPr>
          <a:lstStyle>
            <a:lvl1pPr>
              <a:lnSpc>
                <a:spcPct val="100000"/>
              </a:lnSpc>
              <a:spcBef>
                <a:spcPct val="0"/>
              </a:spcBef>
              <a:spcAft>
                <a:spcPts val="600"/>
              </a:spcAft>
              <a:buNone/>
              <a:defRPr sz="5400" u="sng">
                <a:solidFill>
                  <a:schemeClr val="accent1">
                    <a:lumMod val="75000"/>
                  </a:schemeClr>
                </a:solidFill>
                <a:latin typeface="+mj-lt"/>
                <a:ea typeface="+mj-ea"/>
                <a:cs typeface="+mj-cs"/>
              </a:defRPr>
            </a:lvl1pPr>
          </a:lstStyle>
          <a:p>
            <a:r>
              <a:rPr lang="en-US" dirty="0"/>
              <a:t>Correlation matrix</a:t>
            </a:r>
          </a:p>
        </p:txBody>
      </p:sp>
      <p:pic>
        <p:nvPicPr>
          <p:cNvPr id="4" name="Picture 3">
            <a:extLst>
              <a:ext uri="{FF2B5EF4-FFF2-40B4-BE49-F238E27FC236}">
                <a16:creationId xmlns:a16="http://schemas.microsoft.com/office/drawing/2014/main" id="{97177859-222E-405D-BB1B-3B2F13180BBC}"/>
              </a:ext>
            </a:extLst>
          </p:cNvPr>
          <p:cNvPicPr>
            <a:picLocks noChangeAspect="1"/>
          </p:cNvPicPr>
          <p:nvPr/>
        </p:nvPicPr>
        <p:blipFill>
          <a:blip r:embed="rId2"/>
          <a:stretch>
            <a:fillRect/>
          </a:stretch>
        </p:blipFill>
        <p:spPr>
          <a:xfrm>
            <a:off x="6887392" y="1411244"/>
            <a:ext cx="4913339" cy="4336020"/>
          </a:xfrm>
          <a:prstGeom prst="rect">
            <a:avLst/>
          </a:prstGeom>
        </p:spPr>
      </p:pic>
      <p:sp>
        <p:nvSpPr>
          <p:cNvPr id="80" name="TextBox 79">
            <a:extLst>
              <a:ext uri="{FF2B5EF4-FFF2-40B4-BE49-F238E27FC236}">
                <a16:creationId xmlns:a16="http://schemas.microsoft.com/office/drawing/2014/main" id="{874D1750-3649-432B-B388-39CFEACD1A08}"/>
              </a:ext>
            </a:extLst>
          </p:cNvPr>
          <p:cNvSpPr txBox="1"/>
          <p:nvPr/>
        </p:nvSpPr>
        <p:spPr>
          <a:xfrm>
            <a:off x="381423" y="2512768"/>
            <a:ext cx="5395271" cy="2949525"/>
          </a:xfrm>
          <a:prstGeom prst="rect">
            <a:avLst/>
          </a:prstGeom>
          <a:noFill/>
        </p:spPr>
        <p:txBody>
          <a:bodyPr wrap="square">
            <a:spAutoFit/>
          </a:bodyPr>
          <a:lstStyle/>
          <a:p>
            <a:pPr>
              <a:lnSpc>
                <a:spcPct val="150000"/>
              </a:lnSpc>
            </a:pPr>
            <a:r>
              <a:rPr lang="en-US" b="0" i="0" dirty="0">
                <a:effectLst/>
                <a:latin typeface="Arial" panose="020B0604020202020204" pitchFamily="34" charset="0"/>
                <a:cs typeface="Arial" panose="020B0604020202020204" pitchFamily="34" charset="0"/>
              </a:rPr>
              <a:t>We can see from above that a lot of values in the heat map representing the correlations between the features are null values (excluding the diagonal values); this is due to the presence of imbalanced data in some of the features in our data which basically leads to 0 variance, resulting in a null value for correlation with those features.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4407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5F28962D-50BA-43F8-8863-28ECE711D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80F5939-D4E0-46FD-9A5A-5D648E3810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633D331-78CB-40A1-B167-8185EC5D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12E4B1-E78E-49E7-AA36-374CC1B0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7D46340-CBFC-490F-B44E-7AA8FBF58B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575C26C-3EBD-4AA9-BA4D-2561E295D6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35DB6BE-E065-4559-BF5C-36B56B3790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DA54272-CD9D-4F68-BBAB-4F0C0C3E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002CE8F-9256-4F2C-B474-588737171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9C9DE9F-4252-401D-913E-B74C9E326F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FE4E69B-534F-4A80-9E1C-798BEE1B07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7564E1C-009C-4832-AE8D-E98286693F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05DF1C-5801-43F2-A8B9-535136941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06E71C8-0783-4E17-9B34-F51231DD29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D908F17-2A89-4B0A-A2EA-692390969F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22751-380F-44F9-BEED-0A553CF87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7B27910-846F-4E4E-B588-F5B2E026FE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6E0501E-134E-46D7-984F-3A382B0BB2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0A83974-CBD7-4A69-9D84-2D3BBDE02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503E931-00D4-4B0C-BC69-49FE5C7665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7732A30-BE2F-4D71-BC37-60F7B44591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8EB840-DE7D-4E67-989C-F4D8F50E15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05D2CC2-53CC-487E-A72E-42B1E9B184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3A12D6B-1D60-4F26-8FB9-74AD5B070B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1895D00-2D63-443C-95A8-5EB6E5EEC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C50652-2A56-4382-95D0-971644EE0F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50A374-8880-482D-B54F-F74E0D7BE1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66364D8-CCC7-4AAF-94BC-766EC160D9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A0DC409-26E2-4453-89FD-745EA849BE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39ED039-D66C-4A5E-AA35-E7A5FA2E64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72C13DC-161E-49CF-96B5-5383AA052A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Right Triangle 42">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5" name="Rectangle 4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47" name="Freeform: Shape 46">
            <a:extLst>
              <a:ext uri="{FF2B5EF4-FFF2-40B4-BE49-F238E27FC236}">
                <a16:creationId xmlns:a16="http://schemas.microsoft.com/office/drawing/2014/main" id="{CFDF70F4-97B6-40D8-B1FA-9580DBD23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2244" y="224448"/>
            <a:ext cx="6857996" cy="6409096"/>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9" name="Group 48">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2" name="Right Triangle 81">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FE67B0D6-33E0-4466-95C5-6E245AD19B21}"/>
              </a:ext>
            </a:extLst>
          </p:cNvPr>
          <p:cNvSpPr txBox="1"/>
          <p:nvPr/>
        </p:nvSpPr>
        <p:spPr>
          <a:xfrm>
            <a:off x="415699" y="693011"/>
            <a:ext cx="6883756" cy="1485335"/>
          </a:xfrm>
          <a:prstGeom prst="rect">
            <a:avLst/>
          </a:prstGeom>
        </p:spPr>
        <p:txBody>
          <a:bodyPr vert="horz" lIns="91440" tIns="45720" rIns="91440" bIns="45720" rtlCol="0" anchor="b">
            <a:normAutofit fontScale="90000" lnSpcReduction="10000"/>
          </a:bodyPr>
          <a:lstStyle>
            <a:defPPr>
              <a:defRPr lang="en-US"/>
            </a:defPPr>
            <a:lvl1pPr>
              <a:lnSpc>
                <a:spcPct val="100000"/>
              </a:lnSpc>
              <a:spcBef>
                <a:spcPct val="0"/>
              </a:spcBef>
              <a:spcAft>
                <a:spcPts val="600"/>
              </a:spcAft>
              <a:buNone/>
              <a:defRPr sz="5400" u="sng">
                <a:solidFill>
                  <a:schemeClr val="accent1">
                    <a:lumMod val="75000"/>
                  </a:schemeClr>
                </a:solidFill>
                <a:latin typeface="+mj-lt"/>
                <a:ea typeface="+mj-ea"/>
                <a:cs typeface="+mj-cs"/>
              </a:defRPr>
            </a:lvl1pPr>
          </a:lstStyle>
          <a:p>
            <a:r>
              <a:rPr lang="en-US" dirty="0"/>
              <a:t>Campaign acceptance  rate</a:t>
            </a:r>
          </a:p>
        </p:txBody>
      </p:sp>
      <p:pic>
        <p:nvPicPr>
          <p:cNvPr id="5" name="Picture 4">
            <a:extLst>
              <a:ext uri="{FF2B5EF4-FFF2-40B4-BE49-F238E27FC236}">
                <a16:creationId xmlns:a16="http://schemas.microsoft.com/office/drawing/2014/main" id="{91DC1DC2-A65A-44DE-BC53-22E2C6482B44}"/>
              </a:ext>
            </a:extLst>
          </p:cNvPr>
          <p:cNvPicPr>
            <a:picLocks noChangeAspect="1"/>
          </p:cNvPicPr>
          <p:nvPr/>
        </p:nvPicPr>
        <p:blipFill>
          <a:blip r:embed="rId2"/>
          <a:stretch>
            <a:fillRect/>
          </a:stretch>
        </p:blipFill>
        <p:spPr>
          <a:xfrm>
            <a:off x="7087094" y="2095240"/>
            <a:ext cx="4401655" cy="3333570"/>
          </a:xfrm>
          <a:prstGeom prst="rect">
            <a:avLst/>
          </a:prstGeom>
        </p:spPr>
      </p:pic>
      <p:sp>
        <p:nvSpPr>
          <p:cNvPr id="83" name="TextBox 82">
            <a:extLst>
              <a:ext uri="{FF2B5EF4-FFF2-40B4-BE49-F238E27FC236}">
                <a16:creationId xmlns:a16="http://schemas.microsoft.com/office/drawing/2014/main" id="{B3C8FDC3-79E7-4958-9D3B-886D65CEC723}"/>
              </a:ext>
            </a:extLst>
          </p:cNvPr>
          <p:cNvSpPr txBox="1"/>
          <p:nvPr/>
        </p:nvSpPr>
        <p:spPr>
          <a:xfrm>
            <a:off x="190481" y="2490946"/>
            <a:ext cx="6109854" cy="2534027"/>
          </a:xfrm>
          <a:prstGeom prst="rect">
            <a:avLst/>
          </a:prstGeom>
          <a:noFill/>
        </p:spPr>
        <p:txBody>
          <a:bodyPr wrap="square">
            <a:spAutoFit/>
          </a:bodyPr>
          <a:lstStyle/>
          <a:p>
            <a:pPr algn="l">
              <a:lnSpc>
                <a:spcPct val="150000"/>
              </a:lnSpc>
            </a:pPr>
            <a:r>
              <a:rPr lang="en-US" b="0" i="0" dirty="0">
                <a:effectLst/>
                <a:latin typeface="Arial" panose="020B0604020202020204" pitchFamily="34" charset="0"/>
                <a:cs typeface="Arial" panose="020B0604020202020204" pitchFamily="34" charset="0"/>
              </a:rPr>
              <a:t>From the plot we can notice that:</a:t>
            </a:r>
          </a:p>
          <a:p>
            <a:pPr algn="l">
              <a:lnSpc>
                <a:spcPct val="150000"/>
              </a:lnSpc>
              <a:buFont typeface="Arial" panose="020B0604020202020204" pitchFamily="34" charset="0"/>
              <a:buChar char="•"/>
            </a:pPr>
            <a:r>
              <a:rPr lang="en-US" b="0" i="0" dirty="0">
                <a:effectLst/>
                <a:latin typeface="Arial" panose="020B0604020202020204" pitchFamily="34" charset="0"/>
                <a:cs typeface="Arial" panose="020B0604020202020204" pitchFamily="34" charset="0"/>
              </a:rPr>
              <a:t>73% of the customers didn't accept any campaign</a:t>
            </a:r>
          </a:p>
          <a:p>
            <a:pPr algn="l">
              <a:lnSpc>
                <a:spcPct val="150000"/>
              </a:lnSpc>
              <a:buFont typeface="Arial" panose="020B0604020202020204" pitchFamily="34" charset="0"/>
              <a:buChar char="•"/>
            </a:pPr>
            <a:r>
              <a:rPr lang="en-US" b="0" i="0" dirty="0">
                <a:effectLst/>
                <a:latin typeface="Arial" panose="020B0604020202020204" pitchFamily="34" charset="0"/>
                <a:cs typeface="Arial" panose="020B0604020202020204" pitchFamily="34" charset="0"/>
              </a:rPr>
              <a:t>27% of the customers accepted at least one campaign</a:t>
            </a:r>
          </a:p>
          <a:p>
            <a:pPr algn="l">
              <a:lnSpc>
                <a:spcPct val="150000"/>
              </a:lnSpc>
              <a:buFont typeface="Arial" panose="020B0604020202020204" pitchFamily="34" charset="0"/>
              <a:buChar char="•"/>
            </a:pPr>
            <a:endParaRPr lang="en-US" b="0" i="0" dirty="0">
              <a:effectLst/>
              <a:latin typeface="Arial" panose="020B0604020202020204" pitchFamily="34" charset="0"/>
              <a:cs typeface="Arial" panose="020B0604020202020204" pitchFamily="34" charset="0"/>
            </a:endParaRPr>
          </a:p>
          <a:p>
            <a:pPr algn="l">
              <a:lnSpc>
                <a:spcPct val="150000"/>
              </a:lnSpc>
            </a:pPr>
            <a:r>
              <a:rPr lang="en-US" dirty="0">
                <a:latin typeface="Arial" panose="020B0604020202020204" pitchFamily="34" charset="0"/>
                <a:cs typeface="Arial" panose="020B0604020202020204" pitchFamily="34" charset="0"/>
                <a:sym typeface="Wingdings" panose="05000000000000000000" pitchFamily="2" charset="2"/>
              </a:rPr>
              <a:t> </a:t>
            </a:r>
            <a:r>
              <a:rPr lang="en-US" b="0" i="0" dirty="0">
                <a:effectLst/>
                <a:latin typeface="Arial" panose="020B0604020202020204" pitchFamily="34" charset="0"/>
                <a:cs typeface="Arial" panose="020B0604020202020204" pitchFamily="34" charset="0"/>
              </a:rPr>
              <a:t>And there is a few number of customers which accepted all the campaigns, 10 customers to be exact</a:t>
            </a:r>
          </a:p>
        </p:txBody>
      </p:sp>
    </p:spTree>
    <p:extLst>
      <p:ext uri="{BB962C8B-B14F-4D97-AF65-F5344CB8AC3E}">
        <p14:creationId xmlns:p14="http://schemas.microsoft.com/office/powerpoint/2010/main" val="344109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5F28962D-50BA-43F8-8863-28ECE711D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80F5939-D4E0-46FD-9A5A-5D648E3810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633D331-78CB-40A1-B167-8185EC5D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12E4B1-E78E-49E7-AA36-374CC1B0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7D46340-CBFC-490F-B44E-7AA8FBF58B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575C26C-3EBD-4AA9-BA4D-2561E295D6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35DB6BE-E065-4559-BF5C-36B56B3790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DA54272-CD9D-4F68-BBAB-4F0C0C3E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002CE8F-9256-4F2C-B474-588737171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9C9DE9F-4252-401D-913E-B74C9E326F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FE4E69B-534F-4A80-9E1C-798BEE1B07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7564E1C-009C-4832-AE8D-E98286693F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05DF1C-5801-43F2-A8B9-535136941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06E71C8-0783-4E17-9B34-F51231DD29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D908F17-2A89-4B0A-A2EA-692390969F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22751-380F-44F9-BEED-0A553CF87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7B27910-846F-4E4E-B588-F5B2E026FE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6E0501E-134E-46D7-984F-3A382B0BB2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0A83974-CBD7-4A69-9D84-2D3BBDE02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503E931-00D4-4B0C-BC69-49FE5C7665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7732A30-BE2F-4D71-BC37-60F7B44591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8EB840-DE7D-4E67-989C-F4D8F50E15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05D2CC2-53CC-487E-A72E-42B1E9B184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3A12D6B-1D60-4F26-8FB9-74AD5B070B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1895D00-2D63-443C-95A8-5EB6E5EEC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C50652-2A56-4382-95D0-971644EE0F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50A374-8880-482D-B54F-F74E0D7BE1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66364D8-CCC7-4AAF-94BC-766EC160D9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A0DC409-26E2-4453-89FD-745EA849BE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39ED039-D66C-4A5E-AA35-E7A5FA2E64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72C13DC-161E-49CF-96B5-5383AA052A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Right Triangle 42">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ndview"/>
              <a:ea typeface="+mn-ea"/>
              <a:cs typeface="+mn-cs"/>
            </a:endParaRPr>
          </a:p>
        </p:txBody>
      </p:sp>
      <p:sp useBgFill="1">
        <p:nvSpPr>
          <p:cNvPr id="45" name="Rectangle 4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sp useBgFill="1">
        <p:nvSpPr>
          <p:cNvPr id="47" name="Freeform: Shape 46">
            <a:extLst>
              <a:ext uri="{FF2B5EF4-FFF2-40B4-BE49-F238E27FC236}">
                <a16:creationId xmlns:a16="http://schemas.microsoft.com/office/drawing/2014/main" id="{CFDF70F4-97B6-40D8-B1FA-9580DBD23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2244" y="224448"/>
            <a:ext cx="6857996" cy="6409096"/>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49" name="Group 48">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2" name="Right Triangle 81">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ndview"/>
              <a:ea typeface="+mn-ea"/>
              <a:cs typeface="+mn-cs"/>
            </a:endParaRPr>
          </a:p>
        </p:txBody>
      </p:sp>
      <p:sp>
        <p:nvSpPr>
          <p:cNvPr id="3" name="TextBox 2">
            <a:extLst>
              <a:ext uri="{FF2B5EF4-FFF2-40B4-BE49-F238E27FC236}">
                <a16:creationId xmlns:a16="http://schemas.microsoft.com/office/drawing/2014/main" id="{FE67B0D6-33E0-4466-95C5-6E245AD19B21}"/>
              </a:ext>
            </a:extLst>
          </p:cNvPr>
          <p:cNvSpPr txBox="1"/>
          <p:nvPr/>
        </p:nvSpPr>
        <p:spPr>
          <a:xfrm>
            <a:off x="368028" y="517664"/>
            <a:ext cx="6883756" cy="1485335"/>
          </a:xfrm>
          <a:prstGeom prst="rect">
            <a:avLst/>
          </a:prstGeom>
        </p:spPr>
        <p:txBody>
          <a:bodyPr vert="horz" lIns="91440" tIns="45720" rIns="91440" bIns="45720" rtlCol="0" anchor="b">
            <a:normAutofit fontScale="90000"/>
          </a:bodyPr>
          <a:lstStyle>
            <a:defPPr>
              <a:defRPr lang="en-US"/>
            </a:defPPr>
            <a:lvl1pPr>
              <a:lnSpc>
                <a:spcPct val="100000"/>
              </a:lnSpc>
              <a:spcBef>
                <a:spcPct val="0"/>
              </a:spcBef>
              <a:spcAft>
                <a:spcPts val="600"/>
              </a:spcAft>
              <a:buNone/>
              <a:defRPr sz="5400" u="sng">
                <a:solidFill>
                  <a:schemeClr val="accent1">
                    <a:lumMod val="75000"/>
                  </a:schemeClr>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600"/>
              </a:spcAft>
              <a:buClrTx/>
              <a:buSzTx/>
              <a:buFontTx/>
              <a:buNone/>
              <a:tabLst/>
              <a:defRPr/>
            </a:pPr>
            <a:r>
              <a:rPr kumimoji="0" lang="en-US" sz="5400" b="0" i="0" u="sng" strike="noStrike" kern="1200" cap="none" spc="0" normalizeH="0" baseline="0" noProof="0" dirty="0">
                <a:ln>
                  <a:noFill/>
                </a:ln>
                <a:solidFill>
                  <a:srgbClr val="20B691">
                    <a:lumMod val="75000"/>
                  </a:srgbClr>
                </a:solidFill>
                <a:effectLst/>
                <a:uLnTx/>
                <a:uFillTx/>
                <a:latin typeface="Grandview"/>
                <a:ea typeface="+mj-ea"/>
                <a:cs typeface="+mj-cs"/>
              </a:rPr>
              <a:t>Campaign success rate</a:t>
            </a:r>
          </a:p>
        </p:txBody>
      </p:sp>
      <p:sp>
        <p:nvSpPr>
          <p:cNvPr id="83" name="TextBox 82">
            <a:extLst>
              <a:ext uri="{FF2B5EF4-FFF2-40B4-BE49-F238E27FC236}">
                <a16:creationId xmlns:a16="http://schemas.microsoft.com/office/drawing/2014/main" id="{B3C8FDC3-79E7-4958-9D3B-886D65CEC723}"/>
              </a:ext>
            </a:extLst>
          </p:cNvPr>
          <p:cNvSpPr txBox="1"/>
          <p:nvPr/>
        </p:nvSpPr>
        <p:spPr>
          <a:xfrm>
            <a:off x="190481" y="2490946"/>
            <a:ext cx="5171228" cy="2949525"/>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From the plot :</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The last campaign was the most successful in terms of customer adhesion, doubling last campaigns success rate.</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Campaign 2 was the worst one with 1.34% customer adhesion</a:t>
            </a:r>
          </a:p>
        </p:txBody>
      </p:sp>
      <p:pic>
        <p:nvPicPr>
          <p:cNvPr id="4" name="Picture 3">
            <a:extLst>
              <a:ext uri="{FF2B5EF4-FFF2-40B4-BE49-F238E27FC236}">
                <a16:creationId xmlns:a16="http://schemas.microsoft.com/office/drawing/2014/main" id="{247AE37C-81C7-4867-B4F0-D744211E39DD}"/>
              </a:ext>
            </a:extLst>
          </p:cNvPr>
          <p:cNvPicPr>
            <a:picLocks noChangeAspect="1"/>
          </p:cNvPicPr>
          <p:nvPr/>
        </p:nvPicPr>
        <p:blipFill>
          <a:blip r:embed="rId2"/>
          <a:stretch>
            <a:fillRect/>
          </a:stretch>
        </p:blipFill>
        <p:spPr>
          <a:xfrm>
            <a:off x="6786021" y="2350061"/>
            <a:ext cx="5207237" cy="3199127"/>
          </a:xfrm>
          <a:prstGeom prst="rect">
            <a:avLst/>
          </a:prstGeom>
        </p:spPr>
      </p:pic>
    </p:spTree>
    <p:extLst>
      <p:ext uri="{BB962C8B-B14F-4D97-AF65-F5344CB8AC3E}">
        <p14:creationId xmlns:p14="http://schemas.microsoft.com/office/powerpoint/2010/main" val="2417674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C9B4A03-D0B9-4720-967D-9B1E49480A0E}"/>
              </a:ext>
            </a:extLst>
          </p:cNvPr>
          <p:cNvSpPr/>
          <p:nvPr/>
        </p:nvSpPr>
        <p:spPr>
          <a:xfrm>
            <a:off x="0" y="0"/>
            <a:ext cx="562667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293B051-15F2-4399-936A-6C8483D5A042}"/>
              </a:ext>
            </a:extLst>
          </p:cNvPr>
          <p:cNvPicPr>
            <a:picLocks noChangeAspect="1"/>
          </p:cNvPicPr>
          <p:nvPr/>
        </p:nvPicPr>
        <p:blipFill>
          <a:blip r:embed="rId2"/>
          <a:stretch>
            <a:fillRect/>
          </a:stretch>
        </p:blipFill>
        <p:spPr>
          <a:xfrm>
            <a:off x="1082949" y="463515"/>
            <a:ext cx="3460777" cy="5930970"/>
          </a:xfrm>
          <a:prstGeom prst="rect">
            <a:avLst/>
          </a:prstGeom>
        </p:spPr>
      </p:pic>
      <p:sp>
        <p:nvSpPr>
          <p:cNvPr id="5" name="TextBox 4">
            <a:extLst>
              <a:ext uri="{FF2B5EF4-FFF2-40B4-BE49-F238E27FC236}">
                <a16:creationId xmlns:a16="http://schemas.microsoft.com/office/drawing/2014/main" id="{E635AB23-8752-4A87-A104-43DA4C0DD421}"/>
              </a:ext>
            </a:extLst>
          </p:cNvPr>
          <p:cNvSpPr txBox="1"/>
          <p:nvPr/>
        </p:nvSpPr>
        <p:spPr>
          <a:xfrm>
            <a:off x="6504708" y="2223654"/>
            <a:ext cx="4951269" cy="2585323"/>
          </a:xfrm>
          <a:prstGeom prst="rect">
            <a:avLst/>
          </a:prstGeom>
          <a:noFill/>
        </p:spPr>
        <p:txBody>
          <a:bodyPr wrap="square" rtlCol="0">
            <a:spAutoFit/>
          </a:bodyPr>
          <a:lstStyle/>
          <a:p>
            <a:pPr algn="l">
              <a:lnSpc>
                <a:spcPct val="200000"/>
              </a:lnSpc>
              <a:buFont typeface="Arial" panose="020B0604020202020204" pitchFamily="34" charset="0"/>
              <a:buChar char="•"/>
            </a:pPr>
            <a:r>
              <a:rPr lang="en-US" b="0" i="0" dirty="0">
                <a:effectLst/>
                <a:latin typeface="-apple-system"/>
              </a:rPr>
              <a:t>Data contains 2240 rows and 29 columns</a:t>
            </a:r>
          </a:p>
          <a:p>
            <a:pPr algn="l">
              <a:lnSpc>
                <a:spcPct val="200000"/>
              </a:lnSpc>
              <a:buFont typeface="Arial" panose="020B0604020202020204" pitchFamily="34" charset="0"/>
              <a:buChar char="•"/>
            </a:pPr>
            <a:r>
              <a:rPr lang="en-US" b="0" i="0" dirty="0">
                <a:effectLst/>
                <a:latin typeface="-apple-system"/>
              </a:rPr>
              <a:t>We have </a:t>
            </a:r>
            <a:r>
              <a:rPr lang="en-US" b="1" i="0" dirty="0">
                <a:effectLst/>
                <a:latin typeface="-apple-system"/>
              </a:rPr>
              <a:t>3 categorical variables</a:t>
            </a:r>
            <a:r>
              <a:rPr lang="en-US" b="0" i="0" dirty="0">
                <a:effectLst/>
                <a:latin typeface="-apple-system"/>
              </a:rPr>
              <a:t> and </a:t>
            </a:r>
            <a:r>
              <a:rPr lang="en-US" b="1" i="0" dirty="0">
                <a:effectLst/>
                <a:latin typeface="-apple-system"/>
              </a:rPr>
              <a:t>26 numerical variables</a:t>
            </a:r>
            <a:endParaRPr lang="en-US" b="0" i="0" dirty="0">
              <a:effectLst/>
              <a:latin typeface="-apple-system"/>
            </a:endParaRPr>
          </a:p>
          <a:p>
            <a:pPr algn="l">
              <a:lnSpc>
                <a:spcPct val="200000"/>
              </a:lnSpc>
              <a:buFont typeface="Arial" panose="020B0604020202020204" pitchFamily="34" charset="0"/>
              <a:buChar char="•"/>
            </a:pPr>
            <a:r>
              <a:rPr lang="en-US" b="0" i="0" dirty="0">
                <a:effectLst/>
                <a:latin typeface="-apple-system"/>
              </a:rPr>
              <a:t>We have </a:t>
            </a:r>
            <a:r>
              <a:rPr lang="en-US" b="1" i="0" dirty="0">
                <a:effectLst/>
                <a:latin typeface="-apple-system"/>
              </a:rPr>
              <a:t>missing values</a:t>
            </a:r>
            <a:r>
              <a:rPr lang="en-US" b="0" i="0" dirty="0">
                <a:effectLst/>
                <a:latin typeface="-apple-system"/>
              </a:rPr>
              <a:t> for the </a:t>
            </a:r>
            <a:r>
              <a:rPr lang="en-US" b="1" i="1" dirty="0">
                <a:effectLst/>
                <a:latin typeface="-apple-system"/>
              </a:rPr>
              <a:t>Income</a:t>
            </a:r>
            <a:r>
              <a:rPr lang="en-US" b="0" i="0" dirty="0">
                <a:effectLst/>
                <a:latin typeface="-apple-system"/>
              </a:rPr>
              <a:t> variable</a:t>
            </a:r>
          </a:p>
          <a:p>
            <a:endParaRPr lang="en-US" dirty="0"/>
          </a:p>
        </p:txBody>
      </p:sp>
      <p:sp>
        <p:nvSpPr>
          <p:cNvPr id="6" name="Title 1">
            <a:extLst>
              <a:ext uri="{FF2B5EF4-FFF2-40B4-BE49-F238E27FC236}">
                <a16:creationId xmlns:a16="http://schemas.microsoft.com/office/drawing/2014/main" id="{B4BD64EE-3065-4046-9DDE-433D55AE7723}"/>
              </a:ext>
            </a:extLst>
          </p:cNvPr>
          <p:cNvSpPr txBox="1">
            <a:spLocks/>
          </p:cNvSpPr>
          <p:nvPr/>
        </p:nvSpPr>
        <p:spPr>
          <a:xfrm>
            <a:off x="7102186" y="263555"/>
            <a:ext cx="4854271" cy="1442463"/>
          </a:xfrm>
          <a:prstGeom prst="rect">
            <a:avLst/>
          </a:prstGeom>
        </p:spPr>
        <p:txBody>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lgn="r"/>
            <a:r>
              <a:rPr lang="en-US" u="sng" dirty="0">
                <a:solidFill>
                  <a:schemeClr val="accent1">
                    <a:lumMod val="75000"/>
                  </a:schemeClr>
                </a:solidFill>
              </a:rPr>
              <a:t>Data Information</a:t>
            </a:r>
          </a:p>
        </p:txBody>
      </p:sp>
    </p:spTree>
    <p:extLst>
      <p:ext uri="{BB962C8B-B14F-4D97-AF65-F5344CB8AC3E}">
        <p14:creationId xmlns:p14="http://schemas.microsoft.com/office/powerpoint/2010/main" val="995640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392E7A-8CCB-4938-8273-0011ACF1B9B6}"/>
              </a:ext>
            </a:extLst>
          </p:cNvPr>
          <p:cNvSpPr txBox="1"/>
          <p:nvPr/>
        </p:nvSpPr>
        <p:spPr>
          <a:xfrm>
            <a:off x="308844" y="166743"/>
            <a:ext cx="10294718" cy="1129683"/>
          </a:xfrm>
          <a:prstGeom prst="rect">
            <a:avLst/>
          </a:prstGeom>
        </p:spPr>
        <p:txBody>
          <a:bodyPr vert="horz" lIns="91440" tIns="45720" rIns="91440" bIns="45720" rtlCol="0" anchor="b">
            <a:normAutofit fontScale="97500"/>
          </a:bodyPr>
          <a:lstStyle>
            <a:defPPr>
              <a:defRPr lang="en-US"/>
            </a:defPPr>
            <a:lvl1pPr marR="0" lvl="0" indent="0" fontAlgn="auto">
              <a:lnSpc>
                <a:spcPct val="100000"/>
              </a:lnSpc>
              <a:spcBef>
                <a:spcPct val="0"/>
              </a:spcBef>
              <a:spcAft>
                <a:spcPts val="600"/>
              </a:spcAft>
              <a:buClrTx/>
              <a:buSzTx/>
              <a:buFontTx/>
              <a:buNone/>
              <a:tabLst/>
              <a:defRPr kumimoji="0" sz="5400" b="0" i="0" u="sng" strike="noStrike" cap="none" spc="0" normalizeH="0" baseline="0">
                <a:ln>
                  <a:noFill/>
                </a:ln>
                <a:solidFill>
                  <a:srgbClr val="20B691">
                    <a:lumMod val="75000"/>
                  </a:srgbClr>
                </a:solidFill>
                <a:effectLst/>
                <a:uLnTx/>
                <a:uFillTx/>
                <a:latin typeface="Grandview"/>
                <a:ea typeface="+mj-ea"/>
                <a:cs typeface="+mj-cs"/>
              </a:defRPr>
            </a:lvl1pPr>
          </a:lstStyle>
          <a:p>
            <a:r>
              <a:rPr lang="en-US" sz="4400" dirty="0"/>
              <a:t>Features effect on consumer's responses</a:t>
            </a:r>
          </a:p>
        </p:txBody>
      </p:sp>
      <p:pic>
        <p:nvPicPr>
          <p:cNvPr id="5" name="Picture 4">
            <a:extLst>
              <a:ext uri="{FF2B5EF4-FFF2-40B4-BE49-F238E27FC236}">
                <a16:creationId xmlns:a16="http://schemas.microsoft.com/office/drawing/2014/main" id="{5EDCE550-AD0A-4D8E-B68E-A81650094A35}"/>
              </a:ext>
            </a:extLst>
          </p:cNvPr>
          <p:cNvPicPr>
            <a:picLocks noChangeAspect="1"/>
          </p:cNvPicPr>
          <p:nvPr/>
        </p:nvPicPr>
        <p:blipFill>
          <a:blip r:embed="rId2"/>
          <a:stretch>
            <a:fillRect/>
          </a:stretch>
        </p:blipFill>
        <p:spPr>
          <a:xfrm>
            <a:off x="2913018" y="1959484"/>
            <a:ext cx="5229225" cy="723900"/>
          </a:xfrm>
          <a:prstGeom prst="rect">
            <a:avLst/>
          </a:prstGeom>
        </p:spPr>
      </p:pic>
      <p:pic>
        <p:nvPicPr>
          <p:cNvPr id="7" name="Picture 6">
            <a:extLst>
              <a:ext uri="{FF2B5EF4-FFF2-40B4-BE49-F238E27FC236}">
                <a16:creationId xmlns:a16="http://schemas.microsoft.com/office/drawing/2014/main" id="{FD57F530-0B9C-4490-8D44-A9A40EEE20AA}"/>
              </a:ext>
            </a:extLst>
          </p:cNvPr>
          <p:cNvPicPr>
            <a:picLocks noChangeAspect="1"/>
          </p:cNvPicPr>
          <p:nvPr/>
        </p:nvPicPr>
        <p:blipFill>
          <a:blip r:embed="rId3"/>
          <a:stretch>
            <a:fillRect/>
          </a:stretch>
        </p:blipFill>
        <p:spPr>
          <a:xfrm>
            <a:off x="1842219" y="3989998"/>
            <a:ext cx="8239125" cy="2019300"/>
          </a:xfrm>
          <a:prstGeom prst="rect">
            <a:avLst/>
          </a:prstGeom>
        </p:spPr>
      </p:pic>
      <p:sp>
        <p:nvSpPr>
          <p:cNvPr id="10" name="TextBox 9">
            <a:extLst>
              <a:ext uri="{FF2B5EF4-FFF2-40B4-BE49-F238E27FC236}">
                <a16:creationId xmlns:a16="http://schemas.microsoft.com/office/drawing/2014/main" id="{D411595F-0ED7-46D6-A66F-C3780A908B80}"/>
              </a:ext>
            </a:extLst>
          </p:cNvPr>
          <p:cNvSpPr txBox="1"/>
          <p:nvPr/>
        </p:nvSpPr>
        <p:spPr>
          <a:xfrm>
            <a:off x="202475" y="3415087"/>
            <a:ext cx="5421086" cy="369332"/>
          </a:xfrm>
          <a:prstGeom prst="rect">
            <a:avLst/>
          </a:prstGeom>
          <a:noFill/>
        </p:spPr>
        <p:txBody>
          <a:bodyPr wrap="square" rtlCol="0">
            <a:spAutoFit/>
          </a:bodyPr>
          <a:lstStyle/>
          <a:p>
            <a:r>
              <a:rPr lang="en-US" b="1" u="sng" dirty="0">
                <a:solidFill>
                  <a:schemeClr val="tx2">
                    <a:lumMod val="75000"/>
                    <a:lumOff val="25000"/>
                  </a:schemeClr>
                </a:solidFill>
                <a:latin typeface="Arial" panose="020B0604020202020204" pitchFamily="34" charset="0"/>
                <a:cs typeface="Arial" panose="020B0604020202020204" pitchFamily="34" charset="0"/>
              </a:rPr>
              <a:t>Complaint effect on response rate </a:t>
            </a:r>
          </a:p>
        </p:txBody>
      </p:sp>
    </p:spTree>
    <p:extLst>
      <p:ext uri="{BB962C8B-B14F-4D97-AF65-F5344CB8AC3E}">
        <p14:creationId xmlns:p14="http://schemas.microsoft.com/office/powerpoint/2010/main" val="3741990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77E3277-D7FC-4D9C-B5AF-2AC8354356CC}"/>
              </a:ext>
            </a:extLst>
          </p:cNvPr>
          <p:cNvPicPr>
            <a:picLocks noChangeAspect="1"/>
          </p:cNvPicPr>
          <p:nvPr/>
        </p:nvPicPr>
        <p:blipFill>
          <a:blip r:embed="rId2"/>
          <a:stretch>
            <a:fillRect/>
          </a:stretch>
        </p:blipFill>
        <p:spPr>
          <a:xfrm>
            <a:off x="308844" y="2692288"/>
            <a:ext cx="11667660" cy="2768134"/>
          </a:xfrm>
          <a:prstGeom prst="rect">
            <a:avLst/>
          </a:prstGeom>
        </p:spPr>
      </p:pic>
      <p:sp>
        <p:nvSpPr>
          <p:cNvPr id="3" name="TextBox 2">
            <a:extLst>
              <a:ext uri="{FF2B5EF4-FFF2-40B4-BE49-F238E27FC236}">
                <a16:creationId xmlns:a16="http://schemas.microsoft.com/office/drawing/2014/main" id="{946A8358-91F6-4379-9493-E5C0BEBB0C65}"/>
              </a:ext>
            </a:extLst>
          </p:cNvPr>
          <p:cNvSpPr txBox="1"/>
          <p:nvPr/>
        </p:nvSpPr>
        <p:spPr>
          <a:xfrm>
            <a:off x="308844" y="166743"/>
            <a:ext cx="10294718" cy="1129683"/>
          </a:xfrm>
          <a:prstGeom prst="rect">
            <a:avLst/>
          </a:prstGeom>
        </p:spPr>
        <p:txBody>
          <a:bodyPr vert="horz" lIns="91440" tIns="45720" rIns="91440" bIns="45720" rtlCol="0" anchor="b">
            <a:normAutofit fontScale="97500"/>
          </a:bodyPr>
          <a:lstStyle>
            <a:defPPr>
              <a:defRPr lang="en-US"/>
            </a:defPPr>
            <a:lvl1pPr marR="0" lvl="0" indent="0" fontAlgn="auto">
              <a:lnSpc>
                <a:spcPct val="100000"/>
              </a:lnSpc>
              <a:spcBef>
                <a:spcPct val="0"/>
              </a:spcBef>
              <a:spcAft>
                <a:spcPts val="600"/>
              </a:spcAft>
              <a:buClrTx/>
              <a:buSzTx/>
              <a:buFontTx/>
              <a:buNone/>
              <a:tabLst/>
              <a:defRPr kumimoji="0" sz="5400" b="0" i="0" u="sng" strike="noStrike" cap="none" spc="0" normalizeH="0" baseline="0">
                <a:ln>
                  <a:noFill/>
                </a:ln>
                <a:solidFill>
                  <a:srgbClr val="20B691">
                    <a:lumMod val="75000"/>
                  </a:srgbClr>
                </a:solidFill>
                <a:effectLst/>
                <a:uLnTx/>
                <a:uFillTx/>
                <a:latin typeface="Grandview"/>
                <a:ea typeface="+mj-ea"/>
                <a:cs typeface="+mj-cs"/>
              </a:defRPr>
            </a:lvl1pPr>
          </a:lstStyle>
          <a:p>
            <a:r>
              <a:rPr lang="en-US" sz="4400" dirty="0"/>
              <a:t>Features effect on consumer's responses</a:t>
            </a:r>
          </a:p>
        </p:txBody>
      </p:sp>
      <p:sp>
        <p:nvSpPr>
          <p:cNvPr id="4" name="TextBox 3">
            <a:extLst>
              <a:ext uri="{FF2B5EF4-FFF2-40B4-BE49-F238E27FC236}">
                <a16:creationId xmlns:a16="http://schemas.microsoft.com/office/drawing/2014/main" id="{71D69FC7-411E-4CA3-9AA4-9DC2C5F7AC9A}"/>
              </a:ext>
            </a:extLst>
          </p:cNvPr>
          <p:cNvSpPr txBox="1"/>
          <p:nvPr/>
        </p:nvSpPr>
        <p:spPr>
          <a:xfrm>
            <a:off x="514202" y="1830473"/>
            <a:ext cx="7860870" cy="369332"/>
          </a:xfrm>
          <a:prstGeom prst="rect">
            <a:avLst/>
          </a:prstGeom>
          <a:noFill/>
        </p:spPr>
        <p:txBody>
          <a:bodyPr wrap="square" rtlCol="0">
            <a:spAutoFit/>
          </a:bodyPr>
          <a:lstStyle/>
          <a:p>
            <a:r>
              <a:rPr lang="en-US" b="1" u="sng" dirty="0">
                <a:solidFill>
                  <a:schemeClr val="tx2">
                    <a:lumMod val="75000"/>
                    <a:lumOff val="25000"/>
                  </a:schemeClr>
                </a:solidFill>
                <a:latin typeface="Arial" panose="020B0604020202020204" pitchFamily="34" charset="0"/>
                <a:cs typeface="Arial" panose="020B0604020202020204" pitchFamily="34" charset="0"/>
              </a:rPr>
              <a:t>Date of customer enrollment  effect on response rate </a:t>
            </a:r>
          </a:p>
        </p:txBody>
      </p:sp>
    </p:spTree>
    <p:extLst>
      <p:ext uri="{BB962C8B-B14F-4D97-AF65-F5344CB8AC3E}">
        <p14:creationId xmlns:p14="http://schemas.microsoft.com/office/powerpoint/2010/main" val="3663926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BDB8B7-426B-403E-84D0-6042A2343CE5}"/>
              </a:ext>
            </a:extLst>
          </p:cNvPr>
          <p:cNvSpPr txBox="1"/>
          <p:nvPr/>
        </p:nvSpPr>
        <p:spPr>
          <a:xfrm>
            <a:off x="308844" y="166743"/>
            <a:ext cx="10294718" cy="1129683"/>
          </a:xfrm>
          <a:prstGeom prst="rect">
            <a:avLst/>
          </a:prstGeom>
        </p:spPr>
        <p:txBody>
          <a:bodyPr vert="horz" lIns="91440" tIns="45720" rIns="91440" bIns="45720" rtlCol="0" anchor="b">
            <a:normAutofit fontScale="97500"/>
          </a:bodyPr>
          <a:lstStyle>
            <a:defPPr>
              <a:defRPr lang="en-US"/>
            </a:defPPr>
            <a:lvl1pPr marR="0" lvl="0" indent="0" fontAlgn="auto">
              <a:lnSpc>
                <a:spcPct val="100000"/>
              </a:lnSpc>
              <a:spcBef>
                <a:spcPct val="0"/>
              </a:spcBef>
              <a:spcAft>
                <a:spcPts val="600"/>
              </a:spcAft>
              <a:buClrTx/>
              <a:buSzTx/>
              <a:buFontTx/>
              <a:buNone/>
              <a:tabLst/>
              <a:defRPr kumimoji="0" sz="5400" b="0" i="0" u="sng" strike="noStrike" cap="none" spc="0" normalizeH="0" baseline="0">
                <a:ln>
                  <a:noFill/>
                </a:ln>
                <a:solidFill>
                  <a:srgbClr val="20B691">
                    <a:lumMod val="75000"/>
                  </a:srgbClr>
                </a:solidFill>
                <a:effectLst/>
                <a:uLnTx/>
                <a:uFillTx/>
                <a:latin typeface="Grandview"/>
                <a:ea typeface="+mj-ea"/>
                <a:cs typeface="+mj-cs"/>
              </a:defRPr>
            </a:lvl1pPr>
          </a:lstStyle>
          <a:p>
            <a:r>
              <a:rPr lang="en-US" sz="4400" dirty="0"/>
              <a:t>Features effect on consumer's responses</a:t>
            </a:r>
          </a:p>
        </p:txBody>
      </p:sp>
      <p:sp>
        <p:nvSpPr>
          <p:cNvPr id="3" name="TextBox 2">
            <a:extLst>
              <a:ext uri="{FF2B5EF4-FFF2-40B4-BE49-F238E27FC236}">
                <a16:creationId xmlns:a16="http://schemas.microsoft.com/office/drawing/2014/main" id="{54D9413B-8D5A-40DC-AC71-A6CA6DA45FAD}"/>
              </a:ext>
            </a:extLst>
          </p:cNvPr>
          <p:cNvSpPr txBox="1"/>
          <p:nvPr/>
        </p:nvSpPr>
        <p:spPr>
          <a:xfrm>
            <a:off x="586938" y="1659023"/>
            <a:ext cx="7860870" cy="369332"/>
          </a:xfrm>
          <a:prstGeom prst="rect">
            <a:avLst/>
          </a:prstGeom>
          <a:noFill/>
        </p:spPr>
        <p:txBody>
          <a:bodyPr wrap="square" rtlCol="0">
            <a:spAutoFit/>
          </a:bodyPr>
          <a:lstStyle/>
          <a:p>
            <a:r>
              <a:rPr lang="en-US" b="1" u="sng" dirty="0">
                <a:solidFill>
                  <a:schemeClr val="tx2">
                    <a:lumMod val="75000"/>
                    <a:lumOff val="25000"/>
                  </a:schemeClr>
                </a:solidFill>
                <a:latin typeface="Arial" panose="020B0604020202020204" pitchFamily="34" charset="0"/>
                <a:cs typeface="Arial" panose="020B0604020202020204" pitchFamily="34" charset="0"/>
              </a:rPr>
              <a:t>Number of deal purchases effect on response rate </a:t>
            </a:r>
          </a:p>
        </p:txBody>
      </p:sp>
      <p:pic>
        <p:nvPicPr>
          <p:cNvPr id="7" name="Picture 6">
            <a:extLst>
              <a:ext uri="{FF2B5EF4-FFF2-40B4-BE49-F238E27FC236}">
                <a16:creationId xmlns:a16="http://schemas.microsoft.com/office/drawing/2014/main" id="{D326471B-D5D9-4B8E-AA5D-88398B04EBF6}"/>
              </a:ext>
            </a:extLst>
          </p:cNvPr>
          <p:cNvPicPr>
            <a:picLocks noChangeAspect="1"/>
          </p:cNvPicPr>
          <p:nvPr/>
        </p:nvPicPr>
        <p:blipFill>
          <a:blip r:embed="rId2"/>
          <a:stretch>
            <a:fillRect/>
          </a:stretch>
        </p:blipFill>
        <p:spPr>
          <a:xfrm>
            <a:off x="888423" y="2390952"/>
            <a:ext cx="9632373" cy="2598789"/>
          </a:xfrm>
          <a:prstGeom prst="rect">
            <a:avLst/>
          </a:prstGeom>
        </p:spPr>
      </p:pic>
      <p:sp>
        <p:nvSpPr>
          <p:cNvPr id="9" name="TextBox 8">
            <a:extLst>
              <a:ext uri="{FF2B5EF4-FFF2-40B4-BE49-F238E27FC236}">
                <a16:creationId xmlns:a16="http://schemas.microsoft.com/office/drawing/2014/main" id="{8855CC80-E29A-48AE-A58C-DFBF3BCAF77A}"/>
              </a:ext>
            </a:extLst>
          </p:cNvPr>
          <p:cNvSpPr txBox="1"/>
          <p:nvPr/>
        </p:nvSpPr>
        <p:spPr>
          <a:xfrm>
            <a:off x="628501" y="5088454"/>
            <a:ext cx="10571167" cy="923330"/>
          </a:xfrm>
          <a:prstGeom prst="rect">
            <a:avLst/>
          </a:prstGeom>
          <a:noFill/>
        </p:spPr>
        <p:txBody>
          <a:bodyPr wrap="square">
            <a:spAutoFit/>
          </a:bodyPr>
          <a:lstStyle/>
          <a:p>
            <a:pPr algn="ctr"/>
            <a:r>
              <a:rPr lang="en-US" i="0" dirty="0">
                <a:effectLst/>
                <a:latin typeface="Arial" panose="020B0604020202020204" pitchFamily="34" charset="0"/>
                <a:cs typeface="Arial" panose="020B0604020202020204" pitchFamily="34" charset="0"/>
              </a:rPr>
              <a:t>Response rate is higher in 0, 9, 10, 11 deal purchases. But in 12, 13, 15 deal purchases group never response to marketing campaign. So, we need to make strategy for lower deal purchase and highest deal purchase groups.</a:t>
            </a:r>
          </a:p>
        </p:txBody>
      </p:sp>
      <p:sp>
        <p:nvSpPr>
          <p:cNvPr id="11" name="TextBox 10">
            <a:extLst>
              <a:ext uri="{FF2B5EF4-FFF2-40B4-BE49-F238E27FC236}">
                <a16:creationId xmlns:a16="http://schemas.microsoft.com/office/drawing/2014/main" id="{802347EC-2B1B-4D4E-BB27-B84132071119}"/>
              </a:ext>
            </a:extLst>
          </p:cNvPr>
          <p:cNvSpPr txBox="1"/>
          <p:nvPr/>
        </p:nvSpPr>
        <p:spPr>
          <a:xfrm>
            <a:off x="940227" y="6228692"/>
            <a:ext cx="10115699" cy="369332"/>
          </a:xfrm>
          <a:prstGeom prst="rect">
            <a:avLst/>
          </a:prstGeom>
          <a:noFill/>
        </p:spPr>
        <p:txBody>
          <a:bodyPr wrap="square">
            <a:spAutoFit/>
          </a:bodyPr>
          <a:lstStyle/>
          <a:p>
            <a:pPr algn="ctr"/>
            <a:r>
              <a:rPr lang="en-US" i="0" dirty="0">
                <a:effectLst/>
                <a:latin typeface="Arial" panose="020B0604020202020204" pitchFamily="34" charset="0"/>
                <a:cs typeface="Arial" panose="020B0604020202020204" pitchFamily="34" charset="0"/>
              </a:rPr>
              <a:t>Most active response group is 0, 9, 10, 11 and need focus group is 8, 12, 13, 14, 15.</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3129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E3809E-F576-4FF5-8A5C-9D51045B4236}"/>
              </a:ext>
            </a:extLst>
          </p:cNvPr>
          <p:cNvPicPr>
            <a:picLocks noChangeAspect="1"/>
          </p:cNvPicPr>
          <p:nvPr/>
        </p:nvPicPr>
        <p:blipFill>
          <a:blip r:embed="rId2"/>
          <a:stretch>
            <a:fillRect/>
          </a:stretch>
        </p:blipFill>
        <p:spPr>
          <a:xfrm>
            <a:off x="403154" y="1495878"/>
            <a:ext cx="11385687" cy="3081867"/>
          </a:xfrm>
          <a:prstGeom prst="rect">
            <a:avLst/>
          </a:prstGeom>
        </p:spPr>
      </p:pic>
      <p:sp>
        <p:nvSpPr>
          <p:cNvPr id="4" name="TextBox 3">
            <a:extLst>
              <a:ext uri="{FF2B5EF4-FFF2-40B4-BE49-F238E27FC236}">
                <a16:creationId xmlns:a16="http://schemas.microsoft.com/office/drawing/2014/main" id="{2E1B3CB7-738D-4346-BF53-6F7FE1028B4D}"/>
              </a:ext>
            </a:extLst>
          </p:cNvPr>
          <p:cNvSpPr txBox="1"/>
          <p:nvPr/>
        </p:nvSpPr>
        <p:spPr>
          <a:xfrm>
            <a:off x="293258" y="-134594"/>
            <a:ext cx="10294718" cy="1129683"/>
          </a:xfrm>
          <a:prstGeom prst="rect">
            <a:avLst/>
          </a:prstGeom>
        </p:spPr>
        <p:txBody>
          <a:bodyPr vert="horz" lIns="91440" tIns="45720" rIns="91440" bIns="45720" rtlCol="0" anchor="b">
            <a:normAutofit fontScale="97500"/>
          </a:bodyPr>
          <a:lstStyle>
            <a:defPPr>
              <a:defRPr lang="en-US"/>
            </a:defPPr>
            <a:lvl1pPr marR="0" lvl="0" indent="0" fontAlgn="auto">
              <a:lnSpc>
                <a:spcPct val="100000"/>
              </a:lnSpc>
              <a:spcBef>
                <a:spcPct val="0"/>
              </a:spcBef>
              <a:spcAft>
                <a:spcPts val="600"/>
              </a:spcAft>
              <a:buClrTx/>
              <a:buSzTx/>
              <a:buFontTx/>
              <a:buNone/>
              <a:tabLst/>
              <a:defRPr kumimoji="0" sz="5400" b="0" i="0" u="sng" strike="noStrike" cap="none" spc="0" normalizeH="0" baseline="0">
                <a:ln>
                  <a:noFill/>
                </a:ln>
                <a:solidFill>
                  <a:srgbClr val="20B691">
                    <a:lumMod val="75000"/>
                  </a:srgbClr>
                </a:solidFill>
                <a:effectLst/>
                <a:uLnTx/>
                <a:uFillTx/>
                <a:latin typeface="Grandview"/>
                <a:ea typeface="+mj-ea"/>
                <a:cs typeface="+mj-cs"/>
              </a:defRPr>
            </a:lvl1pPr>
          </a:lstStyle>
          <a:p>
            <a:r>
              <a:rPr lang="en-US" sz="4400" dirty="0"/>
              <a:t>Features effect on consumer's responses</a:t>
            </a:r>
          </a:p>
        </p:txBody>
      </p:sp>
      <p:sp>
        <p:nvSpPr>
          <p:cNvPr id="6" name="TextBox 5">
            <a:extLst>
              <a:ext uri="{FF2B5EF4-FFF2-40B4-BE49-F238E27FC236}">
                <a16:creationId xmlns:a16="http://schemas.microsoft.com/office/drawing/2014/main" id="{765EABBF-7E90-4AE1-B57F-8852C6736ADC}"/>
              </a:ext>
            </a:extLst>
          </p:cNvPr>
          <p:cNvSpPr txBox="1"/>
          <p:nvPr/>
        </p:nvSpPr>
        <p:spPr>
          <a:xfrm>
            <a:off x="1868243" y="4767336"/>
            <a:ext cx="8455511" cy="1200329"/>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Response group is active in high frequency Number of Web Purchases and low frequency Number of Store Purchases, and non active in low frequency Number of Web Purchases and low frequency Number of Store Purchases. It might be most marketing campaign occurs on Web and E-commerce.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481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20F19E-A49C-4601-A783-D6FA66FAF8CA}"/>
              </a:ext>
            </a:extLst>
          </p:cNvPr>
          <p:cNvSpPr txBox="1"/>
          <p:nvPr/>
        </p:nvSpPr>
        <p:spPr>
          <a:xfrm>
            <a:off x="136776" y="386258"/>
            <a:ext cx="6110342" cy="369332"/>
          </a:xfrm>
          <a:prstGeom prst="rect">
            <a:avLst/>
          </a:prstGeom>
        </p:spPr>
        <p:txBody>
          <a:bodyPr vert="horz" lIns="91440" tIns="45720" rIns="91440" bIns="45720" rtlCol="0" anchor="b">
            <a:normAutofit fontScale="97500"/>
          </a:bodyPr>
          <a:lstStyle>
            <a:defPPr>
              <a:defRPr lang="en-US"/>
            </a:defPPr>
            <a:lvl1pPr marR="0" lvl="0" indent="0" fontAlgn="auto">
              <a:lnSpc>
                <a:spcPct val="100000"/>
              </a:lnSpc>
              <a:spcBef>
                <a:spcPct val="0"/>
              </a:spcBef>
              <a:spcAft>
                <a:spcPts val="600"/>
              </a:spcAft>
              <a:buClrTx/>
              <a:buSzTx/>
              <a:buFontTx/>
              <a:buNone/>
              <a:tabLst/>
              <a:defRPr kumimoji="0" sz="4400" b="0" i="0" u="sng" strike="noStrike" cap="none" spc="0" normalizeH="0" baseline="0">
                <a:ln>
                  <a:noFill/>
                </a:ln>
                <a:solidFill>
                  <a:srgbClr val="20B691">
                    <a:lumMod val="75000"/>
                  </a:srgbClr>
                </a:solidFill>
                <a:effectLst/>
                <a:uLnTx/>
                <a:uFillTx/>
                <a:latin typeface="Grandview"/>
                <a:ea typeface="+mj-ea"/>
                <a:cs typeface="+mj-cs"/>
              </a:defRPr>
            </a:lvl1pPr>
          </a:lstStyle>
          <a:p>
            <a:r>
              <a:rPr lang="en-US" dirty="0"/>
              <a:t>Base Line Model</a:t>
            </a:r>
          </a:p>
        </p:txBody>
      </p:sp>
      <p:pic>
        <p:nvPicPr>
          <p:cNvPr id="5" name="Picture 4">
            <a:extLst>
              <a:ext uri="{FF2B5EF4-FFF2-40B4-BE49-F238E27FC236}">
                <a16:creationId xmlns:a16="http://schemas.microsoft.com/office/drawing/2014/main" id="{6299C301-C41C-4322-B4D2-9698AEE0A4E4}"/>
              </a:ext>
            </a:extLst>
          </p:cNvPr>
          <p:cNvPicPr>
            <a:picLocks noChangeAspect="1"/>
          </p:cNvPicPr>
          <p:nvPr/>
        </p:nvPicPr>
        <p:blipFill>
          <a:blip r:embed="rId2"/>
          <a:stretch>
            <a:fillRect/>
          </a:stretch>
        </p:blipFill>
        <p:spPr>
          <a:xfrm>
            <a:off x="740637" y="1720595"/>
            <a:ext cx="7143750" cy="2152650"/>
          </a:xfrm>
          <a:prstGeom prst="rect">
            <a:avLst/>
          </a:prstGeom>
        </p:spPr>
      </p:pic>
      <p:pic>
        <p:nvPicPr>
          <p:cNvPr id="7" name="Picture 6">
            <a:extLst>
              <a:ext uri="{FF2B5EF4-FFF2-40B4-BE49-F238E27FC236}">
                <a16:creationId xmlns:a16="http://schemas.microsoft.com/office/drawing/2014/main" id="{AA13F765-64E7-4054-B67D-5549EB69F12E}"/>
              </a:ext>
            </a:extLst>
          </p:cNvPr>
          <p:cNvPicPr>
            <a:picLocks noChangeAspect="1"/>
          </p:cNvPicPr>
          <p:nvPr/>
        </p:nvPicPr>
        <p:blipFill>
          <a:blip r:embed="rId3"/>
          <a:stretch>
            <a:fillRect/>
          </a:stretch>
        </p:blipFill>
        <p:spPr>
          <a:xfrm>
            <a:off x="1458277" y="4487672"/>
            <a:ext cx="10372725" cy="1495425"/>
          </a:xfrm>
          <a:prstGeom prst="rect">
            <a:avLst/>
          </a:prstGeom>
        </p:spPr>
      </p:pic>
    </p:spTree>
    <p:extLst>
      <p:ext uri="{BB962C8B-B14F-4D97-AF65-F5344CB8AC3E}">
        <p14:creationId xmlns:p14="http://schemas.microsoft.com/office/powerpoint/2010/main" val="2150518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5A878B-BB92-4451-8398-0C500AF8AA69}"/>
              </a:ext>
            </a:extLst>
          </p:cNvPr>
          <p:cNvSpPr txBox="1"/>
          <p:nvPr/>
        </p:nvSpPr>
        <p:spPr>
          <a:xfrm>
            <a:off x="535132" y="399822"/>
            <a:ext cx="6109854" cy="769441"/>
          </a:xfrm>
          <a:prstGeom prst="rect">
            <a:avLst/>
          </a:prstGeom>
        </p:spPr>
        <p:txBody>
          <a:bodyPr vert="horz" lIns="91440" tIns="45720" rIns="91440" bIns="45720" rtlCol="0" anchor="b">
            <a:normAutofit fontScale="97500"/>
          </a:bodyPr>
          <a:lstStyle>
            <a:defPPr>
              <a:defRPr lang="en-US"/>
            </a:defPPr>
            <a:lvl1pPr marR="0" lvl="0" indent="0" fontAlgn="auto">
              <a:lnSpc>
                <a:spcPct val="100000"/>
              </a:lnSpc>
              <a:spcBef>
                <a:spcPct val="0"/>
              </a:spcBef>
              <a:spcAft>
                <a:spcPts val="600"/>
              </a:spcAft>
              <a:buClrTx/>
              <a:buSzTx/>
              <a:buFontTx/>
              <a:buNone/>
              <a:tabLst/>
              <a:defRPr kumimoji="0" sz="4400" b="0" i="0" u="sng" strike="noStrike" cap="none" spc="0" normalizeH="0" baseline="0">
                <a:ln>
                  <a:noFill/>
                </a:ln>
                <a:solidFill>
                  <a:srgbClr val="20B691">
                    <a:lumMod val="75000"/>
                  </a:srgbClr>
                </a:solidFill>
                <a:effectLst/>
                <a:uLnTx/>
                <a:uFillTx/>
                <a:latin typeface="Grandview"/>
                <a:ea typeface="+mj-ea"/>
                <a:cs typeface="+mj-cs"/>
              </a:defRPr>
            </a:lvl1pPr>
          </a:lstStyle>
          <a:p>
            <a:r>
              <a:rPr lang="en-US" dirty="0"/>
              <a:t>Logistic Regression</a:t>
            </a:r>
          </a:p>
        </p:txBody>
      </p:sp>
      <p:pic>
        <p:nvPicPr>
          <p:cNvPr id="5" name="Picture 4">
            <a:extLst>
              <a:ext uri="{FF2B5EF4-FFF2-40B4-BE49-F238E27FC236}">
                <a16:creationId xmlns:a16="http://schemas.microsoft.com/office/drawing/2014/main" id="{AD670795-A327-4E88-8402-B2071492182C}"/>
              </a:ext>
            </a:extLst>
          </p:cNvPr>
          <p:cNvPicPr>
            <a:picLocks noChangeAspect="1"/>
          </p:cNvPicPr>
          <p:nvPr/>
        </p:nvPicPr>
        <p:blipFill>
          <a:blip r:embed="rId2"/>
          <a:stretch>
            <a:fillRect/>
          </a:stretch>
        </p:blipFill>
        <p:spPr>
          <a:xfrm>
            <a:off x="535132" y="1844313"/>
            <a:ext cx="5108070" cy="1906806"/>
          </a:xfrm>
          <a:prstGeom prst="rect">
            <a:avLst/>
          </a:prstGeom>
        </p:spPr>
      </p:pic>
      <p:sp>
        <p:nvSpPr>
          <p:cNvPr id="6" name="TextBox 5">
            <a:extLst>
              <a:ext uri="{FF2B5EF4-FFF2-40B4-BE49-F238E27FC236}">
                <a16:creationId xmlns:a16="http://schemas.microsoft.com/office/drawing/2014/main" id="{A716E835-22A8-487F-8D88-862CA9DF1874}"/>
              </a:ext>
            </a:extLst>
          </p:cNvPr>
          <p:cNvSpPr txBox="1"/>
          <p:nvPr/>
        </p:nvSpPr>
        <p:spPr>
          <a:xfrm>
            <a:off x="258585" y="1381462"/>
            <a:ext cx="5120640" cy="369332"/>
          </a:xfrm>
          <a:prstGeom prst="rect">
            <a:avLst/>
          </a:prstGeom>
          <a:noFill/>
        </p:spPr>
        <p:txBody>
          <a:bodyPr wrap="square" rtlCol="0">
            <a:spAutoFit/>
          </a:bodyPr>
          <a:lstStyle>
            <a:defPPr>
              <a:defRPr lang="en-US"/>
            </a:defPPr>
            <a:lvl1pPr>
              <a:defRPr b="1" u="sng">
                <a:solidFill>
                  <a:schemeClr val="tx2">
                    <a:lumMod val="75000"/>
                    <a:lumOff val="25000"/>
                  </a:schemeClr>
                </a:solidFill>
                <a:latin typeface="Arial" panose="020B0604020202020204" pitchFamily="34" charset="0"/>
                <a:cs typeface="Arial" panose="020B0604020202020204" pitchFamily="34" charset="0"/>
              </a:defRPr>
            </a:lvl1pPr>
          </a:lstStyle>
          <a:p>
            <a:r>
              <a:rPr lang="en-US" dirty="0"/>
              <a:t>Prediction report</a:t>
            </a:r>
          </a:p>
        </p:txBody>
      </p:sp>
      <p:pic>
        <p:nvPicPr>
          <p:cNvPr id="8" name="Picture 7">
            <a:extLst>
              <a:ext uri="{FF2B5EF4-FFF2-40B4-BE49-F238E27FC236}">
                <a16:creationId xmlns:a16="http://schemas.microsoft.com/office/drawing/2014/main" id="{22D89BDE-03AC-4249-8D0F-BA31369CFB5D}"/>
              </a:ext>
            </a:extLst>
          </p:cNvPr>
          <p:cNvPicPr>
            <a:picLocks noChangeAspect="1"/>
          </p:cNvPicPr>
          <p:nvPr/>
        </p:nvPicPr>
        <p:blipFill>
          <a:blip r:embed="rId3"/>
          <a:stretch>
            <a:fillRect/>
          </a:stretch>
        </p:blipFill>
        <p:spPr>
          <a:xfrm>
            <a:off x="442047" y="5121852"/>
            <a:ext cx="6109854" cy="1009650"/>
          </a:xfrm>
          <a:prstGeom prst="rect">
            <a:avLst/>
          </a:prstGeom>
        </p:spPr>
      </p:pic>
      <p:sp>
        <p:nvSpPr>
          <p:cNvPr id="11" name="TextBox 10">
            <a:extLst>
              <a:ext uri="{FF2B5EF4-FFF2-40B4-BE49-F238E27FC236}">
                <a16:creationId xmlns:a16="http://schemas.microsoft.com/office/drawing/2014/main" id="{575B96C9-640C-436C-A89F-2200779EFD12}"/>
              </a:ext>
            </a:extLst>
          </p:cNvPr>
          <p:cNvSpPr txBox="1"/>
          <p:nvPr/>
        </p:nvSpPr>
        <p:spPr>
          <a:xfrm>
            <a:off x="327857" y="4426169"/>
            <a:ext cx="5120640" cy="369332"/>
          </a:xfrm>
          <a:prstGeom prst="rect">
            <a:avLst/>
          </a:prstGeom>
          <a:noFill/>
        </p:spPr>
        <p:txBody>
          <a:bodyPr wrap="square" rtlCol="0">
            <a:spAutoFit/>
          </a:bodyPr>
          <a:lstStyle>
            <a:defPPr>
              <a:defRPr lang="en-US"/>
            </a:defPPr>
            <a:lvl1pPr>
              <a:defRPr b="1" u="sng">
                <a:solidFill>
                  <a:schemeClr val="tx2">
                    <a:lumMod val="75000"/>
                    <a:lumOff val="25000"/>
                  </a:schemeClr>
                </a:solidFill>
                <a:latin typeface="Arial" panose="020B0604020202020204" pitchFamily="34" charset="0"/>
                <a:cs typeface="Arial" panose="020B0604020202020204" pitchFamily="34" charset="0"/>
              </a:defRPr>
            </a:lvl1pPr>
          </a:lstStyle>
          <a:p>
            <a:r>
              <a:rPr lang="en-US" dirty="0"/>
              <a:t>ROC Score</a:t>
            </a:r>
          </a:p>
        </p:txBody>
      </p:sp>
      <p:sp>
        <p:nvSpPr>
          <p:cNvPr id="12" name="TextBox 11">
            <a:extLst>
              <a:ext uri="{FF2B5EF4-FFF2-40B4-BE49-F238E27FC236}">
                <a16:creationId xmlns:a16="http://schemas.microsoft.com/office/drawing/2014/main" id="{72FEF73A-8E9B-494C-8144-89A54DADCD76}"/>
              </a:ext>
            </a:extLst>
          </p:cNvPr>
          <p:cNvSpPr txBox="1"/>
          <p:nvPr/>
        </p:nvSpPr>
        <p:spPr>
          <a:xfrm>
            <a:off x="7523018" y="1431703"/>
            <a:ext cx="3584864" cy="369332"/>
          </a:xfrm>
          <a:prstGeom prst="rect">
            <a:avLst/>
          </a:prstGeom>
          <a:noFill/>
        </p:spPr>
        <p:txBody>
          <a:bodyPr wrap="square" rtlCol="0">
            <a:spAutoFit/>
          </a:bodyPr>
          <a:lstStyle>
            <a:defPPr>
              <a:defRPr lang="en-US"/>
            </a:defPPr>
            <a:lvl1pPr>
              <a:defRPr b="1" u="sng">
                <a:solidFill>
                  <a:schemeClr val="tx2">
                    <a:lumMod val="75000"/>
                    <a:lumOff val="25000"/>
                  </a:schemeClr>
                </a:solidFill>
                <a:latin typeface="Arial" panose="020B0604020202020204" pitchFamily="34" charset="0"/>
                <a:cs typeface="Arial" panose="020B0604020202020204" pitchFamily="34" charset="0"/>
              </a:defRPr>
            </a:lvl1pPr>
          </a:lstStyle>
          <a:p>
            <a:r>
              <a:rPr lang="en-US" dirty="0"/>
              <a:t>Confusion matrix</a:t>
            </a:r>
          </a:p>
        </p:txBody>
      </p:sp>
      <p:pic>
        <p:nvPicPr>
          <p:cNvPr id="14" name="Picture 13">
            <a:extLst>
              <a:ext uri="{FF2B5EF4-FFF2-40B4-BE49-F238E27FC236}">
                <a16:creationId xmlns:a16="http://schemas.microsoft.com/office/drawing/2014/main" id="{CF5A18CB-F41B-47A5-A168-F15EDB857B56}"/>
              </a:ext>
            </a:extLst>
          </p:cNvPr>
          <p:cNvPicPr>
            <a:picLocks noChangeAspect="1"/>
          </p:cNvPicPr>
          <p:nvPr/>
        </p:nvPicPr>
        <p:blipFill>
          <a:blip r:embed="rId4"/>
          <a:stretch>
            <a:fillRect/>
          </a:stretch>
        </p:blipFill>
        <p:spPr>
          <a:xfrm>
            <a:off x="7202632" y="1984412"/>
            <a:ext cx="3687041" cy="3533414"/>
          </a:xfrm>
          <a:prstGeom prst="rect">
            <a:avLst/>
          </a:prstGeom>
        </p:spPr>
      </p:pic>
      <p:sp>
        <p:nvSpPr>
          <p:cNvPr id="15" name="Rectangle 14">
            <a:extLst>
              <a:ext uri="{FF2B5EF4-FFF2-40B4-BE49-F238E27FC236}">
                <a16:creationId xmlns:a16="http://schemas.microsoft.com/office/drawing/2014/main" id="{E1B9C36F-4C19-439B-9363-A36EB70D5D89}"/>
              </a:ext>
            </a:extLst>
          </p:cNvPr>
          <p:cNvSpPr/>
          <p:nvPr/>
        </p:nvSpPr>
        <p:spPr>
          <a:xfrm>
            <a:off x="3958936" y="2982191"/>
            <a:ext cx="550719" cy="228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9054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DC342F-607C-456F-8422-EFD4443680E6}"/>
              </a:ext>
            </a:extLst>
          </p:cNvPr>
          <p:cNvSpPr txBox="1"/>
          <p:nvPr/>
        </p:nvSpPr>
        <p:spPr>
          <a:xfrm>
            <a:off x="244185" y="296140"/>
            <a:ext cx="7839941" cy="822868"/>
          </a:xfrm>
          <a:prstGeom prst="rect">
            <a:avLst/>
          </a:prstGeom>
        </p:spPr>
        <p:txBody>
          <a:bodyPr vert="horz" lIns="91440" tIns="45720" rIns="91440" bIns="45720" rtlCol="0" anchor="b">
            <a:normAutofit fontScale="97500"/>
          </a:bodyPr>
          <a:lstStyle>
            <a:defPPr>
              <a:defRPr lang="en-US"/>
            </a:defPPr>
            <a:lvl1pPr marR="0" lvl="0" indent="0" fontAlgn="auto">
              <a:lnSpc>
                <a:spcPct val="100000"/>
              </a:lnSpc>
              <a:spcBef>
                <a:spcPct val="0"/>
              </a:spcBef>
              <a:spcAft>
                <a:spcPts val="600"/>
              </a:spcAft>
              <a:buClrTx/>
              <a:buSzTx/>
              <a:buFontTx/>
              <a:buNone/>
              <a:tabLst/>
              <a:defRPr kumimoji="0" sz="4400" b="0" i="0" u="sng" strike="noStrike" cap="none" spc="0" normalizeH="0" baseline="0">
                <a:ln>
                  <a:noFill/>
                </a:ln>
                <a:solidFill>
                  <a:srgbClr val="20B691">
                    <a:lumMod val="75000"/>
                  </a:srgbClr>
                </a:solidFill>
                <a:effectLst/>
                <a:uLnTx/>
                <a:uFillTx/>
                <a:latin typeface="Grandview"/>
                <a:ea typeface="+mj-ea"/>
                <a:cs typeface="+mj-cs"/>
              </a:defRPr>
            </a:lvl1pPr>
          </a:lstStyle>
          <a:p>
            <a:r>
              <a:rPr lang="en-US" dirty="0"/>
              <a:t>Random Forest Classifier</a:t>
            </a:r>
          </a:p>
        </p:txBody>
      </p:sp>
      <p:sp>
        <p:nvSpPr>
          <p:cNvPr id="4" name="TextBox 3">
            <a:extLst>
              <a:ext uri="{FF2B5EF4-FFF2-40B4-BE49-F238E27FC236}">
                <a16:creationId xmlns:a16="http://schemas.microsoft.com/office/drawing/2014/main" id="{2320D005-09A6-4374-8CDE-B5D535F7A44B}"/>
              </a:ext>
            </a:extLst>
          </p:cNvPr>
          <p:cNvSpPr txBox="1"/>
          <p:nvPr/>
        </p:nvSpPr>
        <p:spPr>
          <a:xfrm>
            <a:off x="258585" y="1381462"/>
            <a:ext cx="5120640" cy="369332"/>
          </a:xfrm>
          <a:prstGeom prst="rect">
            <a:avLst/>
          </a:prstGeom>
          <a:noFill/>
        </p:spPr>
        <p:txBody>
          <a:bodyPr wrap="square" rtlCol="0">
            <a:spAutoFit/>
          </a:bodyPr>
          <a:lstStyle>
            <a:defPPr>
              <a:defRPr lang="en-US"/>
            </a:defPPr>
            <a:lvl1pPr>
              <a:defRPr b="1" u="sng">
                <a:solidFill>
                  <a:schemeClr val="tx2">
                    <a:lumMod val="75000"/>
                    <a:lumOff val="25000"/>
                  </a:schemeClr>
                </a:solidFill>
                <a:latin typeface="Arial" panose="020B0604020202020204" pitchFamily="34" charset="0"/>
                <a:cs typeface="Arial" panose="020B0604020202020204" pitchFamily="34" charset="0"/>
              </a:defRPr>
            </a:lvl1pPr>
          </a:lstStyle>
          <a:p>
            <a:r>
              <a:rPr lang="en-US" dirty="0"/>
              <a:t>Prediction report</a:t>
            </a:r>
          </a:p>
        </p:txBody>
      </p:sp>
      <p:sp>
        <p:nvSpPr>
          <p:cNvPr id="5" name="TextBox 4">
            <a:extLst>
              <a:ext uri="{FF2B5EF4-FFF2-40B4-BE49-F238E27FC236}">
                <a16:creationId xmlns:a16="http://schemas.microsoft.com/office/drawing/2014/main" id="{AED02A40-A2D7-4115-9FE8-2D39DB70DEEF}"/>
              </a:ext>
            </a:extLst>
          </p:cNvPr>
          <p:cNvSpPr txBox="1"/>
          <p:nvPr/>
        </p:nvSpPr>
        <p:spPr>
          <a:xfrm>
            <a:off x="327857" y="4504100"/>
            <a:ext cx="5120640" cy="369332"/>
          </a:xfrm>
          <a:prstGeom prst="rect">
            <a:avLst/>
          </a:prstGeom>
          <a:noFill/>
        </p:spPr>
        <p:txBody>
          <a:bodyPr wrap="square" rtlCol="0">
            <a:spAutoFit/>
          </a:bodyPr>
          <a:lstStyle>
            <a:defPPr>
              <a:defRPr lang="en-US"/>
            </a:defPPr>
            <a:lvl1pPr>
              <a:defRPr b="1" u="sng">
                <a:solidFill>
                  <a:schemeClr val="tx2">
                    <a:lumMod val="75000"/>
                    <a:lumOff val="25000"/>
                  </a:schemeClr>
                </a:solidFill>
                <a:latin typeface="Arial" panose="020B0604020202020204" pitchFamily="34" charset="0"/>
                <a:cs typeface="Arial" panose="020B0604020202020204" pitchFamily="34" charset="0"/>
              </a:defRPr>
            </a:lvl1pPr>
          </a:lstStyle>
          <a:p>
            <a:r>
              <a:rPr lang="en-US" dirty="0"/>
              <a:t>ROC Score</a:t>
            </a:r>
          </a:p>
        </p:txBody>
      </p:sp>
      <p:sp>
        <p:nvSpPr>
          <p:cNvPr id="6" name="TextBox 5">
            <a:extLst>
              <a:ext uri="{FF2B5EF4-FFF2-40B4-BE49-F238E27FC236}">
                <a16:creationId xmlns:a16="http://schemas.microsoft.com/office/drawing/2014/main" id="{969CA677-3BF2-4724-959D-2040929E3D9D}"/>
              </a:ext>
            </a:extLst>
          </p:cNvPr>
          <p:cNvSpPr txBox="1"/>
          <p:nvPr/>
        </p:nvSpPr>
        <p:spPr>
          <a:xfrm>
            <a:off x="7523018" y="1431703"/>
            <a:ext cx="3584864" cy="369332"/>
          </a:xfrm>
          <a:prstGeom prst="rect">
            <a:avLst/>
          </a:prstGeom>
          <a:noFill/>
        </p:spPr>
        <p:txBody>
          <a:bodyPr wrap="square" rtlCol="0">
            <a:spAutoFit/>
          </a:bodyPr>
          <a:lstStyle>
            <a:defPPr>
              <a:defRPr lang="en-US"/>
            </a:defPPr>
            <a:lvl1pPr>
              <a:defRPr b="1" u="sng">
                <a:solidFill>
                  <a:schemeClr val="tx2">
                    <a:lumMod val="75000"/>
                    <a:lumOff val="25000"/>
                  </a:schemeClr>
                </a:solidFill>
                <a:latin typeface="Arial" panose="020B0604020202020204" pitchFamily="34" charset="0"/>
                <a:cs typeface="Arial" panose="020B0604020202020204" pitchFamily="34" charset="0"/>
              </a:defRPr>
            </a:lvl1pPr>
          </a:lstStyle>
          <a:p>
            <a:r>
              <a:rPr lang="en-US" dirty="0"/>
              <a:t>Confusion matrix</a:t>
            </a:r>
          </a:p>
        </p:txBody>
      </p:sp>
      <p:pic>
        <p:nvPicPr>
          <p:cNvPr id="8" name="Picture 7">
            <a:extLst>
              <a:ext uri="{FF2B5EF4-FFF2-40B4-BE49-F238E27FC236}">
                <a16:creationId xmlns:a16="http://schemas.microsoft.com/office/drawing/2014/main" id="{3A752FEA-6C3D-4694-ACCA-125820C17745}"/>
              </a:ext>
            </a:extLst>
          </p:cNvPr>
          <p:cNvPicPr>
            <a:picLocks noChangeAspect="1"/>
          </p:cNvPicPr>
          <p:nvPr/>
        </p:nvPicPr>
        <p:blipFill>
          <a:blip r:embed="rId2"/>
          <a:stretch>
            <a:fillRect/>
          </a:stretch>
        </p:blipFill>
        <p:spPr>
          <a:xfrm>
            <a:off x="327857" y="1840706"/>
            <a:ext cx="5709261" cy="2495550"/>
          </a:xfrm>
          <a:prstGeom prst="rect">
            <a:avLst/>
          </a:prstGeom>
        </p:spPr>
      </p:pic>
      <p:pic>
        <p:nvPicPr>
          <p:cNvPr id="10" name="Picture 9">
            <a:extLst>
              <a:ext uri="{FF2B5EF4-FFF2-40B4-BE49-F238E27FC236}">
                <a16:creationId xmlns:a16="http://schemas.microsoft.com/office/drawing/2014/main" id="{EBA8C155-90DA-4417-BEE1-2AD35552FE13}"/>
              </a:ext>
            </a:extLst>
          </p:cNvPr>
          <p:cNvPicPr>
            <a:picLocks noChangeAspect="1"/>
          </p:cNvPicPr>
          <p:nvPr/>
        </p:nvPicPr>
        <p:blipFill>
          <a:blip r:embed="rId3"/>
          <a:stretch>
            <a:fillRect/>
          </a:stretch>
        </p:blipFill>
        <p:spPr>
          <a:xfrm>
            <a:off x="258585" y="5476538"/>
            <a:ext cx="6064283" cy="809625"/>
          </a:xfrm>
          <a:prstGeom prst="rect">
            <a:avLst/>
          </a:prstGeom>
        </p:spPr>
      </p:pic>
      <p:pic>
        <p:nvPicPr>
          <p:cNvPr id="12" name="Picture 11">
            <a:extLst>
              <a:ext uri="{FF2B5EF4-FFF2-40B4-BE49-F238E27FC236}">
                <a16:creationId xmlns:a16="http://schemas.microsoft.com/office/drawing/2014/main" id="{8413CE4C-0BAF-4305-9BE9-5834817B31CD}"/>
              </a:ext>
            </a:extLst>
          </p:cNvPr>
          <p:cNvPicPr>
            <a:picLocks noChangeAspect="1"/>
          </p:cNvPicPr>
          <p:nvPr/>
        </p:nvPicPr>
        <p:blipFill>
          <a:blip r:embed="rId4"/>
          <a:stretch>
            <a:fillRect/>
          </a:stretch>
        </p:blipFill>
        <p:spPr>
          <a:xfrm>
            <a:off x="7297016" y="2001645"/>
            <a:ext cx="3610719" cy="3474893"/>
          </a:xfrm>
          <a:prstGeom prst="rect">
            <a:avLst/>
          </a:prstGeom>
        </p:spPr>
      </p:pic>
      <p:sp>
        <p:nvSpPr>
          <p:cNvPr id="15" name="Rectangle 14">
            <a:extLst>
              <a:ext uri="{FF2B5EF4-FFF2-40B4-BE49-F238E27FC236}">
                <a16:creationId xmlns:a16="http://schemas.microsoft.com/office/drawing/2014/main" id="{615F14F7-3EE4-42FD-8179-106FE98B661D}"/>
              </a:ext>
            </a:extLst>
          </p:cNvPr>
          <p:cNvSpPr/>
          <p:nvPr/>
        </p:nvSpPr>
        <p:spPr>
          <a:xfrm>
            <a:off x="4270664" y="3267941"/>
            <a:ext cx="566304" cy="2753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070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5F28962D-50BA-43F8-8863-28ECE711D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80F5939-D4E0-46FD-9A5A-5D648E3810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633D331-78CB-40A1-B167-8185EC5D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512E4B1-E78E-49E7-AA36-374CC1B0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7D46340-CBFC-490F-B44E-7AA8FBF58B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75C26C-3EBD-4AA9-BA4D-2561E295D6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35DB6BE-E065-4559-BF5C-36B56B3790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DA54272-CD9D-4F68-BBAB-4F0C0C3E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002CE8F-9256-4F2C-B474-588737171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9C9DE9F-4252-401D-913E-B74C9E326F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FE4E69B-534F-4A80-9E1C-798BEE1B07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7564E1C-009C-4832-AE8D-E98286693F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305DF1C-5801-43F2-A8B9-535136941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06E71C8-0783-4E17-9B34-F51231DD29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D908F17-2A89-4B0A-A2EA-692390969F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E22751-380F-44F9-BEED-0A553CF87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B27910-846F-4E4E-B588-F5B2E026FE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6E0501E-134E-46D7-984F-3A382B0BB2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0A83974-CBD7-4A69-9D84-2D3BBDE02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503E931-00D4-4B0C-BC69-49FE5C7665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7732A30-BE2F-4D71-BC37-60F7B44591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8EB840-DE7D-4E67-989C-F4D8F50E15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05D2CC2-53CC-487E-A72E-42B1E9B184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3A12D6B-1D60-4F26-8FB9-74AD5B070B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1895D00-2D63-443C-95A8-5EB6E5EEC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AC50652-2A56-4382-95D0-971644EE0F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A50A374-8880-482D-B54F-F74E0D7BE1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66364D8-CCC7-4AAF-94BC-766EC160D9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A0DC409-26E2-4453-89FD-745EA849BE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39ED039-D66C-4A5E-AA35-E7A5FA2E64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72C13DC-161E-49CF-96B5-5383AA052A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Right Triangle 41">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4" name="Rectangle 4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6" name="Group 45">
            <a:extLst>
              <a:ext uri="{FF2B5EF4-FFF2-40B4-BE49-F238E27FC236}">
                <a16:creationId xmlns:a16="http://schemas.microsoft.com/office/drawing/2014/main" id="{614A5768-EA51-48A2-8E17-AE20B9FE02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7" name="Straight Connector 46">
              <a:extLst>
                <a:ext uri="{FF2B5EF4-FFF2-40B4-BE49-F238E27FC236}">
                  <a16:creationId xmlns:a16="http://schemas.microsoft.com/office/drawing/2014/main" id="{ED70F1A8-626B-430B-AACC-E280EB946B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D9D2887-DD9B-48D0-9844-B5D2024C7E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90C04EA-C56F-4932-AB66-F426CACB40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CF894E2-AF43-4E3B-94A7-890F7AD25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1C292B8-EA04-4F65-8D17-4954B29EEE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126744D-59AC-407B-977F-9F7B798903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BFD4FA3-B553-4776-83CC-43156375A0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145C5FE-691A-4620-9B50-AFE8DBB10E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4E186B6-4496-412B-993D-EBA54ACED1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7CCFC45-B62F-4FB2-8A1C-24299AB6A8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3E987B3-0DB8-4E10-8F2F-939C9975E9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0CF3A0F-1366-43D4-B9ED-39506390F9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3370E57-5DAF-4AD1-A44A-32A93556E9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438A8C5-7279-4DA9-B1BA-5A76E020CE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119694A-5560-4890-99CF-E4B89F5F16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A41929D-D2D8-4211-8E30-449C7F67EA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346B496-7BD4-408E-9387-4B2DBD88DB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F4954B0-8891-4B5C-B5C2-2B098DA9D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E2F714F-4C40-46D7-A9B0-5A41FCE1C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B45C2AB-7F9E-4A2B-845D-39DA52F785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7540879-E48F-44C9-8978-75F20ECA8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99A807C-71D8-48EB-B90A-18ABEC581F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7DBB3B2-0577-449E-822F-EC7F39931A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E9C75EC-55AD-4526-81DC-A716FD7381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EC495AC-53AC-46EB-AF18-9F9B724541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476CB3D-FE8C-4CAF-B287-0576A80CCD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34B38EE-AF53-4E0C-A55A-A17CC17EF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7DE7212-9D6E-4F4E-A073-5B5B858AFF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7C6AD08-49F6-4369-9405-2E06CED9FE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04E501EB-B771-494E-8AF3-5350560EB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EA122D9-8BE6-498E-AB20-311EBD5EF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79" name="Right Triangle 78">
            <a:extLst>
              <a:ext uri="{FF2B5EF4-FFF2-40B4-BE49-F238E27FC236}">
                <a16:creationId xmlns:a16="http://schemas.microsoft.com/office/drawing/2014/main" id="{5FB205E9-694A-469E-97E7-7339DE0BC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3591" y="-2841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extBox 1">
            <a:extLst>
              <a:ext uri="{FF2B5EF4-FFF2-40B4-BE49-F238E27FC236}">
                <a16:creationId xmlns:a16="http://schemas.microsoft.com/office/drawing/2014/main" id="{B67136E0-E3E3-4562-85F4-CCE84D17E633}"/>
              </a:ext>
            </a:extLst>
          </p:cNvPr>
          <p:cNvSpPr txBox="1"/>
          <p:nvPr/>
        </p:nvSpPr>
        <p:spPr>
          <a:xfrm>
            <a:off x="5687645" y="780940"/>
            <a:ext cx="4916971" cy="3803271"/>
          </a:xfrm>
          <a:prstGeom prst="rect">
            <a:avLst/>
          </a:prstGeom>
        </p:spPr>
        <p:txBody>
          <a:bodyPr vert="horz" lIns="91440" tIns="45720" rIns="91440" bIns="45720" rtlCol="0" anchor="b">
            <a:normAutofit fontScale="97500"/>
          </a:bodyPr>
          <a:lstStyle>
            <a:defPPr>
              <a:defRPr lang="en-US"/>
            </a:defPPr>
            <a:lvl1pPr marR="0" lvl="0" indent="0" fontAlgn="auto">
              <a:lnSpc>
                <a:spcPct val="100000"/>
              </a:lnSpc>
              <a:spcBef>
                <a:spcPct val="0"/>
              </a:spcBef>
              <a:spcAft>
                <a:spcPts val="600"/>
              </a:spcAft>
              <a:buClrTx/>
              <a:buSzTx/>
              <a:buFontTx/>
              <a:buNone/>
              <a:tabLst/>
              <a:defRPr kumimoji="0" sz="4400" b="0" i="0" u="sng" strike="noStrike" cap="none" spc="0" normalizeH="0" baseline="0">
                <a:ln>
                  <a:noFill/>
                </a:ln>
                <a:solidFill>
                  <a:srgbClr val="20B691">
                    <a:lumMod val="75000"/>
                  </a:srgbClr>
                </a:solidFill>
                <a:effectLst/>
                <a:uLnTx/>
                <a:uFillTx/>
                <a:latin typeface="Grandview"/>
                <a:ea typeface="+mj-ea"/>
                <a:cs typeface="+mj-cs"/>
              </a:defRPr>
            </a:lvl1pPr>
          </a:lstStyle>
          <a:p>
            <a:r>
              <a:rPr lang="en-US" sz="5400" b="1" u="none" dirty="0">
                <a:solidFill>
                  <a:schemeClr val="accent1"/>
                </a:solidFill>
                <a:effectLst>
                  <a:outerShdw blurRad="38100" dist="38100" dir="2700000" algn="tl">
                    <a:srgbClr val="000000">
                      <a:alpha val="43137"/>
                    </a:srgbClr>
                  </a:outerShdw>
                </a:effectLst>
              </a:rPr>
              <a:t>Thank you for your attention</a:t>
            </a:r>
          </a:p>
        </p:txBody>
      </p:sp>
      <p:pic>
        <p:nvPicPr>
          <p:cNvPr id="6" name="Graphic 5" descr="Grinning Face with No Fill">
            <a:extLst>
              <a:ext uri="{FF2B5EF4-FFF2-40B4-BE49-F238E27FC236}">
                <a16:creationId xmlns:a16="http://schemas.microsoft.com/office/drawing/2014/main" id="{79E5D570-B778-4A80-8FBA-088E73DEAB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078" y="1235909"/>
            <a:ext cx="4412205" cy="4412205"/>
          </a:xfrm>
          <a:prstGeom prst="rect">
            <a:avLst/>
          </a:prstGeom>
        </p:spPr>
      </p:pic>
    </p:spTree>
    <p:extLst>
      <p:ext uri="{BB962C8B-B14F-4D97-AF65-F5344CB8AC3E}">
        <p14:creationId xmlns:p14="http://schemas.microsoft.com/office/powerpoint/2010/main" val="2217209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4BD64EE-3065-4046-9DDE-433D55AE7723}"/>
              </a:ext>
            </a:extLst>
          </p:cNvPr>
          <p:cNvSpPr txBox="1">
            <a:spLocks/>
          </p:cNvSpPr>
          <p:nvPr/>
        </p:nvSpPr>
        <p:spPr>
          <a:xfrm>
            <a:off x="5928014" y="263555"/>
            <a:ext cx="6028443" cy="1442463"/>
          </a:xfrm>
          <a:prstGeom prst="rect">
            <a:avLst/>
          </a:prstGeom>
        </p:spPr>
        <p:txBody>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lgn="r"/>
            <a:r>
              <a:rPr lang="en-US" u="sng" dirty="0">
                <a:solidFill>
                  <a:schemeClr val="accent1">
                    <a:lumMod val="75000"/>
                  </a:schemeClr>
                </a:solidFill>
              </a:rPr>
              <a:t>Column's description</a:t>
            </a:r>
          </a:p>
        </p:txBody>
      </p:sp>
      <p:sp>
        <p:nvSpPr>
          <p:cNvPr id="7" name="TextBox 6">
            <a:extLst>
              <a:ext uri="{FF2B5EF4-FFF2-40B4-BE49-F238E27FC236}">
                <a16:creationId xmlns:a16="http://schemas.microsoft.com/office/drawing/2014/main" id="{F260D67F-C2FB-43E1-BDF7-C6F3C6ED473E}"/>
              </a:ext>
            </a:extLst>
          </p:cNvPr>
          <p:cNvSpPr txBox="1"/>
          <p:nvPr/>
        </p:nvSpPr>
        <p:spPr>
          <a:xfrm>
            <a:off x="645983" y="1779690"/>
            <a:ext cx="8924043" cy="4108817"/>
          </a:xfrm>
          <a:prstGeom prst="rect">
            <a:avLst/>
          </a:prstGeom>
          <a:noFill/>
        </p:spPr>
        <p:txBody>
          <a:bodyPr wrap="square">
            <a:spAutoFit/>
          </a:bodyPr>
          <a:lstStyle/>
          <a:p>
            <a:pPr>
              <a:lnSpc>
                <a:spcPct val="150000"/>
              </a:lnSpc>
            </a:pPr>
            <a:r>
              <a:rPr lang="en-US" b="1" dirty="0">
                <a:latin typeface="Arial" panose="020B0604020202020204" pitchFamily="34" charset="0"/>
                <a:cs typeface="Arial" panose="020B0604020202020204" pitchFamily="34" charset="0"/>
              </a:rPr>
              <a:t>ID:</a:t>
            </a:r>
            <a:r>
              <a:rPr lang="en-US" dirty="0">
                <a:latin typeface="Arial" panose="020B0604020202020204" pitchFamily="34" charset="0"/>
                <a:cs typeface="Arial" panose="020B0604020202020204" pitchFamily="34" charset="0"/>
              </a:rPr>
              <a:t> the unique identification code for every customer</a:t>
            </a:r>
          </a:p>
          <a:p>
            <a:pPr>
              <a:lnSpc>
                <a:spcPct val="150000"/>
              </a:lnSpc>
            </a:pPr>
            <a:r>
              <a:rPr lang="en-US" b="1" dirty="0" err="1">
                <a:latin typeface="Arial" panose="020B0604020202020204" pitchFamily="34" charset="0"/>
                <a:cs typeface="Arial" panose="020B0604020202020204" pitchFamily="34" charset="0"/>
              </a:rPr>
              <a:t>Year_Birth</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 Year of a customer's birth</a:t>
            </a:r>
          </a:p>
          <a:p>
            <a:pPr>
              <a:lnSpc>
                <a:spcPct val="150000"/>
              </a:lnSpc>
            </a:pPr>
            <a:r>
              <a:rPr lang="en-US" b="1" dirty="0">
                <a:latin typeface="Arial" panose="020B0604020202020204" pitchFamily="34" charset="0"/>
                <a:cs typeface="Arial" panose="020B0604020202020204" pitchFamily="34" charset="0"/>
              </a:rPr>
              <a:t>Education</a:t>
            </a:r>
            <a:r>
              <a:rPr lang="en-US" dirty="0">
                <a:latin typeface="Arial" panose="020B0604020202020204" pitchFamily="34" charset="0"/>
                <a:cs typeface="Arial" panose="020B0604020202020204" pitchFamily="34" charset="0"/>
              </a:rPr>
              <a:t>: The level of education that a customer completed</a:t>
            </a:r>
          </a:p>
          <a:p>
            <a:pPr>
              <a:lnSpc>
                <a:spcPct val="150000"/>
              </a:lnSpc>
            </a:pPr>
            <a:r>
              <a:rPr lang="en-US" b="1" dirty="0" err="1">
                <a:latin typeface="Arial" panose="020B0604020202020204" pitchFamily="34" charset="0"/>
                <a:cs typeface="Arial" panose="020B0604020202020204" pitchFamily="34" charset="0"/>
              </a:rPr>
              <a:t>Marital_Status</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Status of Marriage</a:t>
            </a:r>
          </a:p>
          <a:p>
            <a:pPr>
              <a:lnSpc>
                <a:spcPct val="150000"/>
              </a:lnSpc>
            </a:pPr>
            <a:r>
              <a:rPr lang="en-US" b="1" dirty="0">
                <a:latin typeface="Arial" panose="020B0604020202020204" pitchFamily="34" charset="0"/>
                <a:cs typeface="Arial" panose="020B0604020202020204" pitchFamily="34" charset="0"/>
              </a:rPr>
              <a:t>Income</a:t>
            </a:r>
            <a:r>
              <a:rPr lang="en-US" dirty="0">
                <a:latin typeface="Arial" panose="020B0604020202020204" pitchFamily="34" charset="0"/>
                <a:cs typeface="Arial" panose="020B0604020202020204" pitchFamily="34" charset="0"/>
              </a:rPr>
              <a:t>: Annual Income</a:t>
            </a:r>
          </a:p>
          <a:p>
            <a:pPr>
              <a:lnSpc>
                <a:spcPct val="150000"/>
              </a:lnSpc>
            </a:pPr>
            <a:r>
              <a:rPr lang="en-US" b="1" dirty="0" err="1">
                <a:latin typeface="Arial" panose="020B0604020202020204" pitchFamily="34" charset="0"/>
                <a:cs typeface="Arial" panose="020B0604020202020204" pitchFamily="34" charset="0"/>
              </a:rPr>
              <a:t>Kidhome</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number of children under the age of 13 in Customer's household</a:t>
            </a:r>
          </a:p>
          <a:p>
            <a:pPr>
              <a:lnSpc>
                <a:spcPct val="150000"/>
              </a:lnSpc>
            </a:pPr>
            <a:r>
              <a:rPr lang="en-US" b="1" dirty="0" err="1">
                <a:latin typeface="Arial" panose="020B0604020202020204" pitchFamily="34" charset="0"/>
                <a:cs typeface="Arial" panose="020B0604020202020204" pitchFamily="34" charset="0"/>
              </a:rPr>
              <a:t>Teenhome</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number of children between 13-19 in Customer's household</a:t>
            </a:r>
          </a:p>
          <a:p>
            <a:pPr>
              <a:lnSpc>
                <a:spcPct val="150000"/>
              </a:lnSpc>
            </a:pPr>
            <a:r>
              <a:rPr lang="en-US" b="1" dirty="0" err="1">
                <a:latin typeface="Arial" panose="020B0604020202020204" pitchFamily="34" charset="0"/>
                <a:cs typeface="Arial" panose="020B0604020202020204" pitchFamily="34" charset="0"/>
              </a:rPr>
              <a:t>Dt_Customer</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Date of Customer Enrollment</a:t>
            </a:r>
          </a:p>
          <a:p>
            <a:pPr>
              <a:lnSpc>
                <a:spcPct val="150000"/>
              </a:lnSpc>
            </a:pPr>
            <a:r>
              <a:rPr lang="en-US" b="1" dirty="0"/>
              <a:t>Recency:</a:t>
            </a:r>
            <a:r>
              <a:rPr lang="en-US" dirty="0"/>
              <a:t> number of days since last purchase</a:t>
            </a:r>
          </a:p>
          <a:p>
            <a:endParaRPr lang="en-US" dirty="0"/>
          </a:p>
        </p:txBody>
      </p:sp>
    </p:spTree>
    <p:extLst>
      <p:ext uri="{BB962C8B-B14F-4D97-AF65-F5344CB8AC3E}">
        <p14:creationId xmlns:p14="http://schemas.microsoft.com/office/powerpoint/2010/main" val="2966573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4BD64EE-3065-4046-9DDE-433D55AE7723}"/>
              </a:ext>
            </a:extLst>
          </p:cNvPr>
          <p:cNvSpPr txBox="1">
            <a:spLocks/>
          </p:cNvSpPr>
          <p:nvPr/>
        </p:nvSpPr>
        <p:spPr>
          <a:xfrm>
            <a:off x="5928014" y="263555"/>
            <a:ext cx="6028443" cy="1442463"/>
          </a:xfrm>
          <a:prstGeom prst="rect">
            <a:avLst/>
          </a:prstGeom>
        </p:spPr>
        <p:txBody>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lgn="r"/>
            <a:r>
              <a:rPr lang="en-US" u="sng" dirty="0">
                <a:solidFill>
                  <a:schemeClr val="accent1">
                    <a:lumMod val="75000"/>
                  </a:schemeClr>
                </a:solidFill>
              </a:rPr>
              <a:t>Column's description</a:t>
            </a:r>
          </a:p>
        </p:txBody>
      </p:sp>
      <p:sp>
        <p:nvSpPr>
          <p:cNvPr id="7" name="TextBox 6">
            <a:extLst>
              <a:ext uri="{FF2B5EF4-FFF2-40B4-BE49-F238E27FC236}">
                <a16:creationId xmlns:a16="http://schemas.microsoft.com/office/drawing/2014/main" id="{F260D67F-C2FB-43E1-BDF7-C6F3C6ED473E}"/>
              </a:ext>
            </a:extLst>
          </p:cNvPr>
          <p:cNvSpPr txBox="1"/>
          <p:nvPr/>
        </p:nvSpPr>
        <p:spPr>
          <a:xfrm>
            <a:off x="495315" y="1353663"/>
            <a:ext cx="8924043" cy="5770811"/>
          </a:xfrm>
          <a:prstGeom prst="rect">
            <a:avLst/>
          </a:prstGeom>
          <a:noFill/>
        </p:spPr>
        <p:txBody>
          <a:bodyPr wrap="square">
            <a:spAutoFit/>
          </a:bodyPr>
          <a:lstStyle/>
          <a:p>
            <a:pPr>
              <a:lnSpc>
                <a:spcPct val="150000"/>
              </a:lnSpc>
            </a:pPr>
            <a:r>
              <a:rPr lang="en-US" b="1" dirty="0" err="1"/>
              <a:t>MntWines</a:t>
            </a:r>
            <a:r>
              <a:rPr lang="en-US" b="1" dirty="0"/>
              <a:t>: </a:t>
            </a:r>
            <a:r>
              <a:rPr lang="en-US" dirty="0"/>
              <a:t>Dollar amount of Wines purchased in last 2 years</a:t>
            </a:r>
          </a:p>
          <a:p>
            <a:pPr>
              <a:lnSpc>
                <a:spcPct val="150000"/>
              </a:lnSpc>
            </a:pPr>
            <a:r>
              <a:rPr lang="en-US" b="1" dirty="0" err="1"/>
              <a:t>MntFruits</a:t>
            </a:r>
            <a:r>
              <a:rPr lang="en-US" b="1" dirty="0"/>
              <a:t>:</a:t>
            </a:r>
            <a:r>
              <a:rPr lang="en-US" dirty="0"/>
              <a:t> Dollar amount of Fruits purchased in last 2 years</a:t>
            </a:r>
          </a:p>
          <a:p>
            <a:pPr>
              <a:lnSpc>
                <a:spcPct val="150000"/>
              </a:lnSpc>
            </a:pPr>
            <a:r>
              <a:rPr lang="en-US" b="1" dirty="0" err="1"/>
              <a:t>MntMeatProducts</a:t>
            </a:r>
            <a:r>
              <a:rPr lang="en-US" b="1" dirty="0"/>
              <a:t>:</a:t>
            </a:r>
            <a:r>
              <a:rPr lang="en-US" dirty="0"/>
              <a:t> Dollar amount of Meat products purchased in the last 2 years</a:t>
            </a:r>
          </a:p>
          <a:p>
            <a:pPr>
              <a:lnSpc>
                <a:spcPct val="150000"/>
              </a:lnSpc>
            </a:pPr>
            <a:r>
              <a:rPr lang="en-US" b="1" dirty="0" err="1"/>
              <a:t>MntFishProducts</a:t>
            </a:r>
            <a:r>
              <a:rPr lang="en-US" b="1" dirty="0"/>
              <a:t>: </a:t>
            </a:r>
            <a:r>
              <a:rPr lang="en-US" dirty="0"/>
              <a:t>Dollar amount of Fish products purchased in the last 2 years</a:t>
            </a:r>
          </a:p>
          <a:p>
            <a:pPr>
              <a:lnSpc>
                <a:spcPct val="150000"/>
              </a:lnSpc>
            </a:pPr>
            <a:r>
              <a:rPr lang="en-US" b="1" dirty="0" err="1"/>
              <a:t>MntSweetProducts</a:t>
            </a:r>
            <a:r>
              <a:rPr lang="en-US" b="1" dirty="0"/>
              <a:t>:</a:t>
            </a:r>
            <a:r>
              <a:rPr lang="en-US" dirty="0"/>
              <a:t> Dollar amount of Sweet products purchased in the last 2 years</a:t>
            </a:r>
          </a:p>
          <a:p>
            <a:pPr>
              <a:lnSpc>
                <a:spcPct val="150000"/>
              </a:lnSpc>
            </a:pPr>
            <a:r>
              <a:rPr lang="en-US" b="1" dirty="0" err="1"/>
              <a:t>MntGoldProds</a:t>
            </a:r>
            <a:r>
              <a:rPr lang="en-US" b="1" dirty="0"/>
              <a:t>: </a:t>
            </a:r>
            <a:r>
              <a:rPr lang="en-US" dirty="0"/>
              <a:t>Dollar amount of Gold products purchased in the last 2 years</a:t>
            </a:r>
          </a:p>
          <a:p>
            <a:pPr>
              <a:lnSpc>
                <a:spcPct val="150000"/>
              </a:lnSpc>
            </a:pPr>
            <a:r>
              <a:rPr lang="en-US" b="1" dirty="0" err="1"/>
              <a:t>NumWebPurchases</a:t>
            </a:r>
            <a:r>
              <a:rPr lang="en-US" b="1" dirty="0"/>
              <a:t>:</a:t>
            </a:r>
            <a:r>
              <a:rPr lang="en-US" dirty="0"/>
              <a:t> # of purchases made through the company's website</a:t>
            </a:r>
          </a:p>
          <a:p>
            <a:pPr>
              <a:lnSpc>
                <a:spcPct val="150000"/>
              </a:lnSpc>
            </a:pPr>
            <a:r>
              <a:rPr lang="en-US" b="1" dirty="0" err="1"/>
              <a:t>NumCatalogPurchases</a:t>
            </a:r>
            <a:r>
              <a:rPr lang="en-US" b="1" dirty="0"/>
              <a:t>: </a:t>
            </a:r>
            <a:r>
              <a:rPr lang="en-US" dirty="0"/>
              <a:t># of purchases made using the catalog</a:t>
            </a:r>
          </a:p>
          <a:p>
            <a:pPr>
              <a:lnSpc>
                <a:spcPct val="150000"/>
              </a:lnSpc>
            </a:pPr>
            <a:r>
              <a:rPr lang="en-US" b="1" dirty="0" err="1"/>
              <a:t>NumStorePurchases</a:t>
            </a:r>
            <a:r>
              <a:rPr lang="en-US" b="1" dirty="0"/>
              <a:t>: </a:t>
            </a:r>
            <a:r>
              <a:rPr lang="en-US" dirty="0"/>
              <a:t># of purchases made directly in-store</a:t>
            </a:r>
          </a:p>
          <a:p>
            <a:pPr>
              <a:lnSpc>
                <a:spcPct val="150000"/>
              </a:lnSpc>
            </a:pPr>
            <a:r>
              <a:rPr lang="en-US" b="1" dirty="0" err="1"/>
              <a:t>NumWebVisitsMonth</a:t>
            </a:r>
            <a:r>
              <a:rPr lang="en-US" b="1" dirty="0"/>
              <a:t>: </a:t>
            </a:r>
            <a:r>
              <a:rPr lang="en-US" dirty="0"/>
              <a:t># of visits made through company's website</a:t>
            </a:r>
          </a:p>
          <a:p>
            <a:pPr>
              <a:lnSpc>
                <a:spcPct val="150000"/>
              </a:lnSpc>
            </a:pPr>
            <a:r>
              <a:rPr lang="en-US" b="1" dirty="0" err="1"/>
              <a:t>NumDealsPurchases</a:t>
            </a:r>
            <a:r>
              <a:rPr lang="en-US" b="1" dirty="0"/>
              <a:t>:</a:t>
            </a:r>
            <a:r>
              <a:rPr lang="en-US" dirty="0"/>
              <a:t> # of purchases made with discount</a:t>
            </a:r>
          </a:p>
          <a:p>
            <a:pPr>
              <a:lnSpc>
                <a:spcPct val="150000"/>
              </a:lnSpc>
            </a:pPr>
            <a:endParaRPr lang="en-US" dirty="0"/>
          </a:p>
          <a:p>
            <a:pPr>
              <a:lnSpc>
                <a:spcPct val="150000"/>
              </a:lnSpc>
            </a:pPr>
            <a:endParaRPr lang="en-US" dirty="0"/>
          </a:p>
          <a:p>
            <a:endParaRPr lang="en-US" dirty="0"/>
          </a:p>
        </p:txBody>
      </p:sp>
    </p:spTree>
    <p:extLst>
      <p:ext uri="{BB962C8B-B14F-4D97-AF65-F5344CB8AC3E}">
        <p14:creationId xmlns:p14="http://schemas.microsoft.com/office/powerpoint/2010/main" val="1156277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4BD64EE-3065-4046-9DDE-433D55AE7723}"/>
              </a:ext>
            </a:extLst>
          </p:cNvPr>
          <p:cNvSpPr txBox="1">
            <a:spLocks/>
          </p:cNvSpPr>
          <p:nvPr/>
        </p:nvSpPr>
        <p:spPr>
          <a:xfrm>
            <a:off x="5928014" y="263555"/>
            <a:ext cx="6028443" cy="1442463"/>
          </a:xfrm>
          <a:prstGeom prst="rect">
            <a:avLst/>
          </a:prstGeom>
        </p:spPr>
        <p:txBody>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lgn="r"/>
            <a:r>
              <a:rPr lang="en-US" u="sng" dirty="0">
                <a:solidFill>
                  <a:schemeClr val="accent1">
                    <a:lumMod val="75000"/>
                  </a:schemeClr>
                </a:solidFill>
              </a:rPr>
              <a:t>Column's description</a:t>
            </a:r>
          </a:p>
        </p:txBody>
      </p:sp>
      <p:sp>
        <p:nvSpPr>
          <p:cNvPr id="7" name="TextBox 6">
            <a:extLst>
              <a:ext uri="{FF2B5EF4-FFF2-40B4-BE49-F238E27FC236}">
                <a16:creationId xmlns:a16="http://schemas.microsoft.com/office/drawing/2014/main" id="{F260D67F-C2FB-43E1-BDF7-C6F3C6ED473E}"/>
              </a:ext>
            </a:extLst>
          </p:cNvPr>
          <p:cNvSpPr txBox="1"/>
          <p:nvPr/>
        </p:nvSpPr>
        <p:spPr>
          <a:xfrm>
            <a:off x="625202" y="1961531"/>
            <a:ext cx="8924043" cy="4247317"/>
          </a:xfrm>
          <a:prstGeom prst="rect">
            <a:avLst/>
          </a:prstGeom>
          <a:noFill/>
        </p:spPr>
        <p:txBody>
          <a:bodyPr wrap="square">
            <a:spAutoFit/>
          </a:bodyPr>
          <a:lstStyle/>
          <a:p>
            <a:pPr>
              <a:lnSpc>
                <a:spcPct val="150000"/>
              </a:lnSpc>
            </a:pPr>
            <a:r>
              <a:rPr lang="en-US" b="1" dirty="0"/>
              <a:t>AcceptedCmp1: </a:t>
            </a:r>
            <a:r>
              <a:rPr lang="en-US" dirty="0"/>
              <a:t>1 if customer accepted the offer in the 1st campaign, 0 otherwise</a:t>
            </a:r>
          </a:p>
          <a:p>
            <a:pPr>
              <a:lnSpc>
                <a:spcPct val="150000"/>
              </a:lnSpc>
            </a:pPr>
            <a:r>
              <a:rPr lang="en-US" b="1" dirty="0"/>
              <a:t>AcceptedCmp2:</a:t>
            </a:r>
            <a:r>
              <a:rPr lang="en-US" dirty="0"/>
              <a:t> 1 if customer accepted the offer in the 2nd campaign, 0 otherwise</a:t>
            </a:r>
          </a:p>
          <a:p>
            <a:pPr>
              <a:lnSpc>
                <a:spcPct val="150000"/>
              </a:lnSpc>
            </a:pPr>
            <a:r>
              <a:rPr lang="en-US" b="1" dirty="0"/>
              <a:t>AcceptedCmp3: </a:t>
            </a:r>
            <a:r>
              <a:rPr lang="en-US" dirty="0"/>
              <a:t>1 if customer accepted the offer in the 3rd campaign, 0 otherwise</a:t>
            </a:r>
          </a:p>
          <a:p>
            <a:pPr>
              <a:lnSpc>
                <a:spcPct val="150000"/>
              </a:lnSpc>
            </a:pPr>
            <a:r>
              <a:rPr lang="en-US" b="1" dirty="0"/>
              <a:t>AcceptedCmp4: </a:t>
            </a:r>
            <a:r>
              <a:rPr lang="en-US" dirty="0"/>
              <a:t>1 if customer accepted the offer in the 4th campaign, 0 otherwise</a:t>
            </a:r>
          </a:p>
          <a:p>
            <a:pPr>
              <a:lnSpc>
                <a:spcPct val="150000"/>
              </a:lnSpc>
            </a:pPr>
            <a:r>
              <a:rPr lang="en-US" b="1" dirty="0"/>
              <a:t>AcceptedCmp5: </a:t>
            </a:r>
            <a:r>
              <a:rPr lang="en-US" dirty="0"/>
              <a:t>1 if customer accepted the offer in the 5th campaign, 0 otherwise</a:t>
            </a:r>
          </a:p>
          <a:p>
            <a:pPr>
              <a:lnSpc>
                <a:spcPct val="150000"/>
              </a:lnSpc>
            </a:pPr>
            <a:r>
              <a:rPr lang="en-US" b="1" dirty="0"/>
              <a:t>Complain: </a:t>
            </a:r>
            <a:r>
              <a:rPr lang="en-US" dirty="0"/>
              <a:t>1 if customer complained in the last 2 years, 0 otherwise</a:t>
            </a:r>
          </a:p>
          <a:p>
            <a:pPr>
              <a:lnSpc>
                <a:spcPct val="150000"/>
              </a:lnSpc>
            </a:pPr>
            <a:r>
              <a:rPr lang="en-US" sz="2400" b="1" dirty="0">
                <a:solidFill>
                  <a:srgbClr val="C00000"/>
                </a:solidFill>
              </a:rPr>
              <a:t>Response: </a:t>
            </a:r>
            <a:r>
              <a:rPr lang="en-US" b="1" dirty="0"/>
              <a:t>1 if customer accepted the offer in the last campaign, 0 otherwise</a:t>
            </a:r>
          </a:p>
          <a:p>
            <a:pPr>
              <a:lnSpc>
                <a:spcPct val="150000"/>
              </a:lnSpc>
            </a:pPr>
            <a:r>
              <a:rPr lang="en-US" b="1" dirty="0" err="1"/>
              <a:t>Z_CostContact</a:t>
            </a:r>
            <a:r>
              <a:rPr lang="en-US" b="1" dirty="0"/>
              <a:t>: </a:t>
            </a:r>
            <a:r>
              <a:rPr lang="en-US" dirty="0"/>
              <a:t>this is related to the campaign cost</a:t>
            </a:r>
          </a:p>
          <a:p>
            <a:pPr>
              <a:lnSpc>
                <a:spcPct val="150000"/>
              </a:lnSpc>
            </a:pPr>
            <a:r>
              <a:rPr lang="en-US" b="1" dirty="0" err="1"/>
              <a:t>Z_Revenue</a:t>
            </a:r>
            <a:r>
              <a:rPr lang="en-US" b="1" dirty="0"/>
              <a:t>: </a:t>
            </a:r>
            <a:r>
              <a:rPr lang="en-US" dirty="0"/>
              <a:t>This is related to the campaign success rates</a:t>
            </a:r>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470205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C4C69CF-327C-48E4-95BE-49E5BB101B82}"/>
              </a:ext>
            </a:extLst>
          </p:cNvPr>
          <p:cNvSpPr txBox="1">
            <a:spLocks/>
          </p:cNvSpPr>
          <p:nvPr/>
        </p:nvSpPr>
        <p:spPr>
          <a:xfrm>
            <a:off x="5948796" y="263555"/>
            <a:ext cx="6007662" cy="1442463"/>
          </a:xfrm>
          <a:prstGeom prst="rect">
            <a:avLst/>
          </a:prstGeom>
        </p:spPr>
        <p:txBody>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lgn="r"/>
            <a:r>
              <a:rPr lang="en-US" u="sng" dirty="0">
                <a:solidFill>
                  <a:schemeClr val="accent1">
                    <a:lumMod val="75000"/>
                  </a:schemeClr>
                </a:solidFill>
              </a:rPr>
              <a:t>Features Engineering</a:t>
            </a:r>
          </a:p>
        </p:txBody>
      </p:sp>
      <p:sp>
        <p:nvSpPr>
          <p:cNvPr id="5" name="Rectangle 4">
            <a:extLst>
              <a:ext uri="{FF2B5EF4-FFF2-40B4-BE49-F238E27FC236}">
                <a16:creationId xmlns:a16="http://schemas.microsoft.com/office/drawing/2014/main" id="{F2F32F06-4C22-4832-A9B8-5B13B9AF82B2}"/>
              </a:ext>
            </a:extLst>
          </p:cNvPr>
          <p:cNvSpPr/>
          <p:nvPr/>
        </p:nvSpPr>
        <p:spPr>
          <a:xfrm>
            <a:off x="0" y="0"/>
            <a:ext cx="562667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075058F-2D59-4579-9D24-95DCFBADBEFC}"/>
              </a:ext>
            </a:extLst>
          </p:cNvPr>
          <p:cNvPicPr>
            <a:picLocks noChangeAspect="1"/>
          </p:cNvPicPr>
          <p:nvPr/>
        </p:nvPicPr>
        <p:blipFill>
          <a:blip r:embed="rId2"/>
          <a:stretch>
            <a:fillRect/>
          </a:stretch>
        </p:blipFill>
        <p:spPr>
          <a:xfrm>
            <a:off x="154082" y="1259148"/>
            <a:ext cx="5404572" cy="2314575"/>
          </a:xfrm>
          <a:prstGeom prst="rect">
            <a:avLst/>
          </a:prstGeom>
        </p:spPr>
      </p:pic>
      <p:pic>
        <p:nvPicPr>
          <p:cNvPr id="9" name="Picture 8">
            <a:extLst>
              <a:ext uri="{FF2B5EF4-FFF2-40B4-BE49-F238E27FC236}">
                <a16:creationId xmlns:a16="http://schemas.microsoft.com/office/drawing/2014/main" id="{CB7EC3D6-8CAE-44D8-95EB-5737A3109600}"/>
              </a:ext>
            </a:extLst>
          </p:cNvPr>
          <p:cNvPicPr>
            <a:picLocks noChangeAspect="1"/>
          </p:cNvPicPr>
          <p:nvPr/>
        </p:nvPicPr>
        <p:blipFill>
          <a:blip r:embed="rId3"/>
          <a:stretch>
            <a:fillRect/>
          </a:stretch>
        </p:blipFill>
        <p:spPr>
          <a:xfrm>
            <a:off x="176762" y="4458945"/>
            <a:ext cx="5359212" cy="747851"/>
          </a:xfrm>
          <a:prstGeom prst="rect">
            <a:avLst/>
          </a:prstGeom>
        </p:spPr>
      </p:pic>
      <p:sp>
        <p:nvSpPr>
          <p:cNvPr id="10" name="TextBox 9">
            <a:extLst>
              <a:ext uri="{FF2B5EF4-FFF2-40B4-BE49-F238E27FC236}">
                <a16:creationId xmlns:a16="http://schemas.microsoft.com/office/drawing/2014/main" id="{F1A3C55B-FACF-4A3A-82BB-9991A637F4A2}"/>
              </a:ext>
            </a:extLst>
          </p:cNvPr>
          <p:cNvSpPr txBox="1"/>
          <p:nvPr/>
        </p:nvSpPr>
        <p:spPr>
          <a:xfrm>
            <a:off x="6320117" y="2361303"/>
            <a:ext cx="5389582" cy="2534027"/>
          </a:xfrm>
          <a:prstGeom prst="rect">
            <a:avLst/>
          </a:prstGeom>
          <a:noFill/>
        </p:spPr>
        <p:txBody>
          <a:bodyPr wrap="square" rtlCol="0">
            <a:spAutoFit/>
          </a:bodyPr>
          <a:lstStyle/>
          <a:p>
            <a:pPr>
              <a:lnSpc>
                <a:spcPct val="150000"/>
              </a:lnSpc>
            </a:pPr>
            <a:r>
              <a:rPr lang="en-US" b="0" i="0" dirty="0">
                <a:effectLst/>
                <a:latin typeface="Arial" panose="020B0604020202020204" pitchFamily="34" charset="0"/>
                <a:cs typeface="Arial" panose="020B0604020202020204" pitchFamily="34" charset="0"/>
              </a:rPr>
              <a:t>The  feature '</a:t>
            </a:r>
            <a:r>
              <a:rPr lang="en-US" b="0" i="0" dirty="0" err="1">
                <a:effectLst/>
                <a:latin typeface="Arial" panose="020B0604020202020204" pitchFamily="34" charset="0"/>
                <a:cs typeface="Arial" panose="020B0604020202020204" pitchFamily="34" charset="0"/>
              </a:rPr>
              <a:t>Year_Birth</a:t>
            </a:r>
            <a:r>
              <a:rPr lang="en-US" b="0" i="0" dirty="0">
                <a:effectLst/>
                <a:latin typeface="Arial" panose="020B0604020202020204" pitchFamily="34" charset="0"/>
                <a:cs typeface="Arial" panose="020B0604020202020204" pitchFamily="34" charset="0"/>
              </a:rPr>
              <a:t>' represents the different years of birth of the customers. The data collected contains some gaps in this feature,  in terms of years in which customers were born. So, our data does not contain all the years starting from 1893 to 1996.</a:t>
            </a:r>
            <a:endParaRPr lang="en-US"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B822B6AE-C06C-4695-88A1-BA9987B9352F}"/>
              </a:ext>
            </a:extLst>
          </p:cNvPr>
          <p:cNvSpPr txBox="1"/>
          <p:nvPr/>
        </p:nvSpPr>
        <p:spPr>
          <a:xfrm>
            <a:off x="1487458" y="390772"/>
            <a:ext cx="3324113" cy="461665"/>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rPr>
              <a:t>Year of Birth </a:t>
            </a:r>
          </a:p>
        </p:txBody>
      </p:sp>
    </p:spTree>
    <p:extLst>
      <p:ext uri="{BB962C8B-B14F-4D97-AF65-F5344CB8AC3E}">
        <p14:creationId xmlns:p14="http://schemas.microsoft.com/office/powerpoint/2010/main" val="1805201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C4C69CF-327C-48E4-95BE-49E5BB101B82}"/>
              </a:ext>
            </a:extLst>
          </p:cNvPr>
          <p:cNvSpPr txBox="1">
            <a:spLocks/>
          </p:cNvSpPr>
          <p:nvPr/>
        </p:nvSpPr>
        <p:spPr>
          <a:xfrm>
            <a:off x="5948796" y="263555"/>
            <a:ext cx="6007662" cy="1442463"/>
          </a:xfrm>
          <a:prstGeom prst="rect">
            <a:avLst/>
          </a:prstGeom>
        </p:spPr>
        <p:txBody>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lgn="r"/>
            <a:r>
              <a:rPr lang="en-US" u="sng" dirty="0">
                <a:solidFill>
                  <a:schemeClr val="accent1">
                    <a:lumMod val="75000"/>
                  </a:schemeClr>
                </a:solidFill>
              </a:rPr>
              <a:t>Features Engineering</a:t>
            </a:r>
          </a:p>
        </p:txBody>
      </p:sp>
      <p:sp>
        <p:nvSpPr>
          <p:cNvPr id="5" name="Rectangle 4">
            <a:extLst>
              <a:ext uri="{FF2B5EF4-FFF2-40B4-BE49-F238E27FC236}">
                <a16:creationId xmlns:a16="http://schemas.microsoft.com/office/drawing/2014/main" id="{F2F32F06-4C22-4832-A9B8-5B13B9AF82B2}"/>
              </a:ext>
            </a:extLst>
          </p:cNvPr>
          <p:cNvSpPr/>
          <p:nvPr/>
        </p:nvSpPr>
        <p:spPr>
          <a:xfrm>
            <a:off x="0" y="0"/>
            <a:ext cx="562667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1A3C55B-FACF-4A3A-82BB-9991A637F4A2}"/>
              </a:ext>
            </a:extLst>
          </p:cNvPr>
          <p:cNvSpPr txBox="1"/>
          <p:nvPr/>
        </p:nvSpPr>
        <p:spPr>
          <a:xfrm>
            <a:off x="6261337" y="2361303"/>
            <a:ext cx="5695121" cy="1703030"/>
          </a:xfrm>
          <a:prstGeom prst="rect">
            <a:avLst/>
          </a:prstGeom>
          <a:noFill/>
        </p:spPr>
        <p:txBody>
          <a:bodyPr wrap="square" rtlCol="0">
            <a:spAutoFit/>
          </a:bodyPr>
          <a:lstStyle/>
          <a:p>
            <a:pPr>
              <a:lnSpc>
                <a:spcPct val="150000"/>
              </a:lnSpc>
            </a:pPr>
            <a:r>
              <a:rPr lang="en-US" b="0" i="0" dirty="0">
                <a:effectLst/>
                <a:latin typeface="Arial" panose="020B0604020202020204" pitchFamily="34" charset="0"/>
                <a:cs typeface="Arial" panose="020B0604020202020204" pitchFamily="34" charset="0"/>
              </a:rPr>
              <a:t>The </a:t>
            </a:r>
            <a:r>
              <a:rPr lang="en-US" b="0" i="0" dirty="0" err="1">
                <a:effectLst/>
                <a:latin typeface="Arial" panose="020B0604020202020204" pitchFamily="34" charset="0"/>
                <a:cs typeface="Arial" panose="020B0604020202020204" pitchFamily="34" charset="0"/>
              </a:rPr>
              <a:t>Marital_Status</a:t>
            </a:r>
            <a:r>
              <a:rPr lang="en-US" b="0" i="0" dirty="0">
                <a:effectLst/>
                <a:latin typeface="Arial" panose="020B0604020202020204" pitchFamily="34" charset="0"/>
                <a:cs typeface="Arial" panose="020B0604020202020204" pitchFamily="34" charset="0"/>
              </a:rPr>
              <a:t> feature has 8 classes, with similarity of meaning between the classes, so for a better representation </a:t>
            </a:r>
            <a:r>
              <a:rPr lang="en-US" b="0" i="0" dirty="0" err="1">
                <a:effectLst/>
                <a:latin typeface="Arial" panose="020B0604020202020204" pitchFamily="34" charset="0"/>
                <a:cs typeface="Arial" panose="020B0604020202020204" pitchFamily="34" charset="0"/>
              </a:rPr>
              <a:t>purpuse</a:t>
            </a:r>
            <a:r>
              <a:rPr lang="en-US" b="0" i="0" dirty="0">
                <a:effectLst/>
                <a:latin typeface="Arial" panose="020B0604020202020204" pitchFamily="34" charset="0"/>
                <a:cs typeface="Arial" panose="020B0604020202020204" pitchFamily="34" charset="0"/>
              </a:rPr>
              <a:t> we will replace 'Alone', 'YOLO' and 'Absurd' by 'single' .</a:t>
            </a:r>
            <a:endParaRPr lang="en-US"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B822B6AE-C06C-4695-88A1-BA9987B9352F}"/>
              </a:ext>
            </a:extLst>
          </p:cNvPr>
          <p:cNvSpPr txBox="1"/>
          <p:nvPr/>
        </p:nvSpPr>
        <p:spPr>
          <a:xfrm>
            <a:off x="1151281" y="398742"/>
            <a:ext cx="3324113" cy="461665"/>
          </a:xfrm>
          <a:prstGeom prst="rect">
            <a:avLst/>
          </a:prstGeom>
          <a:noFill/>
        </p:spPr>
        <p:txBody>
          <a:bodyPr wrap="square" rtlCol="0">
            <a:spAutoFit/>
          </a:bodyPr>
          <a:lstStyle/>
          <a:p>
            <a:pPr algn="ctr"/>
            <a:r>
              <a:rPr lang="en-US" sz="2400" b="1" dirty="0">
                <a:effectLst>
                  <a:outerShdw blurRad="38100" dist="38100" dir="2700000" algn="tl">
                    <a:srgbClr val="000000">
                      <a:alpha val="43137"/>
                    </a:srgbClr>
                  </a:outerShdw>
                </a:effectLst>
              </a:rPr>
              <a:t> </a:t>
            </a:r>
            <a:r>
              <a:rPr lang="en-US" sz="2400" b="1" dirty="0" err="1">
                <a:effectLst>
                  <a:outerShdw blurRad="38100" dist="38100" dir="2700000" algn="tl">
                    <a:srgbClr val="000000">
                      <a:alpha val="43137"/>
                    </a:srgbClr>
                  </a:outerShdw>
                </a:effectLst>
              </a:rPr>
              <a:t>Marital_Status</a:t>
            </a:r>
            <a:endParaRPr lang="en-US" sz="2400" b="1" dirty="0">
              <a:effectLst>
                <a:outerShdw blurRad="38100" dist="38100" dir="2700000" algn="tl">
                  <a:srgbClr val="000000">
                    <a:alpha val="43137"/>
                  </a:srgbClr>
                </a:outerShdw>
              </a:effectLst>
            </a:endParaRPr>
          </a:p>
        </p:txBody>
      </p:sp>
      <p:pic>
        <p:nvPicPr>
          <p:cNvPr id="14" name="Picture 13">
            <a:extLst>
              <a:ext uri="{FF2B5EF4-FFF2-40B4-BE49-F238E27FC236}">
                <a16:creationId xmlns:a16="http://schemas.microsoft.com/office/drawing/2014/main" id="{F06883D7-7FBB-4E70-B30C-A0F390CE3990}"/>
              </a:ext>
            </a:extLst>
          </p:cNvPr>
          <p:cNvPicPr>
            <a:picLocks noChangeAspect="1"/>
          </p:cNvPicPr>
          <p:nvPr/>
        </p:nvPicPr>
        <p:blipFill>
          <a:blip r:embed="rId2"/>
          <a:stretch>
            <a:fillRect/>
          </a:stretch>
        </p:blipFill>
        <p:spPr>
          <a:xfrm>
            <a:off x="191608" y="1543570"/>
            <a:ext cx="5286375" cy="2828925"/>
          </a:xfrm>
          <a:prstGeom prst="rect">
            <a:avLst/>
          </a:prstGeom>
        </p:spPr>
      </p:pic>
      <p:pic>
        <p:nvPicPr>
          <p:cNvPr id="16" name="Picture 15">
            <a:extLst>
              <a:ext uri="{FF2B5EF4-FFF2-40B4-BE49-F238E27FC236}">
                <a16:creationId xmlns:a16="http://schemas.microsoft.com/office/drawing/2014/main" id="{18D0F321-5917-4338-A6BB-274D753AE202}"/>
              </a:ext>
            </a:extLst>
          </p:cNvPr>
          <p:cNvPicPr>
            <a:picLocks noChangeAspect="1"/>
          </p:cNvPicPr>
          <p:nvPr/>
        </p:nvPicPr>
        <p:blipFill>
          <a:blip r:embed="rId3"/>
          <a:stretch>
            <a:fillRect/>
          </a:stretch>
        </p:blipFill>
        <p:spPr>
          <a:xfrm>
            <a:off x="191608" y="4895330"/>
            <a:ext cx="5243456" cy="419100"/>
          </a:xfrm>
          <a:prstGeom prst="rect">
            <a:avLst/>
          </a:prstGeom>
        </p:spPr>
      </p:pic>
    </p:spTree>
    <p:extLst>
      <p:ext uri="{BB962C8B-B14F-4D97-AF65-F5344CB8AC3E}">
        <p14:creationId xmlns:p14="http://schemas.microsoft.com/office/powerpoint/2010/main" val="470927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C4C69CF-327C-48E4-95BE-49E5BB101B82}"/>
              </a:ext>
            </a:extLst>
          </p:cNvPr>
          <p:cNvSpPr txBox="1">
            <a:spLocks/>
          </p:cNvSpPr>
          <p:nvPr/>
        </p:nvSpPr>
        <p:spPr>
          <a:xfrm>
            <a:off x="5948796" y="263555"/>
            <a:ext cx="6007662" cy="1442463"/>
          </a:xfrm>
          <a:prstGeom prst="rect">
            <a:avLst/>
          </a:prstGeom>
        </p:spPr>
        <p:txBody>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lgn="r"/>
            <a:r>
              <a:rPr lang="en-US" u="sng" dirty="0">
                <a:solidFill>
                  <a:schemeClr val="accent1">
                    <a:lumMod val="75000"/>
                  </a:schemeClr>
                </a:solidFill>
              </a:rPr>
              <a:t>Features Engineering</a:t>
            </a:r>
          </a:p>
        </p:txBody>
      </p:sp>
      <p:sp>
        <p:nvSpPr>
          <p:cNvPr id="5" name="Rectangle 4">
            <a:extLst>
              <a:ext uri="{FF2B5EF4-FFF2-40B4-BE49-F238E27FC236}">
                <a16:creationId xmlns:a16="http://schemas.microsoft.com/office/drawing/2014/main" id="{F2F32F06-4C22-4832-A9B8-5B13B9AF82B2}"/>
              </a:ext>
            </a:extLst>
          </p:cNvPr>
          <p:cNvSpPr/>
          <p:nvPr/>
        </p:nvSpPr>
        <p:spPr>
          <a:xfrm>
            <a:off x="0" y="0"/>
            <a:ext cx="562667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1A3C55B-FACF-4A3A-82BB-9991A637F4A2}"/>
              </a:ext>
            </a:extLst>
          </p:cNvPr>
          <p:cNvSpPr txBox="1"/>
          <p:nvPr/>
        </p:nvSpPr>
        <p:spPr>
          <a:xfrm>
            <a:off x="6261337" y="2361303"/>
            <a:ext cx="5695121" cy="2949525"/>
          </a:xfrm>
          <a:prstGeom prst="rect">
            <a:avLst/>
          </a:prstGeom>
          <a:noFill/>
        </p:spPr>
        <p:txBody>
          <a:bodyPr wrap="square" rtlCol="0">
            <a:spAutoFit/>
          </a:bodyPr>
          <a:lstStyle/>
          <a:p>
            <a:pPr>
              <a:lnSpc>
                <a:spcPct val="150000"/>
              </a:lnSpc>
            </a:pPr>
            <a:r>
              <a:rPr lang="en-US" b="0" i="0" dirty="0">
                <a:effectLst/>
                <a:latin typeface="Arial" panose="020B0604020202020204" pitchFamily="34" charset="0"/>
                <a:cs typeface="Arial" panose="020B0604020202020204" pitchFamily="34" charset="0"/>
              </a:rPr>
              <a:t>The feature </a:t>
            </a:r>
            <a:r>
              <a:rPr lang="en-US" b="0" i="0" dirty="0" err="1">
                <a:effectLst/>
                <a:latin typeface="Arial" panose="020B0604020202020204" pitchFamily="34" charset="0"/>
                <a:cs typeface="Arial" panose="020B0604020202020204" pitchFamily="34" charset="0"/>
              </a:rPr>
              <a:t>Dt_Customer</a:t>
            </a:r>
            <a:r>
              <a:rPr lang="en-US" b="0" i="0" dirty="0">
                <a:effectLst/>
                <a:latin typeface="Arial" panose="020B0604020202020204" pitchFamily="34" charset="0"/>
                <a:cs typeface="Arial" panose="020B0604020202020204" pitchFamily="34" charset="0"/>
              </a:rPr>
              <a:t> represents dates of customer’s enrolment with the company. The data in this feature is represented in type str. In order to improve the value representation of this feature, and to do meaningful feature engineering with this feature, we will be converting the values in this feature to data type datetime.</a:t>
            </a:r>
            <a:endParaRPr lang="en-US"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B822B6AE-C06C-4695-88A1-BA9987B9352F}"/>
              </a:ext>
            </a:extLst>
          </p:cNvPr>
          <p:cNvSpPr txBox="1"/>
          <p:nvPr/>
        </p:nvSpPr>
        <p:spPr>
          <a:xfrm>
            <a:off x="1151281" y="398742"/>
            <a:ext cx="3324113" cy="461665"/>
          </a:xfrm>
          <a:prstGeom prst="rect">
            <a:avLst/>
          </a:prstGeom>
          <a:noFill/>
        </p:spPr>
        <p:txBody>
          <a:bodyPr wrap="square" rtlCol="0">
            <a:spAutoFit/>
          </a:bodyPr>
          <a:lstStyle/>
          <a:p>
            <a:pPr algn="ctr"/>
            <a:r>
              <a:rPr lang="en-US" sz="2400" b="1" i="0">
                <a:effectLst/>
                <a:latin typeface="-apple-system"/>
              </a:rPr>
              <a:t>Dt_Customer</a:t>
            </a:r>
          </a:p>
        </p:txBody>
      </p:sp>
      <p:pic>
        <p:nvPicPr>
          <p:cNvPr id="3" name="Picture 2">
            <a:extLst>
              <a:ext uri="{FF2B5EF4-FFF2-40B4-BE49-F238E27FC236}">
                <a16:creationId xmlns:a16="http://schemas.microsoft.com/office/drawing/2014/main" id="{14909339-4B7A-4A28-9A7F-26B31EBEE236}"/>
              </a:ext>
            </a:extLst>
          </p:cNvPr>
          <p:cNvPicPr>
            <a:picLocks noChangeAspect="1"/>
          </p:cNvPicPr>
          <p:nvPr/>
        </p:nvPicPr>
        <p:blipFill>
          <a:blip r:embed="rId2"/>
          <a:stretch>
            <a:fillRect/>
          </a:stretch>
        </p:blipFill>
        <p:spPr>
          <a:xfrm>
            <a:off x="263017" y="1389610"/>
            <a:ext cx="5100637" cy="1962150"/>
          </a:xfrm>
          <a:prstGeom prst="rect">
            <a:avLst/>
          </a:prstGeom>
        </p:spPr>
      </p:pic>
      <p:pic>
        <p:nvPicPr>
          <p:cNvPr id="9" name="Picture 8">
            <a:extLst>
              <a:ext uri="{FF2B5EF4-FFF2-40B4-BE49-F238E27FC236}">
                <a16:creationId xmlns:a16="http://schemas.microsoft.com/office/drawing/2014/main" id="{2DA3B7F4-B666-4728-93DA-6E114683FDD0}"/>
              </a:ext>
            </a:extLst>
          </p:cNvPr>
          <p:cNvPicPr>
            <a:picLocks noChangeAspect="1"/>
          </p:cNvPicPr>
          <p:nvPr/>
        </p:nvPicPr>
        <p:blipFill>
          <a:blip r:embed="rId3"/>
          <a:stretch>
            <a:fillRect/>
          </a:stretch>
        </p:blipFill>
        <p:spPr>
          <a:xfrm>
            <a:off x="263017" y="3685655"/>
            <a:ext cx="5100637" cy="2838450"/>
          </a:xfrm>
          <a:prstGeom prst="rect">
            <a:avLst/>
          </a:prstGeom>
        </p:spPr>
      </p:pic>
    </p:spTree>
    <p:extLst>
      <p:ext uri="{BB962C8B-B14F-4D97-AF65-F5344CB8AC3E}">
        <p14:creationId xmlns:p14="http://schemas.microsoft.com/office/powerpoint/2010/main" val="8134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C4C69CF-327C-48E4-95BE-49E5BB101B82}"/>
              </a:ext>
            </a:extLst>
          </p:cNvPr>
          <p:cNvSpPr txBox="1">
            <a:spLocks/>
          </p:cNvSpPr>
          <p:nvPr/>
        </p:nvSpPr>
        <p:spPr>
          <a:xfrm>
            <a:off x="5948796" y="263555"/>
            <a:ext cx="6007662" cy="1442463"/>
          </a:xfrm>
          <a:prstGeom prst="rect">
            <a:avLst/>
          </a:prstGeom>
        </p:spPr>
        <p:txBody>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lgn="r"/>
            <a:r>
              <a:rPr lang="en-US" u="sng" dirty="0">
                <a:solidFill>
                  <a:schemeClr val="accent1">
                    <a:lumMod val="75000"/>
                  </a:schemeClr>
                </a:solidFill>
              </a:rPr>
              <a:t>Features Engineering</a:t>
            </a:r>
          </a:p>
        </p:txBody>
      </p:sp>
      <p:sp>
        <p:nvSpPr>
          <p:cNvPr id="5" name="Rectangle 4">
            <a:extLst>
              <a:ext uri="{FF2B5EF4-FFF2-40B4-BE49-F238E27FC236}">
                <a16:creationId xmlns:a16="http://schemas.microsoft.com/office/drawing/2014/main" id="{F2F32F06-4C22-4832-A9B8-5B13B9AF82B2}"/>
              </a:ext>
            </a:extLst>
          </p:cNvPr>
          <p:cNvSpPr/>
          <p:nvPr/>
        </p:nvSpPr>
        <p:spPr>
          <a:xfrm>
            <a:off x="0" y="0"/>
            <a:ext cx="562667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1A3C55B-FACF-4A3A-82BB-9991A637F4A2}"/>
              </a:ext>
            </a:extLst>
          </p:cNvPr>
          <p:cNvSpPr txBox="1"/>
          <p:nvPr/>
        </p:nvSpPr>
        <p:spPr>
          <a:xfrm>
            <a:off x="6261337" y="2361303"/>
            <a:ext cx="5695121" cy="872034"/>
          </a:xfrm>
          <a:prstGeom prst="rect">
            <a:avLst/>
          </a:prstGeom>
          <a:noFill/>
        </p:spPr>
        <p:txBody>
          <a:bodyPr wrap="square" rtlCol="0">
            <a:spAutoFit/>
          </a:bodyPr>
          <a:lstStyle/>
          <a:p>
            <a:pPr>
              <a:lnSpc>
                <a:spcPct val="150000"/>
              </a:lnSpc>
            </a:pPr>
            <a:r>
              <a:rPr lang="en-US" b="0" i="0" dirty="0">
                <a:effectLst/>
                <a:latin typeface="Arial" panose="020B0604020202020204" pitchFamily="34" charset="0"/>
                <a:cs typeface="Arial" panose="020B0604020202020204" pitchFamily="34" charset="0"/>
              </a:rPr>
              <a:t>Variable Spending as the sum of the amount spent on the 6 product categories</a:t>
            </a:r>
            <a:endParaRPr lang="en-US"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B822B6AE-C06C-4695-88A1-BA9987B9352F}"/>
              </a:ext>
            </a:extLst>
          </p:cNvPr>
          <p:cNvSpPr txBox="1"/>
          <p:nvPr/>
        </p:nvSpPr>
        <p:spPr>
          <a:xfrm>
            <a:off x="910743" y="409133"/>
            <a:ext cx="3805183" cy="461665"/>
          </a:xfrm>
          <a:prstGeom prst="rect">
            <a:avLst/>
          </a:prstGeom>
          <a:noFill/>
        </p:spPr>
        <p:txBody>
          <a:bodyPr wrap="square" rtlCol="0">
            <a:spAutoFit/>
          </a:bodyPr>
          <a:lstStyle/>
          <a:p>
            <a:pPr algn="ctr"/>
            <a:r>
              <a:rPr lang="en-US" sz="2400" b="1" i="0" dirty="0">
                <a:effectLst/>
                <a:latin typeface="-apple-system"/>
              </a:rPr>
              <a:t>Creating spending feature </a:t>
            </a:r>
          </a:p>
        </p:txBody>
      </p:sp>
      <p:pic>
        <p:nvPicPr>
          <p:cNvPr id="6" name="Picture 5">
            <a:extLst>
              <a:ext uri="{FF2B5EF4-FFF2-40B4-BE49-F238E27FC236}">
                <a16:creationId xmlns:a16="http://schemas.microsoft.com/office/drawing/2014/main" id="{5051A75F-6EFA-41D2-AED2-721F5B9C2677}"/>
              </a:ext>
            </a:extLst>
          </p:cNvPr>
          <p:cNvPicPr>
            <a:picLocks noChangeAspect="1"/>
          </p:cNvPicPr>
          <p:nvPr/>
        </p:nvPicPr>
        <p:blipFill>
          <a:blip r:embed="rId2"/>
          <a:stretch>
            <a:fillRect/>
          </a:stretch>
        </p:blipFill>
        <p:spPr>
          <a:xfrm>
            <a:off x="116893" y="1526531"/>
            <a:ext cx="5392881" cy="542192"/>
          </a:xfrm>
          <a:prstGeom prst="rect">
            <a:avLst/>
          </a:prstGeom>
        </p:spPr>
      </p:pic>
      <p:pic>
        <p:nvPicPr>
          <p:cNvPr id="8" name="Picture 7">
            <a:extLst>
              <a:ext uri="{FF2B5EF4-FFF2-40B4-BE49-F238E27FC236}">
                <a16:creationId xmlns:a16="http://schemas.microsoft.com/office/drawing/2014/main" id="{C109B3DB-DD69-4F9E-AC3A-553903F77516}"/>
              </a:ext>
            </a:extLst>
          </p:cNvPr>
          <p:cNvPicPr>
            <a:picLocks noChangeAspect="1"/>
          </p:cNvPicPr>
          <p:nvPr/>
        </p:nvPicPr>
        <p:blipFill>
          <a:blip r:embed="rId3"/>
          <a:stretch>
            <a:fillRect/>
          </a:stretch>
        </p:blipFill>
        <p:spPr>
          <a:xfrm>
            <a:off x="586653" y="2797320"/>
            <a:ext cx="4609234" cy="1771650"/>
          </a:xfrm>
          <a:prstGeom prst="rect">
            <a:avLst/>
          </a:prstGeom>
        </p:spPr>
      </p:pic>
    </p:spTree>
    <p:extLst>
      <p:ext uri="{BB962C8B-B14F-4D97-AF65-F5344CB8AC3E}">
        <p14:creationId xmlns:p14="http://schemas.microsoft.com/office/powerpoint/2010/main" val="2700610716"/>
      </p:ext>
    </p:extLst>
  </p:cSld>
  <p:clrMapOvr>
    <a:masterClrMapping/>
  </p:clrMapOvr>
</p:sld>
</file>

<file path=ppt/theme/theme1.xml><?xml version="1.0" encoding="utf-8"?>
<a:theme xmlns:a="http://schemas.openxmlformats.org/drawingml/2006/main" name="CosineVTI">
  <a:themeElements>
    <a:clrScheme name="AnalogousFromRegularSeedLeftStep">
      <a:dk1>
        <a:srgbClr val="000000"/>
      </a:dk1>
      <a:lt1>
        <a:srgbClr val="FFFFFF"/>
      </a:lt1>
      <a:dk2>
        <a:srgbClr val="25203D"/>
      </a:dk2>
      <a:lt2>
        <a:srgbClr val="E8E2E3"/>
      </a:lt2>
      <a:accent1>
        <a:srgbClr val="20B691"/>
      </a:accent1>
      <a:accent2>
        <a:srgbClr val="14B94C"/>
      </a:accent2>
      <a:accent3>
        <a:srgbClr val="2DBA21"/>
      </a:accent3>
      <a:accent4>
        <a:srgbClr val="62B313"/>
      </a:accent4>
      <a:accent5>
        <a:srgbClr val="9BA81E"/>
      </a:accent5>
      <a:accent6>
        <a:srgbClr val="D29517"/>
      </a:accent6>
      <a:hlink>
        <a:srgbClr val="BF3F5E"/>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257</TotalTime>
  <Words>1437</Words>
  <Application>Microsoft Office PowerPoint</Application>
  <PresentationFormat>Widescreen</PresentationFormat>
  <Paragraphs>122</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-apple-system</vt:lpstr>
      <vt:lpstr>Arial</vt:lpstr>
      <vt:lpstr>Grandview</vt:lpstr>
      <vt:lpstr>Wingdings</vt:lpstr>
      <vt:lpstr>CosineVTI</vt:lpstr>
      <vt:lpstr>Marketing campaign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Identifying out of scope variables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campaign</dc:title>
  <dc:creator>SAHAR FARHAT</dc:creator>
  <cp:lastModifiedBy>SAHAR FARHAT</cp:lastModifiedBy>
  <cp:revision>1</cp:revision>
  <dcterms:created xsi:type="dcterms:W3CDTF">2022-01-21T18:20:35Z</dcterms:created>
  <dcterms:modified xsi:type="dcterms:W3CDTF">2022-01-21T22:37:58Z</dcterms:modified>
</cp:coreProperties>
</file>