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4"/>
  </p:notesMasterIdLst>
  <p:sldIdLst>
    <p:sldId id="344" r:id="rId4"/>
    <p:sldId id="347" r:id="rId5"/>
    <p:sldId id="342" r:id="rId6"/>
    <p:sldId id="349" r:id="rId7"/>
    <p:sldId id="348"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3" r:id="rId31"/>
    <p:sldId id="372" r:id="rId32"/>
    <p:sldId id="34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autoAdjust="0"/>
    <p:restoredTop sz="94660"/>
  </p:normalViewPr>
  <p:slideViewPr>
    <p:cSldViewPr snapToGrid="0" showGuides="1">
      <p:cViewPr varScale="1">
        <p:scale>
          <a:sx n="91" d="100"/>
          <a:sy n="91" d="100"/>
        </p:scale>
        <p:origin x="63"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Group 14">
            <a:extLst>
              <a:ext uri="{FF2B5EF4-FFF2-40B4-BE49-F238E27FC236}">
                <a16:creationId xmlns:a16="http://schemas.microsoft.com/office/drawing/2014/main" id="{2A921263-B14B-4578-8B20-3AC423CD7911}"/>
              </a:ext>
            </a:extLst>
          </p:cNvPr>
          <p:cNvGrpSpPr/>
          <p:nvPr userDrawn="1"/>
        </p:nvGrpSpPr>
        <p:grpSpPr>
          <a:xfrm>
            <a:off x="8758046" y="1910898"/>
            <a:ext cx="2357831" cy="4144944"/>
            <a:chOff x="445712" y="1449040"/>
            <a:chExt cx="2113018" cy="3924176"/>
          </a:xfrm>
        </p:grpSpPr>
        <p:sp>
          <p:nvSpPr>
            <p:cNvPr id="3" name="Rounded Rectangle 15">
              <a:extLst>
                <a:ext uri="{FF2B5EF4-FFF2-40B4-BE49-F238E27FC236}">
                  <a16:creationId xmlns:a16="http://schemas.microsoft.com/office/drawing/2014/main" id="{8C3C820B-CE00-4BAD-9573-FCBB3CE63C1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16">
              <a:extLst>
                <a:ext uri="{FF2B5EF4-FFF2-40B4-BE49-F238E27FC236}">
                  <a16:creationId xmlns:a16="http://schemas.microsoft.com/office/drawing/2014/main" id="{335E9A53-BA4A-4973-9374-66FEFEC737C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17">
              <a:extLst>
                <a:ext uri="{FF2B5EF4-FFF2-40B4-BE49-F238E27FC236}">
                  <a16:creationId xmlns:a16="http://schemas.microsoft.com/office/drawing/2014/main" id="{C1CEE9FC-3896-4BDC-9E67-DA76492461DB}"/>
                </a:ext>
              </a:extLst>
            </p:cNvPr>
            <p:cNvGrpSpPr/>
            <p:nvPr userDrawn="1"/>
          </p:nvGrpSpPr>
          <p:grpSpPr>
            <a:xfrm>
              <a:off x="1407705" y="5045834"/>
              <a:ext cx="211967" cy="211967"/>
              <a:chOff x="1549420" y="5712364"/>
              <a:chExt cx="312583" cy="312583"/>
            </a:xfrm>
          </p:grpSpPr>
          <p:sp>
            <p:nvSpPr>
              <p:cNvPr id="6" name="Oval 18">
                <a:extLst>
                  <a:ext uri="{FF2B5EF4-FFF2-40B4-BE49-F238E27FC236}">
                    <a16:creationId xmlns:a16="http://schemas.microsoft.com/office/drawing/2014/main" id="{2FC925BD-DB85-4C13-A07E-FCBC2C4EF6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9">
                <a:extLst>
                  <a:ext uri="{FF2B5EF4-FFF2-40B4-BE49-F238E27FC236}">
                    <a16:creationId xmlns:a16="http://schemas.microsoft.com/office/drawing/2014/main" id="{B608E06C-085B-438A-88EF-35841D5F763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A08B97E3-9D87-44AD-9AA5-DB218399F068}"/>
              </a:ext>
            </a:extLst>
          </p:cNvPr>
          <p:cNvSpPr>
            <a:spLocks noGrp="1"/>
          </p:cNvSpPr>
          <p:nvPr>
            <p:ph type="pic" idx="12" hasCustomPrompt="1"/>
          </p:nvPr>
        </p:nvSpPr>
        <p:spPr>
          <a:xfrm>
            <a:off x="8924348" y="2256777"/>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9" name="Text Placeholder 9">
            <a:extLst>
              <a:ext uri="{FF2B5EF4-FFF2-40B4-BE49-F238E27FC236}">
                <a16:creationId xmlns:a16="http://schemas.microsoft.com/office/drawing/2014/main" id="{549CFBFE-8441-461C-BFBA-38F9B1FD5C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228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F91D817D-42AC-406F-8992-462616433CC0}"/>
              </a:ext>
            </a:extLst>
          </p:cNvPr>
          <p:cNvSpPr/>
          <p:nvPr userDrawn="1"/>
        </p:nvSpPr>
        <p:spPr>
          <a:xfrm flipH="1">
            <a:off x="706744" y="1827783"/>
            <a:ext cx="2156579" cy="2692456"/>
          </a:xfrm>
          <a:prstGeom prst="chevron">
            <a:avLst>
              <a:gd name="adj" fmla="val 2333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B25403C2-8B82-4969-AE72-6E497CE5EEEF}"/>
              </a:ext>
            </a:extLst>
          </p:cNvPr>
          <p:cNvSpPr/>
          <p:nvPr userDrawn="1"/>
        </p:nvSpPr>
        <p:spPr>
          <a:xfrm flipH="1">
            <a:off x="3455827" y="1827783"/>
            <a:ext cx="2156579" cy="2692456"/>
          </a:xfrm>
          <a:prstGeom prst="chevron">
            <a:avLst>
              <a:gd name="adj" fmla="val 23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D3AC05D6-8180-4CE8-A0E8-F9872B179B12}"/>
              </a:ext>
            </a:extLst>
          </p:cNvPr>
          <p:cNvSpPr/>
          <p:nvPr userDrawn="1"/>
        </p:nvSpPr>
        <p:spPr>
          <a:xfrm flipH="1">
            <a:off x="6204910" y="1827783"/>
            <a:ext cx="2156579" cy="2692456"/>
          </a:xfrm>
          <a:prstGeom prst="chevron">
            <a:avLst>
              <a:gd name="adj" fmla="val 2333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F62E6301-BF9F-403B-8314-60195D054878}"/>
              </a:ext>
            </a:extLst>
          </p:cNvPr>
          <p:cNvSpPr/>
          <p:nvPr userDrawn="1"/>
        </p:nvSpPr>
        <p:spPr>
          <a:xfrm flipH="1">
            <a:off x="8953992" y="1827783"/>
            <a:ext cx="2156579" cy="2692456"/>
          </a:xfrm>
          <a:prstGeom prst="chevron">
            <a:avLst>
              <a:gd name="adj" fmla="val 233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9" name="Rectangle 8">
            <a:extLst>
              <a:ext uri="{FF2B5EF4-FFF2-40B4-BE49-F238E27FC236}">
                <a16:creationId xmlns:a16="http://schemas.microsoft.com/office/drawing/2014/main" id="{56C10C1C-79E5-4295-B426-8F2C929EE511}"/>
              </a:ext>
            </a:extLst>
          </p:cNvPr>
          <p:cNvSpPr/>
          <p:nvPr userDrawn="1"/>
        </p:nvSpPr>
        <p:spPr>
          <a:xfrm>
            <a:off x="0" y="2456886"/>
            <a:ext cx="12192000" cy="14342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89F4AA7-ECDF-4958-8870-F7868FC79F32}"/>
              </a:ext>
            </a:extLst>
          </p:cNvPr>
          <p:cNvGrpSpPr/>
          <p:nvPr userDrawn="1"/>
        </p:nvGrpSpPr>
        <p:grpSpPr>
          <a:xfrm>
            <a:off x="1215508" y="1827783"/>
            <a:ext cx="2164227" cy="2692456"/>
            <a:chOff x="3487166" y="1850315"/>
            <a:chExt cx="1781307" cy="2216076"/>
          </a:xfrm>
        </p:grpSpPr>
        <p:sp>
          <p:nvSpPr>
            <p:cNvPr id="14" name="Arrow: Chevron 13">
              <a:extLst>
                <a:ext uri="{FF2B5EF4-FFF2-40B4-BE49-F238E27FC236}">
                  <a16:creationId xmlns:a16="http://schemas.microsoft.com/office/drawing/2014/main" id="{C9960CBA-7FBA-4310-95D8-EBCE652C09AE}"/>
                </a:ext>
              </a:extLst>
            </p:cNvPr>
            <p:cNvSpPr/>
            <p:nvPr/>
          </p:nvSpPr>
          <p:spPr>
            <a:xfrm>
              <a:off x="3487166" y="1850315"/>
              <a:ext cx="1775013" cy="2216076"/>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Parallelogram 14">
              <a:extLst>
                <a:ext uri="{FF2B5EF4-FFF2-40B4-BE49-F238E27FC236}">
                  <a16:creationId xmlns:a16="http://schemas.microsoft.com/office/drawing/2014/main" id="{4EFA4637-95F3-4F02-AF64-2DCDD3E2DE57}"/>
                </a:ext>
              </a:extLst>
            </p:cNvPr>
            <p:cNvSpPr/>
            <p:nvPr/>
          </p:nvSpPr>
          <p:spPr>
            <a:xfrm flipH="1">
              <a:off x="3493461" y="1850315"/>
              <a:ext cx="1775012" cy="1123794"/>
            </a:xfrm>
            <a:prstGeom prst="parallelogram">
              <a:avLst>
                <a:gd name="adj" fmla="val 3722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14EFE26-466B-4A45-9AD1-3BFD06B10144}"/>
              </a:ext>
            </a:extLst>
          </p:cNvPr>
          <p:cNvGrpSpPr/>
          <p:nvPr userDrawn="1"/>
        </p:nvGrpSpPr>
        <p:grpSpPr>
          <a:xfrm>
            <a:off x="3967140" y="1827783"/>
            <a:ext cx="2161678" cy="2692456"/>
            <a:chOff x="5417867" y="1850315"/>
            <a:chExt cx="1779209" cy="2216076"/>
          </a:xfrm>
        </p:grpSpPr>
        <p:sp>
          <p:nvSpPr>
            <p:cNvPr id="17" name="Arrow: Chevron 16">
              <a:extLst>
                <a:ext uri="{FF2B5EF4-FFF2-40B4-BE49-F238E27FC236}">
                  <a16:creationId xmlns:a16="http://schemas.microsoft.com/office/drawing/2014/main" id="{39781837-3ED6-4351-99BA-9A1DAFE710E5}"/>
                </a:ext>
              </a:extLst>
            </p:cNvPr>
            <p:cNvSpPr/>
            <p:nvPr/>
          </p:nvSpPr>
          <p:spPr>
            <a:xfrm>
              <a:off x="5417867" y="1850315"/>
              <a:ext cx="1775013" cy="2216076"/>
            </a:xfrm>
            <a:prstGeom prst="chevron">
              <a:avLst>
                <a:gd name="adj" fmla="val 233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arallelogram 17">
              <a:extLst>
                <a:ext uri="{FF2B5EF4-FFF2-40B4-BE49-F238E27FC236}">
                  <a16:creationId xmlns:a16="http://schemas.microsoft.com/office/drawing/2014/main" id="{C49DE6DC-76E9-4C44-B94C-B17CDDD4873D}"/>
                </a:ext>
              </a:extLst>
            </p:cNvPr>
            <p:cNvSpPr/>
            <p:nvPr/>
          </p:nvSpPr>
          <p:spPr>
            <a:xfrm flipH="1">
              <a:off x="5422064" y="1850315"/>
              <a:ext cx="1775012" cy="1123794"/>
            </a:xfrm>
            <a:prstGeom prst="parallelogram">
              <a:avLst>
                <a:gd name="adj" fmla="val 3722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AED15D2-D741-4DDB-BFB5-D04808F7CC74}"/>
              </a:ext>
            </a:extLst>
          </p:cNvPr>
          <p:cNvGrpSpPr/>
          <p:nvPr userDrawn="1"/>
        </p:nvGrpSpPr>
        <p:grpSpPr>
          <a:xfrm>
            <a:off x="6716223" y="1827783"/>
            <a:ext cx="2159129" cy="2692456"/>
            <a:chOff x="7348568" y="1850315"/>
            <a:chExt cx="1777111" cy="2216076"/>
          </a:xfrm>
        </p:grpSpPr>
        <p:sp>
          <p:nvSpPr>
            <p:cNvPr id="20" name="Arrow: Chevron 19">
              <a:extLst>
                <a:ext uri="{FF2B5EF4-FFF2-40B4-BE49-F238E27FC236}">
                  <a16:creationId xmlns:a16="http://schemas.microsoft.com/office/drawing/2014/main" id="{ED50CA78-1F5E-4AD7-B4B4-90B2A0BC0AB5}"/>
                </a:ext>
              </a:extLst>
            </p:cNvPr>
            <p:cNvSpPr/>
            <p:nvPr/>
          </p:nvSpPr>
          <p:spPr>
            <a:xfrm>
              <a:off x="7348568" y="1850315"/>
              <a:ext cx="1775013" cy="2216076"/>
            </a:xfrm>
            <a:prstGeom prst="chevron">
              <a:avLst>
                <a:gd name="adj" fmla="val 233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Parallelogram 20">
              <a:extLst>
                <a:ext uri="{FF2B5EF4-FFF2-40B4-BE49-F238E27FC236}">
                  <a16:creationId xmlns:a16="http://schemas.microsoft.com/office/drawing/2014/main" id="{62FEE9DF-D5EF-4A52-9FCE-9947107046DE}"/>
                </a:ext>
              </a:extLst>
            </p:cNvPr>
            <p:cNvSpPr/>
            <p:nvPr/>
          </p:nvSpPr>
          <p:spPr>
            <a:xfrm flipH="1">
              <a:off x="7350667" y="1850315"/>
              <a:ext cx="1775012" cy="1123794"/>
            </a:xfrm>
            <a:prstGeom prst="parallelogram">
              <a:avLst>
                <a:gd name="adj" fmla="val 3722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75B5629-C87D-454E-8AD6-034D2D75D9F0}"/>
              </a:ext>
            </a:extLst>
          </p:cNvPr>
          <p:cNvGrpSpPr/>
          <p:nvPr userDrawn="1"/>
        </p:nvGrpSpPr>
        <p:grpSpPr>
          <a:xfrm>
            <a:off x="9462756" y="1827783"/>
            <a:ext cx="2156580" cy="2692456"/>
            <a:chOff x="9279270" y="1850315"/>
            <a:chExt cx="1775013" cy="2216076"/>
          </a:xfrm>
        </p:grpSpPr>
        <p:sp>
          <p:nvSpPr>
            <p:cNvPr id="23" name="Arrow: Chevron 22">
              <a:extLst>
                <a:ext uri="{FF2B5EF4-FFF2-40B4-BE49-F238E27FC236}">
                  <a16:creationId xmlns:a16="http://schemas.microsoft.com/office/drawing/2014/main" id="{BE20F662-8C83-43D8-B88A-F2DF00833E32}"/>
                </a:ext>
              </a:extLst>
            </p:cNvPr>
            <p:cNvSpPr/>
            <p:nvPr/>
          </p:nvSpPr>
          <p:spPr>
            <a:xfrm>
              <a:off x="9279270" y="1850315"/>
              <a:ext cx="1775013" cy="2216076"/>
            </a:xfrm>
            <a:prstGeom prst="chevron">
              <a:avLst>
                <a:gd name="adj" fmla="val 233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Parallelogram 23">
              <a:extLst>
                <a:ext uri="{FF2B5EF4-FFF2-40B4-BE49-F238E27FC236}">
                  <a16:creationId xmlns:a16="http://schemas.microsoft.com/office/drawing/2014/main" id="{097D1647-C0E5-4A68-8D71-C07F4CF7D4CC}"/>
                </a:ext>
              </a:extLst>
            </p:cNvPr>
            <p:cNvSpPr/>
            <p:nvPr/>
          </p:nvSpPr>
          <p:spPr>
            <a:xfrm flipH="1">
              <a:off x="9279271" y="1850315"/>
              <a:ext cx="1775012" cy="1123794"/>
            </a:xfrm>
            <a:prstGeom prst="parallelogram">
              <a:avLst>
                <a:gd name="adj" fmla="val 3722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Picture Placeholder 48">
            <a:extLst>
              <a:ext uri="{FF2B5EF4-FFF2-40B4-BE49-F238E27FC236}">
                <a16:creationId xmlns:a16="http://schemas.microsoft.com/office/drawing/2014/main" id="{C6E031D4-7C96-4991-960F-15488A1643FE}"/>
              </a:ext>
            </a:extLst>
          </p:cNvPr>
          <p:cNvSpPr>
            <a:spLocks noGrp="1"/>
          </p:cNvSpPr>
          <p:nvPr userDrawn="1">
            <p:ph type="pic" sz="quarter" idx="14" hasCustomPrompt="1"/>
          </p:nvPr>
        </p:nvSpPr>
        <p:spPr>
          <a:xfrm>
            <a:off x="1296297"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0" name="Picture Placeholder 49">
            <a:extLst>
              <a:ext uri="{FF2B5EF4-FFF2-40B4-BE49-F238E27FC236}">
                <a16:creationId xmlns:a16="http://schemas.microsoft.com/office/drawing/2014/main" id="{ED74A7CE-680E-450D-BA13-E6BAAE8C5DC3}"/>
              </a:ext>
            </a:extLst>
          </p:cNvPr>
          <p:cNvSpPr>
            <a:spLocks noGrp="1"/>
          </p:cNvSpPr>
          <p:nvPr userDrawn="1">
            <p:ph type="pic" sz="quarter" idx="15" hasCustomPrompt="1"/>
          </p:nvPr>
        </p:nvSpPr>
        <p:spPr>
          <a:xfrm>
            <a:off x="4046113"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1" name="Picture Placeholder 50">
            <a:extLst>
              <a:ext uri="{FF2B5EF4-FFF2-40B4-BE49-F238E27FC236}">
                <a16:creationId xmlns:a16="http://schemas.microsoft.com/office/drawing/2014/main" id="{A1B08C67-8E64-40CA-915D-A094C01A2458}"/>
              </a:ext>
            </a:extLst>
          </p:cNvPr>
          <p:cNvSpPr>
            <a:spLocks noGrp="1"/>
          </p:cNvSpPr>
          <p:nvPr userDrawn="1">
            <p:ph type="pic" sz="quarter" idx="16" hasCustomPrompt="1"/>
          </p:nvPr>
        </p:nvSpPr>
        <p:spPr>
          <a:xfrm>
            <a:off x="6795929"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2" name="Picture Placeholder 51">
            <a:extLst>
              <a:ext uri="{FF2B5EF4-FFF2-40B4-BE49-F238E27FC236}">
                <a16:creationId xmlns:a16="http://schemas.microsoft.com/office/drawing/2014/main" id="{E135FB35-8423-4DC2-B6E0-A84848A40487}"/>
              </a:ext>
            </a:extLst>
          </p:cNvPr>
          <p:cNvSpPr>
            <a:spLocks noGrp="1"/>
          </p:cNvSpPr>
          <p:nvPr userDrawn="1">
            <p:ph type="pic" sz="quarter" idx="17" hasCustomPrompt="1"/>
          </p:nvPr>
        </p:nvSpPr>
        <p:spPr>
          <a:xfrm>
            <a:off x="9545745" y="1869818"/>
            <a:ext cx="2010296" cy="1272757"/>
          </a:xfrm>
          <a:custGeom>
            <a:avLst/>
            <a:gdLst>
              <a:gd name="connsiteX0" fmla="*/ 0 w 1775012"/>
              <a:gd name="connsiteY0" fmla="*/ 0 h 1123794"/>
              <a:gd name="connsiteX1" fmla="*/ 1356646 w 1775012"/>
              <a:gd name="connsiteY1" fmla="*/ 0 h 1123794"/>
              <a:gd name="connsiteX2" fmla="*/ 1775012 w 1775012"/>
              <a:gd name="connsiteY2" fmla="*/ 1123794 h 1123794"/>
              <a:gd name="connsiteX3" fmla="*/ 418366 w 1775012"/>
              <a:gd name="connsiteY3" fmla="*/ 1123794 h 1123794"/>
            </a:gdLst>
            <a:ahLst/>
            <a:cxnLst>
              <a:cxn ang="0">
                <a:pos x="connsiteX0" y="connsiteY0"/>
              </a:cxn>
              <a:cxn ang="0">
                <a:pos x="connsiteX1" y="connsiteY1"/>
              </a:cxn>
              <a:cxn ang="0">
                <a:pos x="connsiteX2" y="connsiteY2"/>
              </a:cxn>
              <a:cxn ang="0">
                <a:pos x="connsiteX3" y="connsiteY3"/>
              </a:cxn>
            </a:cxnLst>
            <a:rect l="l" t="t" r="r" b="b"/>
            <a:pathLst>
              <a:path w="1775012" h="1123794">
                <a:moveTo>
                  <a:pt x="0" y="0"/>
                </a:moveTo>
                <a:lnTo>
                  <a:pt x="1356646" y="0"/>
                </a:lnTo>
                <a:lnTo>
                  <a:pt x="1775012" y="1123794"/>
                </a:lnTo>
                <a:lnTo>
                  <a:pt x="418366" y="1123794"/>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2AE845BB-8A29-4779-8B43-B934E6DDFB8B}"/>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D7F19DBF-5292-43E5-94EE-D6AB60DDA7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2FA08303-7450-4465-89B5-546560128F0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A112214A-ECD6-47B6-B65C-5EF7FE51EF1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C2EA0A9-6A68-4C40-88D6-0489570944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D6F68883-C3B7-4C94-BD31-32F98D8BE1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ABDEA13E-D294-4005-85D1-E56FE964E046}"/>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AC12858-C367-4E68-B947-5BEE6E2C134E}"/>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8AD4EFD-83E4-4211-9083-D69FFAF1094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5EED995C-31D2-4B3D-8F59-FF50BED6369B}"/>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0EE93CA1-2CCC-43DD-A5A9-685B033F3F4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3" r:id="rId9"/>
    <p:sldLayoutId id="2147483684" r:id="rId10"/>
    <p:sldLayoutId id="2147483686" r:id="rId11"/>
    <p:sldLayoutId id="2147483687" r:id="rId12"/>
    <p:sldLayoutId id="2147483688" r:id="rId13"/>
    <p:sldLayoutId id="2147483671" r:id="rId14"/>
    <p:sldLayoutId id="2147483672" r:id="rId15"/>
    <p:sldLayoutId id="214748369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4651580"/>
            <a:ext cx="12192000" cy="923330"/>
          </a:xfrm>
          <a:prstGeom prst="rect">
            <a:avLst/>
          </a:prstGeom>
          <a:noFill/>
        </p:spPr>
        <p:txBody>
          <a:bodyPr wrap="square" rtlCol="0" anchor="ctr">
            <a:spAutoFit/>
          </a:bodyPr>
          <a:lstStyle/>
          <a:p>
            <a:pPr algn="ctr"/>
            <a:r>
              <a:rPr lang="en-US" sz="5400" dirty="0">
                <a:latin typeface="+mj-lt"/>
              </a:rPr>
              <a:t>Online Shopping Intention Prediction </a:t>
            </a:r>
            <a:endParaRPr lang="ko-KR" altLang="en-US" sz="5400" dirty="0">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5447048"/>
            <a:ext cx="12191853" cy="379656"/>
          </a:xfrm>
          <a:prstGeom prst="rect">
            <a:avLst/>
          </a:prstGeom>
          <a:noFill/>
        </p:spPr>
        <p:txBody>
          <a:bodyPr wrap="square" rtlCol="0" anchor="ctr">
            <a:spAutoFit/>
          </a:bodyPr>
          <a:lstStyle/>
          <a:p>
            <a:pPr algn="ctr"/>
            <a:r>
              <a:rPr lang="en-US" altLang="ko-KR" sz="1867" dirty="0">
                <a:cs typeface="Arial" pitchFamily="34" charset="0"/>
              </a:rPr>
              <a:t>Sahar </a:t>
            </a:r>
            <a:r>
              <a:rPr lang="en-US" altLang="ko-KR" sz="1867" dirty="0" err="1">
                <a:cs typeface="Arial" pitchFamily="34" charset="0"/>
              </a:rPr>
              <a:t>Faraht</a:t>
            </a:r>
            <a:r>
              <a:rPr lang="en-US" altLang="ko-KR" sz="1867" dirty="0">
                <a:cs typeface="Arial" pitchFamily="34" charset="0"/>
              </a:rPr>
              <a:t> </a:t>
            </a:r>
            <a:endParaRPr lang="ko-KR" altLang="en-US" sz="1867" dirty="0">
              <a:cs typeface="Arial" pitchFamily="34" charset="0"/>
            </a:endParaRPr>
          </a:p>
        </p:txBody>
      </p:sp>
      <p:pic>
        <p:nvPicPr>
          <p:cNvPr id="1026" name="Picture 2" descr="BAHÇEŞEHİR ÜNİVERSİTESİ | Türkiye Yapay Zekâ Inisiyatifi">
            <a:extLst>
              <a:ext uri="{FF2B5EF4-FFF2-40B4-BE49-F238E27FC236}">
                <a16:creationId xmlns:a16="http://schemas.microsoft.com/office/drawing/2014/main" id="{E4B69BB9-5E52-464B-ADA3-AE801BD2D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92" y="94562"/>
            <a:ext cx="276225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5C5955-20CF-4D23-AFFB-3CC19E536435}"/>
              </a:ext>
            </a:extLst>
          </p:cNvPr>
          <p:cNvSpPr txBox="1"/>
          <p:nvPr/>
        </p:nvSpPr>
        <p:spPr>
          <a:xfrm>
            <a:off x="9030056" y="615797"/>
            <a:ext cx="2023241" cy="830997"/>
          </a:xfrm>
          <a:prstGeom prst="rect">
            <a:avLst/>
          </a:prstGeom>
          <a:noFill/>
        </p:spPr>
        <p:txBody>
          <a:bodyPr wrap="square" rtlCol="0">
            <a:spAutoFit/>
          </a:bodyPr>
          <a:lstStyle/>
          <a:p>
            <a:pPr algn="ctr"/>
            <a:r>
              <a:rPr lang="en-US" sz="24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 to Big data </a:t>
            </a: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Visitors Type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5116D6-64A7-4F17-B349-AFB70EC2B2B1}"/>
              </a:ext>
            </a:extLst>
          </p:cNvPr>
          <p:cNvSpPr txBox="1"/>
          <p:nvPr/>
        </p:nvSpPr>
        <p:spPr>
          <a:xfrm>
            <a:off x="5799829" y="2286001"/>
            <a:ext cx="5856081"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t>85% of customers returns to site, which is a good indication. Meaning that the customers are satisfied with what they are getting.</a:t>
            </a:r>
          </a:p>
          <a:p>
            <a:pPr marL="285750" indent="-285750">
              <a:lnSpc>
                <a:spcPct val="200000"/>
              </a:lnSpc>
              <a:buFont typeface="Wingdings" panose="05000000000000000000" pitchFamily="2" charset="2"/>
              <a:buChar char="Ø"/>
            </a:pPr>
            <a:r>
              <a:rPr lang="en-US" dirty="0"/>
              <a:t>13.74% of customers are new customers.</a:t>
            </a:r>
          </a:p>
        </p:txBody>
      </p:sp>
      <p:pic>
        <p:nvPicPr>
          <p:cNvPr id="5" name="Picture 4">
            <a:extLst>
              <a:ext uri="{FF2B5EF4-FFF2-40B4-BE49-F238E27FC236}">
                <a16:creationId xmlns:a16="http://schemas.microsoft.com/office/drawing/2014/main" id="{3E55B272-049D-48C1-B617-F7E4BCC87D5A}"/>
              </a:ext>
            </a:extLst>
          </p:cNvPr>
          <p:cNvPicPr>
            <a:picLocks noChangeAspect="1"/>
          </p:cNvPicPr>
          <p:nvPr/>
        </p:nvPicPr>
        <p:blipFill>
          <a:blip r:embed="rId2"/>
          <a:stretch>
            <a:fillRect/>
          </a:stretch>
        </p:blipFill>
        <p:spPr>
          <a:xfrm>
            <a:off x="360326" y="1409252"/>
            <a:ext cx="5058496" cy="4944987"/>
          </a:xfrm>
          <a:prstGeom prst="rect">
            <a:avLst/>
          </a:prstGeom>
        </p:spPr>
      </p:pic>
    </p:spTree>
    <p:extLst>
      <p:ext uri="{BB962C8B-B14F-4D97-AF65-F5344CB8AC3E}">
        <p14:creationId xmlns:p14="http://schemas.microsoft.com/office/powerpoint/2010/main" val="184399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Traffic Type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5116D6-64A7-4F17-B349-AFB70EC2B2B1}"/>
              </a:ext>
            </a:extLst>
          </p:cNvPr>
          <p:cNvSpPr txBox="1"/>
          <p:nvPr/>
        </p:nvSpPr>
        <p:spPr>
          <a:xfrm>
            <a:off x="5799829" y="2286001"/>
            <a:ext cx="5856081"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t>The majority of visitors are coming from traffic type 2 - around 32%</a:t>
            </a:r>
          </a:p>
          <a:p>
            <a:pPr marL="285750" indent="-285750">
              <a:lnSpc>
                <a:spcPct val="200000"/>
              </a:lnSpc>
              <a:buFont typeface="Wingdings" panose="05000000000000000000" pitchFamily="2" charset="2"/>
              <a:buChar char="Ø"/>
            </a:pPr>
            <a:r>
              <a:rPr lang="en-US" dirty="0"/>
              <a:t>The total 83% of visitors coming from 5 major traffic type 1,2,3,4, and 13</a:t>
            </a:r>
          </a:p>
        </p:txBody>
      </p:sp>
      <p:pic>
        <p:nvPicPr>
          <p:cNvPr id="4" name="Picture 3">
            <a:extLst>
              <a:ext uri="{FF2B5EF4-FFF2-40B4-BE49-F238E27FC236}">
                <a16:creationId xmlns:a16="http://schemas.microsoft.com/office/drawing/2014/main" id="{16C42971-09C4-41F0-A861-2C04946EB9B3}"/>
              </a:ext>
            </a:extLst>
          </p:cNvPr>
          <p:cNvPicPr>
            <a:picLocks noChangeAspect="1"/>
          </p:cNvPicPr>
          <p:nvPr/>
        </p:nvPicPr>
        <p:blipFill>
          <a:blip r:embed="rId2"/>
          <a:stretch>
            <a:fillRect/>
          </a:stretch>
        </p:blipFill>
        <p:spPr>
          <a:xfrm>
            <a:off x="228600" y="1623851"/>
            <a:ext cx="5435357" cy="4695986"/>
          </a:xfrm>
          <a:prstGeom prst="rect">
            <a:avLst/>
          </a:prstGeom>
        </p:spPr>
      </p:pic>
    </p:spTree>
    <p:extLst>
      <p:ext uri="{BB962C8B-B14F-4D97-AF65-F5344CB8AC3E}">
        <p14:creationId xmlns:p14="http://schemas.microsoft.com/office/powerpoint/2010/main" val="28792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Region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5116D6-64A7-4F17-B349-AFB70EC2B2B1}"/>
              </a:ext>
            </a:extLst>
          </p:cNvPr>
          <p:cNvSpPr txBox="1"/>
          <p:nvPr/>
        </p:nvSpPr>
        <p:spPr>
          <a:xfrm>
            <a:off x="6251775" y="1839565"/>
            <a:ext cx="529276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Around 39% of visitors come from region one followed by 19.5% from region 3</a:t>
            </a:r>
          </a:p>
          <a:p>
            <a:endParaRPr lang="en-US" dirty="0"/>
          </a:p>
          <a:p>
            <a:pPr marL="285750" indent="-285750">
              <a:buFont typeface="Wingdings" panose="05000000000000000000" pitchFamily="2" charset="2"/>
              <a:buChar char="Ø"/>
            </a:pPr>
            <a:r>
              <a:rPr lang="en-US" dirty="0"/>
              <a:t> Region 1 accounts for most sales, and region 3 the second most.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With this information, Marketing campaigns and supply chain activities can be planned in a better way.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example, we might propose building a warehouse specifically catering to the needs of region 1 to increase delivery rates and ensure that products in the highest demand are always well stocked.</a:t>
            </a:r>
          </a:p>
        </p:txBody>
      </p:sp>
      <p:pic>
        <p:nvPicPr>
          <p:cNvPr id="5" name="Picture 4">
            <a:extLst>
              <a:ext uri="{FF2B5EF4-FFF2-40B4-BE49-F238E27FC236}">
                <a16:creationId xmlns:a16="http://schemas.microsoft.com/office/drawing/2014/main" id="{7B8314FE-8BA6-4504-9AB7-2EEC4CD79AA0}"/>
              </a:ext>
            </a:extLst>
          </p:cNvPr>
          <p:cNvPicPr>
            <a:picLocks noChangeAspect="1"/>
          </p:cNvPicPr>
          <p:nvPr/>
        </p:nvPicPr>
        <p:blipFill>
          <a:blip r:embed="rId2"/>
          <a:stretch>
            <a:fillRect/>
          </a:stretch>
        </p:blipFill>
        <p:spPr>
          <a:xfrm>
            <a:off x="242887" y="1592323"/>
            <a:ext cx="5540769" cy="4741802"/>
          </a:xfrm>
          <a:prstGeom prst="rect">
            <a:avLst/>
          </a:prstGeom>
        </p:spPr>
      </p:pic>
    </p:spTree>
    <p:extLst>
      <p:ext uri="{BB962C8B-B14F-4D97-AF65-F5344CB8AC3E}">
        <p14:creationId xmlns:p14="http://schemas.microsoft.com/office/powerpoint/2010/main" val="261920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Weeks and special days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5116D6-64A7-4F17-B349-AFB70EC2B2B1}"/>
              </a:ext>
            </a:extLst>
          </p:cNvPr>
          <p:cNvSpPr txBox="1"/>
          <p:nvPr/>
        </p:nvSpPr>
        <p:spPr>
          <a:xfrm>
            <a:off x="155775" y="5595161"/>
            <a:ext cx="5292762" cy="646331"/>
          </a:xfrm>
          <a:prstGeom prst="rect">
            <a:avLst/>
          </a:prstGeom>
          <a:noFill/>
        </p:spPr>
        <p:txBody>
          <a:bodyPr wrap="square" rtlCol="0">
            <a:spAutoFit/>
          </a:bodyPr>
          <a:lstStyle/>
          <a:p>
            <a:pPr algn="ctr"/>
            <a:r>
              <a:rPr lang="en-US" dirty="0"/>
              <a:t>More visitors visit the site during weekdays than weekends</a:t>
            </a:r>
          </a:p>
        </p:txBody>
      </p:sp>
      <p:pic>
        <p:nvPicPr>
          <p:cNvPr id="4" name="Picture 3">
            <a:extLst>
              <a:ext uri="{FF2B5EF4-FFF2-40B4-BE49-F238E27FC236}">
                <a16:creationId xmlns:a16="http://schemas.microsoft.com/office/drawing/2014/main" id="{82D76049-C62D-4A94-BB1A-A12CA4AECB5A}"/>
              </a:ext>
            </a:extLst>
          </p:cNvPr>
          <p:cNvPicPr>
            <a:picLocks noChangeAspect="1"/>
          </p:cNvPicPr>
          <p:nvPr/>
        </p:nvPicPr>
        <p:blipFill>
          <a:blip r:embed="rId2"/>
          <a:stretch>
            <a:fillRect/>
          </a:stretch>
        </p:blipFill>
        <p:spPr>
          <a:xfrm>
            <a:off x="317351" y="1232420"/>
            <a:ext cx="4264475" cy="4117344"/>
          </a:xfrm>
          <a:prstGeom prst="rect">
            <a:avLst/>
          </a:prstGeom>
        </p:spPr>
      </p:pic>
      <p:pic>
        <p:nvPicPr>
          <p:cNvPr id="9" name="Picture 8">
            <a:extLst>
              <a:ext uri="{FF2B5EF4-FFF2-40B4-BE49-F238E27FC236}">
                <a16:creationId xmlns:a16="http://schemas.microsoft.com/office/drawing/2014/main" id="{3F25C938-530E-40EE-BC12-41C5E1D11868}"/>
              </a:ext>
            </a:extLst>
          </p:cNvPr>
          <p:cNvPicPr>
            <a:picLocks noChangeAspect="1"/>
          </p:cNvPicPr>
          <p:nvPr/>
        </p:nvPicPr>
        <p:blipFill>
          <a:blip r:embed="rId3"/>
          <a:stretch>
            <a:fillRect/>
          </a:stretch>
        </p:blipFill>
        <p:spPr>
          <a:xfrm>
            <a:off x="6096000" y="1289898"/>
            <a:ext cx="4855780" cy="4002388"/>
          </a:xfrm>
          <a:prstGeom prst="rect">
            <a:avLst/>
          </a:prstGeom>
        </p:spPr>
      </p:pic>
      <p:sp>
        <p:nvSpPr>
          <p:cNvPr id="10" name="TextBox 9">
            <a:extLst>
              <a:ext uri="{FF2B5EF4-FFF2-40B4-BE49-F238E27FC236}">
                <a16:creationId xmlns:a16="http://schemas.microsoft.com/office/drawing/2014/main" id="{9B95EFA5-57D3-42A4-90F8-0BA49CB91C93}"/>
              </a:ext>
            </a:extLst>
          </p:cNvPr>
          <p:cNvSpPr txBox="1"/>
          <p:nvPr/>
        </p:nvSpPr>
        <p:spPr>
          <a:xfrm>
            <a:off x="6211614" y="5638800"/>
            <a:ext cx="4855780" cy="646331"/>
          </a:xfrm>
          <a:prstGeom prst="rect">
            <a:avLst/>
          </a:prstGeom>
          <a:noFill/>
        </p:spPr>
        <p:txBody>
          <a:bodyPr wrap="square" rtlCol="0">
            <a:spAutoFit/>
          </a:bodyPr>
          <a:lstStyle/>
          <a:p>
            <a:pPr algn="ctr"/>
            <a:r>
              <a:rPr lang="en-US" dirty="0"/>
              <a:t>The special days have no impact on the number of visitors to the website.</a:t>
            </a:r>
          </a:p>
        </p:txBody>
      </p:sp>
    </p:spTree>
    <p:extLst>
      <p:ext uri="{BB962C8B-B14F-4D97-AF65-F5344CB8AC3E}">
        <p14:creationId xmlns:p14="http://schemas.microsoft.com/office/powerpoint/2010/main" val="391631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Browser and operating system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678601-9361-46B7-B1D1-BD389002FE67}"/>
              </a:ext>
            </a:extLst>
          </p:cNvPr>
          <p:cNvPicPr>
            <a:picLocks noChangeAspect="1"/>
          </p:cNvPicPr>
          <p:nvPr/>
        </p:nvPicPr>
        <p:blipFill>
          <a:blip r:embed="rId2"/>
          <a:stretch>
            <a:fillRect/>
          </a:stretch>
        </p:blipFill>
        <p:spPr>
          <a:xfrm>
            <a:off x="557213" y="1528434"/>
            <a:ext cx="4298566" cy="3801131"/>
          </a:xfrm>
          <a:prstGeom prst="rect">
            <a:avLst/>
          </a:prstGeom>
        </p:spPr>
      </p:pic>
      <p:pic>
        <p:nvPicPr>
          <p:cNvPr id="9" name="Picture 8">
            <a:extLst>
              <a:ext uri="{FF2B5EF4-FFF2-40B4-BE49-F238E27FC236}">
                <a16:creationId xmlns:a16="http://schemas.microsoft.com/office/drawing/2014/main" id="{77D60728-459D-4157-B3B2-B6CBB9AD7070}"/>
              </a:ext>
            </a:extLst>
          </p:cNvPr>
          <p:cNvPicPr>
            <a:picLocks noChangeAspect="1"/>
          </p:cNvPicPr>
          <p:nvPr/>
        </p:nvPicPr>
        <p:blipFill>
          <a:blip r:embed="rId3"/>
          <a:stretch>
            <a:fillRect/>
          </a:stretch>
        </p:blipFill>
        <p:spPr>
          <a:xfrm>
            <a:off x="6243145" y="1528434"/>
            <a:ext cx="5034268" cy="3801131"/>
          </a:xfrm>
          <a:prstGeom prst="rect">
            <a:avLst/>
          </a:prstGeom>
        </p:spPr>
      </p:pic>
      <p:sp>
        <p:nvSpPr>
          <p:cNvPr id="10" name="TextBox 9">
            <a:extLst>
              <a:ext uri="{FF2B5EF4-FFF2-40B4-BE49-F238E27FC236}">
                <a16:creationId xmlns:a16="http://schemas.microsoft.com/office/drawing/2014/main" id="{F0F1BA0C-8D02-42C7-A226-B8E8DA4F1799}"/>
              </a:ext>
            </a:extLst>
          </p:cNvPr>
          <p:cNvSpPr txBox="1"/>
          <p:nvPr/>
        </p:nvSpPr>
        <p:spPr>
          <a:xfrm>
            <a:off x="557213" y="5580993"/>
            <a:ext cx="4246015" cy="923330"/>
          </a:xfrm>
          <a:prstGeom prst="rect">
            <a:avLst/>
          </a:prstGeom>
          <a:noFill/>
        </p:spPr>
        <p:txBody>
          <a:bodyPr wrap="square" rtlCol="0">
            <a:spAutoFit/>
          </a:bodyPr>
          <a:lstStyle/>
          <a:p>
            <a:pPr algn="ctr"/>
            <a:r>
              <a:rPr lang="en-US" dirty="0"/>
              <a:t>64.5% percent of visitors are coming from browser 2 followed by 20% from browser 1.</a:t>
            </a:r>
          </a:p>
        </p:txBody>
      </p:sp>
      <p:sp>
        <p:nvSpPr>
          <p:cNvPr id="11" name="TextBox 10">
            <a:extLst>
              <a:ext uri="{FF2B5EF4-FFF2-40B4-BE49-F238E27FC236}">
                <a16:creationId xmlns:a16="http://schemas.microsoft.com/office/drawing/2014/main" id="{1F811B55-A384-4ECF-90FC-47BFB49B4BBA}"/>
              </a:ext>
            </a:extLst>
          </p:cNvPr>
          <p:cNvSpPr txBox="1"/>
          <p:nvPr/>
        </p:nvSpPr>
        <p:spPr>
          <a:xfrm>
            <a:off x="6285185" y="5528441"/>
            <a:ext cx="5444359" cy="1200329"/>
          </a:xfrm>
          <a:prstGeom prst="rect">
            <a:avLst/>
          </a:prstGeom>
          <a:noFill/>
        </p:spPr>
        <p:txBody>
          <a:bodyPr wrap="square" rtlCol="0">
            <a:spAutoFit/>
          </a:bodyPr>
          <a:lstStyle/>
          <a:p>
            <a:pPr algn="ctr"/>
            <a:r>
              <a:rPr lang="en-US" dirty="0"/>
              <a:t>More than 50% of visitors are using operating system 2. Around 95% of visitors are coming from major three operating systems - </a:t>
            </a:r>
            <a:r>
              <a:rPr lang="en-US" dirty="0" err="1"/>
              <a:t>os</a:t>
            </a:r>
            <a:r>
              <a:rPr lang="en-US" dirty="0"/>
              <a:t> 2 (53.5%), </a:t>
            </a:r>
            <a:r>
              <a:rPr lang="en-US" dirty="0" err="1"/>
              <a:t>os</a:t>
            </a:r>
            <a:r>
              <a:rPr lang="en-US" dirty="0"/>
              <a:t> 1 (21%), </a:t>
            </a:r>
            <a:r>
              <a:rPr lang="en-US" dirty="0" err="1"/>
              <a:t>os</a:t>
            </a:r>
            <a:r>
              <a:rPr lang="en-US" dirty="0"/>
              <a:t> 3 (21%)</a:t>
            </a:r>
          </a:p>
        </p:txBody>
      </p:sp>
    </p:spTree>
    <p:extLst>
      <p:ext uri="{BB962C8B-B14F-4D97-AF65-F5344CB8AC3E}">
        <p14:creationId xmlns:p14="http://schemas.microsoft.com/office/powerpoint/2010/main" val="424059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Administrative and Information</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2504347" y="5803751"/>
            <a:ext cx="6128665" cy="646331"/>
          </a:xfrm>
          <a:prstGeom prst="rect">
            <a:avLst/>
          </a:prstGeom>
          <a:noFill/>
        </p:spPr>
        <p:txBody>
          <a:bodyPr wrap="square" rtlCol="0">
            <a:spAutoFit/>
          </a:bodyPr>
          <a:lstStyle/>
          <a:p>
            <a:pPr algn="ctr"/>
            <a:r>
              <a:rPr lang="en-US" dirty="0"/>
              <a:t>From both graphs we can conclude that users tend to visit page 0 the most often. </a:t>
            </a:r>
          </a:p>
        </p:txBody>
      </p:sp>
      <p:pic>
        <p:nvPicPr>
          <p:cNvPr id="5" name="Picture 4">
            <a:extLst>
              <a:ext uri="{FF2B5EF4-FFF2-40B4-BE49-F238E27FC236}">
                <a16:creationId xmlns:a16="http://schemas.microsoft.com/office/drawing/2014/main" id="{DAEF7465-AB5E-4756-8C70-6C112A0D29AF}"/>
              </a:ext>
            </a:extLst>
          </p:cNvPr>
          <p:cNvPicPr>
            <a:picLocks noChangeAspect="1"/>
          </p:cNvPicPr>
          <p:nvPr/>
        </p:nvPicPr>
        <p:blipFill>
          <a:blip r:embed="rId2"/>
          <a:stretch>
            <a:fillRect/>
          </a:stretch>
        </p:blipFill>
        <p:spPr>
          <a:xfrm>
            <a:off x="205852" y="1274783"/>
            <a:ext cx="5151456" cy="4100623"/>
          </a:xfrm>
          <a:prstGeom prst="rect">
            <a:avLst/>
          </a:prstGeom>
        </p:spPr>
      </p:pic>
      <p:pic>
        <p:nvPicPr>
          <p:cNvPr id="8" name="Picture 7">
            <a:extLst>
              <a:ext uri="{FF2B5EF4-FFF2-40B4-BE49-F238E27FC236}">
                <a16:creationId xmlns:a16="http://schemas.microsoft.com/office/drawing/2014/main" id="{BE711323-0D61-46BB-BCD8-4E8098F830C0}"/>
              </a:ext>
            </a:extLst>
          </p:cNvPr>
          <p:cNvPicPr>
            <a:picLocks noChangeAspect="1"/>
          </p:cNvPicPr>
          <p:nvPr/>
        </p:nvPicPr>
        <p:blipFill>
          <a:blip r:embed="rId3"/>
          <a:stretch>
            <a:fillRect/>
          </a:stretch>
        </p:blipFill>
        <p:spPr>
          <a:xfrm>
            <a:off x="6110127" y="1216791"/>
            <a:ext cx="5548994" cy="4158615"/>
          </a:xfrm>
          <a:prstGeom prst="rect">
            <a:avLst/>
          </a:prstGeom>
        </p:spPr>
      </p:pic>
    </p:spTree>
    <p:extLst>
      <p:ext uri="{BB962C8B-B14F-4D97-AF65-F5344CB8AC3E}">
        <p14:creationId xmlns:p14="http://schemas.microsoft.com/office/powerpoint/2010/main" val="371912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Correlation matrix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8954814" y="1888649"/>
            <a:ext cx="3090042" cy="4108817"/>
          </a:xfrm>
          <a:prstGeom prst="rect">
            <a:avLst/>
          </a:prstGeom>
          <a:noFill/>
        </p:spPr>
        <p:txBody>
          <a:bodyPr wrap="square" rtlCol="0">
            <a:spAutoFit/>
          </a:bodyPr>
          <a:lstStyle/>
          <a:p>
            <a:pPr>
              <a:lnSpc>
                <a:spcPct val="150000"/>
              </a:lnSpc>
            </a:pPr>
            <a:r>
              <a:rPr lang="en-US" dirty="0"/>
              <a:t>The correlation plot shows that 6 attributes have decent correlation (relative to the data) with the target Revenue:</a:t>
            </a:r>
          </a:p>
          <a:p>
            <a:endParaRPr lang="en-US" dirty="0"/>
          </a:p>
          <a:p>
            <a:pPr marL="285750" indent="-285750">
              <a:buFont typeface="Arial" panose="020B0604020202020204" pitchFamily="34" charset="0"/>
              <a:buChar char="•"/>
            </a:pPr>
            <a:r>
              <a:rPr lang="en-US" i="1" dirty="0" err="1"/>
              <a:t>PageValues</a:t>
            </a:r>
            <a:endParaRPr lang="en-US" i="1" dirty="0"/>
          </a:p>
          <a:p>
            <a:pPr marL="285750" indent="-285750">
              <a:buFont typeface="Arial" panose="020B0604020202020204" pitchFamily="34" charset="0"/>
              <a:buChar char="•"/>
            </a:pPr>
            <a:r>
              <a:rPr lang="en-US" i="1" dirty="0" err="1"/>
              <a:t>ExitRates</a:t>
            </a:r>
            <a:endParaRPr lang="en-US" i="1" dirty="0"/>
          </a:p>
          <a:p>
            <a:pPr marL="285750" indent="-285750">
              <a:buFont typeface="Arial" panose="020B0604020202020204" pitchFamily="34" charset="0"/>
              <a:buChar char="•"/>
            </a:pPr>
            <a:r>
              <a:rPr lang="en-US" i="1" dirty="0" err="1"/>
              <a:t>ProductRelated</a:t>
            </a:r>
            <a:endParaRPr lang="en-US" i="1" dirty="0"/>
          </a:p>
          <a:p>
            <a:pPr marL="285750" indent="-285750">
              <a:buFont typeface="Arial" panose="020B0604020202020204" pitchFamily="34" charset="0"/>
              <a:buChar char="•"/>
            </a:pPr>
            <a:r>
              <a:rPr lang="en-US" i="1" dirty="0" err="1"/>
              <a:t>ProductRelated_Duration</a:t>
            </a:r>
            <a:endParaRPr lang="en-US" i="1" dirty="0"/>
          </a:p>
          <a:p>
            <a:pPr marL="285750" indent="-285750">
              <a:buFont typeface="Arial" panose="020B0604020202020204" pitchFamily="34" charset="0"/>
              <a:buChar char="•"/>
            </a:pPr>
            <a:r>
              <a:rPr lang="en-US" i="1" dirty="0"/>
              <a:t> </a:t>
            </a:r>
            <a:r>
              <a:rPr lang="en-US" i="1" dirty="0" err="1"/>
              <a:t>BounceRates</a:t>
            </a:r>
            <a:endParaRPr lang="en-US" i="1" dirty="0"/>
          </a:p>
          <a:p>
            <a:pPr marL="285750" indent="-285750">
              <a:buFont typeface="Arial" panose="020B0604020202020204" pitchFamily="34" charset="0"/>
              <a:buChar char="•"/>
            </a:pPr>
            <a:r>
              <a:rPr lang="en-US" i="1" dirty="0"/>
              <a:t>Administrative</a:t>
            </a:r>
          </a:p>
        </p:txBody>
      </p:sp>
      <p:pic>
        <p:nvPicPr>
          <p:cNvPr id="4" name="Picture 3">
            <a:extLst>
              <a:ext uri="{FF2B5EF4-FFF2-40B4-BE49-F238E27FC236}">
                <a16:creationId xmlns:a16="http://schemas.microsoft.com/office/drawing/2014/main" id="{35817ACB-02CD-4E5F-9241-8FFAB4B76F7E}"/>
              </a:ext>
            </a:extLst>
          </p:cNvPr>
          <p:cNvPicPr>
            <a:picLocks noChangeAspect="1"/>
          </p:cNvPicPr>
          <p:nvPr/>
        </p:nvPicPr>
        <p:blipFill>
          <a:blip r:embed="rId2"/>
          <a:stretch>
            <a:fillRect/>
          </a:stretch>
        </p:blipFill>
        <p:spPr>
          <a:xfrm>
            <a:off x="420413" y="1657448"/>
            <a:ext cx="8470889" cy="4575186"/>
          </a:xfrm>
          <a:prstGeom prst="rect">
            <a:avLst/>
          </a:prstGeom>
        </p:spPr>
      </p:pic>
    </p:spTree>
    <p:extLst>
      <p:ext uri="{BB962C8B-B14F-4D97-AF65-F5344CB8AC3E}">
        <p14:creationId xmlns:p14="http://schemas.microsoft.com/office/powerpoint/2010/main" val="79649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814509" y="3576342"/>
            <a:ext cx="6661394" cy="830997"/>
          </a:xfrm>
          <a:prstGeom prst="rect">
            <a:avLst/>
          </a:prstGeom>
          <a:noFill/>
        </p:spPr>
        <p:txBody>
          <a:bodyPr wrap="square" rtlCol="0" anchor="ctr">
            <a:spAutoFit/>
          </a:bodyPr>
          <a:lstStyle/>
          <a:p>
            <a:r>
              <a:rPr lang="en-US" altLang="ko-KR" sz="4800" b="1" dirty="0">
                <a:latin typeface="+mj-lt"/>
                <a:cs typeface="Arial" pitchFamily="34" charset="0"/>
              </a:rPr>
              <a:t>Bivariate Analysis</a:t>
            </a:r>
            <a:endParaRPr lang="ko-KR" altLang="en-US" sz="4800" b="1" dirty="0">
              <a:latin typeface="+mj-lt"/>
              <a:cs typeface="Arial" pitchFamily="34" charset="0"/>
            </a:endParaRPr>
          </a:p>
        </p:txBody>
      </p:sp>
      <p:sp>
        <p:nvSpPr>
          <p:cNvPr id="2" name="TextBox 1">
            <a:extLst>
              <a:ext uri="{FF2B5EF4-FFF2-40B4-BE49-F238E27FC236}">
                <a16:creationId xmlns:a16="http://schemas.microsoft.com/office/drawing/2014/main" id="{FACD0319-FCF6-4DFD-984F-647377FC6BED}"/>
              </a:ext>
            </a:extLst>
          </p:cNvPr>
          <p:cNvSpPr txBox="1"/>
          <p:nvPr/>
        </p:nvSpPr>
        <p:spPr>
          <a:xfrm>
            <a:off x="7471186" y="4279758"/>
            <a:ext cx="3716767" cy="369332"/>
          </a:xfrm>
          <a:prstGeom prst="rect">
            <a:avLst/>
          </a:prstGeom>
          <a:noFill/>
        </p:spPr>
        <p:txBody>
          <a:bodyPr wrap="square" rtlCol="0">
            <a:spAutoFit/>
          </a:bodyPr>
          <a:lstStyle/>
          <a:p>
            <a:r>
              <a:rPr lang="en-US" dirty="0"/>
              <a:t>Chi-Square test</a:t>
            </a:r>
          </a:p>
        </p:txBody>
      </p:sp>
    </p:spTree>
    <p:extLst>
      <p:ext uri="{BB962C8B-B14F-4D97-AF65-F5344CB8AC3E}">
        <p14:creationId xmlns:p14="http://schemas.microsoft.com/office/powerpoint/2010/main" val="93021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Visitors type and the revenue </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6492240" y="1920240"/>
            <a:ext cx="4905487"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t>More revenue conversion happens for returning customers than new customers.</a:t>
            </a:r>
          </a:p>
          <a:p>
            <a:endParaRPr lang="en-US" dirty="0"/>
          </a:p>
          <a:p>
            <a:pPr marL="285750" indent="-285750">
              <a:buFont typeface="Wingdings" panose="05000000000000000000" pitchFamily="2" charset="2"/>
              <a:buChar char="Ø"/>
            </a:pPr>
            <a:r>
              <a:rPr lang="en-US" dirty="0"/>
              <a:t>The company needs to give incentives to new customers to make purchase.</a:t>
            </a:r>
          </a:p>
        </p:txBody>
      </p:sp>
      <p:pic>
        <p:nvPicPr>
          <p:cNvPr id="4" name="Picture 3">
            <a:extLst>
              <a:ext uri="{FF2B5EF4-FFF2-40B4-BE49-F238E27FC236}">
                <a16:creationId xmlns:a16="http://schemas.microsoft.com/office/drawing/2014/main" id="{BA3F8DBC-070E-4CF4-AA42-CD2B37B82330}"/>
              </a:ext>
            </a:extLst>
          </p:cNvPr>
          <p:cNvPicPr>
            <a:picLocks noChangeAspect="1"/>
          </p:cNvPicPr>
          <p:nvPr/>
        </p:nvPicPr>
        <p:blipFill>
          <a:blip r:embed="rId2"/>
          <a:stretch>
            <a:fillRect/>
          </a:stretch>
        </p:blipFill>
        <p:spPr>
          <a:xfrm>
            <a:off x="333067" y="1597511"/>
            <a:ext cx="5777060" cy="3953433"/>
          </a:xfrm>
          <a:prstGeom prst="rect">
            <a:avLst/>
          </a:prstGeom>
        </p:spPr>
      </p:pic>
      <p:sp>
        <p:nvSpPr>
          <p:cNvPr id="12" name="TextBox 11">
            <a:extLst>
              <a:ext uri="{FF2B5EF4-FFF2-40B4-BE49-F238E27FC236}">
                <a16:creationId xmlns:a16="http://schemas.microsoft.com/office/drawing/2014/main" id="{8CAA97DB-4E99-4ECA-ABD8-987EA05008A8}"/>
              </a:ext>
            </a:extLst>
          </p:cNvPr>
          <p:cNvSpPr txBox="1"/>
          <p:nvPr/>
        </p:nvSpPr>
        <p:spPr>
          <a:xfrm>
            <a:off x="6766560" y="4055633"/>
            <a:ext cx="4862455" cy="1754326"/>
          </a:xfrm>
          <a:prstGeom prst="rect">
            <a:avLst/>
          </a:prstGeom>
          <a:noFill/>
          <a:ln w="38100">
            <a:solidFill>
              <a:schemeClr val="accent2">
                <a:lumMod val="75000"/>
              </a:schemeClr>
            </a:solidFill>
          </a:ln>
        </p:spPr>
        <p:txBody>
          <a:bodyPr wrap="square" rtlCol="0">
            <a:spAutoFit/>
          </a:bodyPr>
          <a:lstStyle/>
          <a:p>
            <a:r>
              <a:rPr lang="en-US" b="1" dirty="0">
                <a:solidFill>
                  <a:srgbClr val="FF0000"/>
                </a:solidFill>
              </a:rPr>
              <a:t>P-value: 0.0000 - </a:t>
            </a:r>
          </a:p>
          <a:p>
            <a:endParaRPr lang="en-US" dirty="0"/>
          </a:p>
          <a:p>
            <a:r>
              <a:rPr lang="en-US" dirty="0"/>
              <a:t>It means we can **reject the null hypothesis (at 95% CI)** and conclude that </a:t>
            </a:r>
          </a:p>
          <a:p>
            <a:endParaRPr lang="en-US" dirty="0"/>
          </a:p>
          <a:p>
            <a:r>
              <a:rPr lang="en-US" dirty="0"/>
              <a:t>**</a:t>
            </a:r>
            <a:r>
              <a:rPr lang="en-US" dirty="0">
                <a:solidFill>
                  <a:srgbClr val="FF0000"/>
                </a:solidFill>
              </a:rPr>
              <a:t>Revenue is dependent on </a:t>
            </a:r>
            <a:r>
              <a:rPr lang="en-US" dirty="0" err="1">
                <a:solidFill>
                  <a:srgbClr val="FF0000"/>
                </a:solidFill>
              </a:rPr>
              <a:t>VisitorType</a:t>
            </a:r>
            <a:r>
              <a:rPr lang="en-US" dirty="0"/>
              <a:t>.**</a:t>
            </a:r>
          </a:p>
        </p:txBody>
      </p:sp>
    </p:spTree>
    <p:extLst>
      <p:ext uri="{BB962C8B-B14F-4D97-AF65-F5344CB8AC3E}">
        <p14:creationId xmlns:p14="http://schemas.microsoft.com/office/powerpoint/2010/main" val="262553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Revenue and Browser</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6476103" y="1586753"/>
            <a:ext cx="4905487"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More revenue-generating transactions have been performed from Browser 2.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Even though Browser 1 creates a considerable number of sessions, the conversion rate is low. </a:t>
            </a:r>
          </a:p>
          <a:p>
            <a:endParaRPr lang="en-US" dirty="0"/>
          </a:p>
        </p:txBody>
      </p:sp>
      <p:sp>
        <p:nvSpPr>
          <p:cNvPr id="12" name="TextBox 11">
            <a:extLst>
              <a:ext uri="{FF2B5EF4-FFF2-40B4-BE49-F238E27FC236}">
                <a16:creationId xmlns:a16="http://schemas.microsoft.com/office/drawing/2014/main" id="{8CAA97DB-4E99-4ECA-ABD8-987EA05008A8}"/>
              </a:ext>
            </a:extLst>
          </p:cNvPr>
          <p:cNvSpPr txBox="1"/>
          <p:nvPr/>
        </p:nvSpPr>
        <p:spPr>
          <a:xfrm>
            <a:off x="6766560" y="4055633"/>
            <a:ext cx="4862455" cy="1754326"/>
          </a:xfrm>
          <a:prstGeom prst="rect">
            <a:avLst/>
          </a:prstGeom>
          <a:noFill/>
          <a:ln w="38100">
            <a:solidFill>
              <a:schemeClr val="accent2">
                <a:lumMod val="75000"/>
              </a:schemeClr>
            </a:solidFill>
          </a:ln>
        </p:spPr>
        <p:txBody>
          <a:bodyPr wrap="square" rtlCol="0">
            <a:spAutoFit/>
          </a:bodyPr>
          <a:lstStyle/>
          <a:p>
            <a:r>
              <a:rPr lang="en-US" b="1" dirty="0">
                <a:solidFill>
                  <a:srgbClr val="FF0000"/>
                </a:solidFill>
              </a:rPr>
              <a:t>P-value: 0.0038 - </a:t>
            </a:r>
          </a:p>
          <a:p>
            <a:endParaRPr lang="en-US" b="1" dirty="0">
              <a:solidFill>
                <a:srgbClr val="FF0000"/>
              </a:solidFill>
            </a:endParaRPr>
          </a:p>
          <a:p>
            <a:r>
              <a:rPr lang="en-US" dirty="0"/>
              <a:t>It means we can **reject the null hypothesis (at 95% CI)** and conclude that </a:t>
            </a:r>
          </a:p>
          <a:p>
            <a:endParaRPr lang="en-US" b="1" dirty="0">
              <a:solidFill>
                <a:srgbClr val="FF0000"/>
              </a:solidFill>
            </a:endParaRPr>
          </a:p>
          <a:p>
            <a:r>
              <a:rPr lang="en-US" b="1" dirty="0"/>
              <a:t>**</a:t>
            </a:r>
            <a:r>
              <a:rPr lang="en-US" b="1" dirty="0">
                <a:solidFill>
                  <a:srgbClr val="FF0000"/>
                </a:solidFill>
              </a:rPr>
              <a:t>Revenue is dependent on Browser</a:t>
            </a:r>
            <a:r>
              <a:rPr lang="en-US" b="1" dirty="0"/>
              <a:t>.**</a:t>
            </a:r>
          </a:p>
        </p:txBody>
      </p:sp>
      <p:pic>
        <p:nvPicPr>
          <p:cNvPr id="5" name="Picture 4">
            <a:extLst>
              <a:ext uri="{FF2B5EF4-FFF2-40B4-BE49-F238E27FC236}">
                <a16:creationId xmlns:a16="http://schemas.microsoft.com/office/drawing/2014/main" id="{8879AB42-8EE2-4E27-B5D6-42938FC420ED}"/>
              </a:ext>
            </a:extLst>
          </p:cNvPr>
          <p:cNvPicPr>
            <a:picLocks noChangeAspect="1"/>
          </p:cNvPicPr>
          <p:nvPr/>
        </p:nvPicPr>
        <p:blipFill>
          <a:blip r:embed="rId2"/>
          <a:stretch>
            <a:fillRect/>
          </a:stretch>
        </p:blipFill>
        <p:spPr>
          <a:xfrm>
            <a:off x="539675" y="1576872"/>
            <a:ext cx="5556325" cy="4393621"/>
          </a:xfrm>
          <a:prstGeom prst="rect">
            <a:avLst/>
          </a:prstGeom>
        </p:spPr>
      </p:pic>
    </p:spTree>
    <p:extLst>
      <p:ext uri="{BB962C8B-B14F-4D97-AF65-F5344CB8AC3E}">
        <p14:creationId xmlns:p14="http://schemas.microsoft.com/office/powerpoint/2010/main" val="158742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894290" y="551307"/>
            <a:ext cx="3807069" cy="1754326"/>
          </a:xfrm>
          <a:prstGeom prst="rect">
            <a:avLst/>
          </a:prstGeom>
          <a:noFill/>
        </p:spPr>
        <p:txBody>
          <a:bodyPr wrap="square" rtlCol="0" anchor="ctr">
            <a:spAutoFit/>
          </a:bodyPr>
          <a:lstStyle/>
          <a:p>
            <a:r>
              <a:rPr lang="en-US" altLang="ko-KR" sz="5400" dirty="0">
                <a:cs typeface="Arial" pitchFamily="34" charset="0"/>
              </a:rPr>
              <a:t>Agenda Style</a:t>
            </a:r>
            <a:endParaRPr lang="ko-KR" altLang="en-US" sz="5400" dirty="0">
              <a:cs typeface="Arial" pitchFamily="34" charset="0"/>
            </a:endParaRPr>
          </a:p>
        </p:txBody>
      </p:sp>
      <p:grpSp>
        <p:nvGrpSpPr>
          <p:cNvPr id="21" name="Group 20">
            <a:extLst>
              <a:ext uri="{FF2B5EF4-FFF2-40B4-BE49-F238E27FC236}">
                <a16:creationId xmlns:a16="http://schemas.microsoft.com/office/drawing/2014/main" id="{2BDD9671-980F-4D39-AC36-829789932DA1}"/>
              </a:ext>
            </a:extLst>
          </p:cNvPr>
          <p:cNvGrpSpPr/>
          <p:nvPr/>
        </p:nvGrpSpPr>
        <p:grpSpPr>
          <a:xfrm>
            <a:off x="4872303" y="928084"/>
            <a:ext cx="3441380" cy="769441"/>
            <a:chOff x="4801964" y="769273"/>
            <a:chExt cx="3441380" cy="769441"/>
          </a:xfrm>
        </p:grpSpPr>
        <p:sp>
          <p:nvSpPr>
            <p:cNvPr id="22" name="TextBox 21">
              <a:extLst>
                <a:ext uri="{FF2B5EF4-FFF2-40B4-BE49-F238E27FC236}">
                  <a16:creationId xmlns:a16="http://schemas.microsoft.com/office/drawing/2014/main" id="{5582A2FA-B0A9-4D2C-A2C0-EC42A4DCCE74}"/>
                </a:ext>
              </a:extLst>
            </p:cNvPr>
            <p:cNvSpPr txBox="1"/>
            <p:nvPr/>
          </p:nvSpPr>
          <p:spPr>
            <a:xfrm>
              <a:off x="5885718" y="861605"/>
              <a:ext cx="2357626" cy="523220"/>
            </a:xfrm>
            <a:prstGeom prst="rect">
              <a:avLst/>
            </a:prstGeom>
            <a:noFill/>
          </p:spPr>
          <p:txBody>
            <a:bodyPr wrap="square" lIns="108000" rIns="108000" rtlCol="0">
              <a:spAutoFit/>
            </a:bodyPr>
            <a:lstStyle/>
            <a:p>
              <a:r>
                <a:rPr lang="en-US" altLang="ko-KR" sz="2800" b="1" dirty="0">
                  <a:solidFill>
                    <a:schemeClr val="accent1"/>
                  </a:solidFill>
                  <a:cs typeface="Arial" pitchFamily="34" charset="0"/>
                </a:rPr>
                <a:t>Introduction </a:t>
              </a:r>
              <a:endParaRPr lang="ko-KR" altLang="en-US" sz="2800" b="1" dirty="0">
                <a:solidFill>
                  <a:schemeClr val="accent1"/>
                </a:solidFill>
                <a:cs typeface="Arial" pitchFamily="34" charset="0"/>
              </a:endParaRPr>
            </a:p>
          </p:txBody>
        </p:sp>
        <p:sp>
          <p:nvSpPr>
            <p:cNvPr id="32" name="TextBox 31">
              <a:extLst>
                <a:ext uri="{FF2B5EF4-FFF2-40B4-BE49-F238E27FC236}">
                  <a16:creationId xmlns:a16="http://schemas.microsoft.com/office/drawing/2014/main" id="{B4D62263-8094-4A24-AC0A-22C7E1F41C66}"/>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grpSp>
        <p:nvGrpSpPr>
          <p:cNvPr id="35" name="Group 34">
            <a:extLst>
              <a:ext uri="{FF2B5EF4-FFF2-40B4-BE49-F238E27FC236}">
                <a16:creationId xmlns:a16="http://schemas.microsoft.com/office/drawing/2014/main" id="{F29A9482-0BB9-4BBB-9DA9-40704BA0B6D7}"/>
              </a:ext>
            </a:extLst>
          </p:cNvPr>
          <p:cNvGrpSpPr/>
          <p:nvPr/>
        </p:nvGrpSpPr>
        <p:grpSpPr>
          <a:xfrm>
            <a:off x="4872303" y="2293176"/>
            <a:ext cx="5790442" cy="769441"/>
            <a:chOff x="4801964" y="769273"/>
            <a:chExt cx="5790442" cy="769441"/>
          </a:xfrm>
        </p:grpSpPr>
        <p:sp>
          <p:nvSpPr>
            <p:cNvPr id="36" name="TextBox 35">
              <a:extLst>
                <a:ext uri="{FF2B5EF4-FFF2-40B4-BE49-F238E27FC236}">
                  <a16:creationId xmlns:a16="http://schemas.microsoft.com/office/drawing/2014/main" id="{8F9D5F53-8BDB-4060-A369-7166B62D31AC}"/>
                </a:ext>
              </a:extLst>
            </p:cNvPr>
            <p:cNvSpPr txBox="1"/>
            <p:nvPr/>
          </p:nvSpPr>
          <p:spPr>
            <a:xfrm>
              <a:off x="5885718" y="861605"/>
              <a:ext cx="4706688" cy="584775"/>
            </a:xfrm>
            <a:prstGeom prst="rect">
              <a:avLst/>
            </a:prstGeom>
            <a:noFill/>
          </p:spPr>
          <p:txBody>
            <a:bodyPr wrap="square" lIns="108000" rIns="108000" rtlCol="0">
              <a:spAutoFit/>
            </a:bodyPr>
            <a:lstStyle/>
            <a:p>
              <a:r>
                <a:rPr lang="en-US" altLang="ko-KR" sz="3200" b="1" dirty="0">
                  <a:solidFill>
                    <a:schemeClr val="accent2"/>
                  </a:solidFill>
                  <a:cs typeface="Arial" pitchFamily="34" charset="0"/>
                </a:rPr>
                <a:t>Univariate analysis</a:t>
              </a:r>
              <a:endParaRPr lang="ko-KR" altLang="en-US" sz="32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E4B99F31-10CA-410D-B32B-B690FD5F9CA2}"/>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02</a:t>
              </a:r>
              <a:endParaRPr lang="ko-KR" altLang="en-US" sz="4400" b="1" dirty="0">
                <a:solidFill>
                  <a:schemeClr val="accent2"/>
                </a:solidFill>
                <a:cs typeface="Arial" pitchFamily="34" charset="0"/>
              </a:endParaRPr>
            </a:p>
          </p:txBody>
        </p:sp>
      </p:grpSp>
      <p:grpSp>
        <p:nvGrpSpPr>
          <p:cNvPr id="40" name="Group 39">
            <a:extLst>
              <a:ext uri="{FF2B5EF4-FFF2-40B4-BE49-F238E27FC236}">
                <a16:creationId xmlns:a16="http://schemas.microsoft.com/office/drawing/2014/main" id="{28A98704-98A0-4A18-8AC3-EA1D3F6FE2F4}"/>
              </a:ext>
            </a:extLst>
          </p:cNvPr>
          <p:cNvGrpSpPr/>
          <p:nvPr/>
        </p:nvGrpSpPr>
        <p:grpSpPr>
          <a:xfrm>
            <a:off x="4872303" y="3658268"/>
            <a:ext cx="6252896" cy="769441"/>
            <a:chOff x="4801964" y="769273"/>
            <a:chExt cx="6252896" cy="769441"/>
          </a:xfrm>
        </p:grpSpPr>
        <p:sp>
          <p:nvSpPr>
            <p:cNvPr id="41" name="TextBox 40">
              <a:extLst>
                <a:ext uri="{FF2B5EF4-FFF2-40B4-BE49-F238E27FC236}">
                  <a16:creationId xmlns:a16="http://schemas.microsoft.com/office/drawing/2014/main" id="{72ED1CBC-3898-44F5-A22C-B6EF29C7DAB0}"/>
                </a:ext>
              </a:extLst>
            </p:cNvPr>
            <p:cNvSpPr txBox="1"/>
            <p:nvPr/>
          </p:nvSpPr>
          <p:spPr>
            <a:xfrm>
              <a:off x="5885717" y="861605"/>
              <a:ext cx="5169143" cy="584775"/>
            </a:xfrm>
            <a:prstGeom prst="rect">
              <a:avLst/>
            </a:prstGeom>
            <a:noFill/>
          </p:spPr>
          <p:txBody>
            <a:bodyPr wrap="square" lIns="108000" rIns="108000" rtlCol="0">
              <a:spAutoFit/>
            </a:bodyPr>
            <a:lstStyle/>
            <a:p>
              <a:r>
                <a:rPr lang="en-US" altLang="ko-KR" sz="3200" b="1" dirty="0">
                  <a:solidFill>
                    <a:schemeClr val="accent3"/>
                  </a:solidFill>
                  <a:cs typeface="Arial" pitchFamily="34" charset="0"/>
                </a:rPr>
                <a:t>Bivariate Analysis </a:t>
              </a:r>
              <a:endParaRPr lang="ko-KR" altLang="en-US" sz="3200" b="1" dirty="0">
                <a:solidFill>
                  <a:schemeClr val="accent3"/>
                </a:solidFill>
                <a:cs typeface="Arial" pitchFamily="34" charset="0"/>
              </a:endParaRPr>
            </a:p>
          </p:txBody>
        </p:sp>
        <p:sp>
          <p:nvSpPr>
            <p:cNvPr id="42" name="TextBox 41">
              <a:extLst>
                <a:ext uri="{FF2B5EF4-FFF2-40B4-BE49-F238E27FC236}">
                  <a16:creationId xmlns:a16="http://schemas.microsoft.com/office/drawing/2014/main" id="{BC4DC066-D33A-499D-A553-701CF9D5484D}"/>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3"/>
                  </a:solidFill>
                  <a:cs typeface="Arial" pitchFamily="34" charset="0"/>
                </a:rPr>
                <a:t>03</a:t>
              </a:r>
              <a:endParaRPr lang="ko-KR" altLang="en-US" sz="4400" b="1" dirty="0">
                <a:solidFill>
                  <a:schemeClr val="accent3"/>
                </a:solidFill>
                <a:cs typeface="Arial" pitchFamily="34" charset="0"/>
              </a:endParaRPr>
            </a:p>
          </p:txBody>
        </p:sp>
      </p:grpSp>
      <p:grpSp>
        <p:nvGrpSpPr>
          <p:cNvPr id="45" name="Group 44">
            <a:extLst>
              <a:ext uri="{FF2B5EF4-FFF2-40B4-BE49-F238E27FC236}">
                <a16:creationId xmlns:a16="http://schemas.microsoft.com/office/drawing/2014/main" id="{0F68E452-6B62-498E-820B-F351EEBFB4AB}"/>
              </a:ext>
            </a:extLst>
          </p:cNvPr>
          <p:cNvGrpSpPr/>
          <p:nvPr/>
        </p:nvGrpSpPr>
        <p:grpSpPr>
          <a:xfrm>
            <a:off x="4872303" y="5023359"/>
            <a:ext cx="5790442" cy="769441"/>
            <a:chOff x="4801964" y="769273"/>
            <a:chExt cx="6857977" cy="769441"/>
          </a:xfrm>
        </p:grpSpPr>
        <p:sp>
          <p:nvSpPr>
            <p:cNvPr id="46" name="TextBox 45">
              <a:extLst>
                <a:ext uri="{FF2B5EF4-FFF2-40B4-BE49-F238E27FC236}">
                  <a16:creationId xmlns:a16="http://schemas.microsoft.com/office/drawing/2014/main" id="{F52D3670-6B44-44A8-AB39-1DF3E37BBC71}"/>
                </a:ext>
              </a:extLst>
            </p:cNvPr>
            <p:cNvSpPr txBox="1"/>
            <p:nvPr/>
          </p:nvSpPr>
          <p:spPr>
            <a:xfrm>
              <a:off x="6010199" y="861605"/>
              <a:ext cx="5649742" cy="584775"/>
            </a:xfrm>
            <a:prstGeom prst="rect">
              <a:avLst/>
            </a:prstGeom>
            <a:noFill/>
          </p:spPr>
          <p:txBody>
            <a:bodyPr wrap="square" lIns="108000" rIns="108000" rtlCol="0">
              <a:spAutoFit/>
            </a:bodyPr>
            <a:lstStyle/>
            <a:p>
              <a:r>
                <a:rPr lang="en-US" altLang="ko-KR" sz="3200" b="1" dirty="0">
                  <a:solidFill>
                    <a:schemeClr val="accent4"/>
                  </a:solidFill>
                  <a:cs typeface="Arial" pitchFamily="34" charset="0"/>
                </a:rPr>
                <a:t>Predictive models </a:t>
              </a:r>
              <a:endParaRPr lang="ko-KR" altLang="en-US" sz="3200" b="1" dirty="0">
                <a:solidFill>
                  <a:schemeClr val="accent4"/>
                </a:solidFill>
                <a:cs typeface="Arial" pitchFamily="34" charset="0"/>
              </a:endParaRPr>
            </a:p>
          </p:txBody>
        </p:sp>
        <p:sp>
          <p:nvSpPr>
            <p:cNvPr id="47" name="TextBox 46">
              <a:extLst>
                <a:ext uri="{FF2B5EF4-FFF2-40B4-BE49-F238E27FC236}">
                  <a16:creationId xmlns:a16="http://schemas.microsoft.com/office/drawing/2014/main" id="{2531E0AB-40FE-4B9E-A803-E7E16D534668}"/>
                </a:ext>
              </a:extLst>
            </p:cNvPr>
            <p:cNvSpPr txBox="1"/>
            <p:nvPr/>
          </p:nvSpPr>
          <p:spPr>
            <a:xfrm>
              <a:off x="4801964" y="769273"/>
              <a:ext cx="1083753" cy="769441"/>
            </a:xfrm>
            <a:prstGeom prst="rect">
              <a:avLst/>
            </a:prstGeom>
            <a:noFill/>
          </p:spPr>
          <p:txBody>
            <a:bodyPr wrap="square" lIns="108000" rIns="108000" rtlCol="0">
              <a:spAutoFit/>
            </a:bodyPr>
            <a:lstStyle/>
            <a:p>
              <a:pPr algn="ctr"/>
              <a:r>
                <a:rPr lang="en-US" altLang="ko-KR" sz="4400" b="1" dirty="0">
                  <a:solidFill>
                    <a:schemeClr val="accent4"/>
                  </a:solidFill>
                  <a:cs typeface="Arial" pitchFamily="34" charset="0"/>
                </a:rPr>
                <a:t>04</a:t>
              </a:r>
              <a:endParaRPr lang="ko-KR" altLang="en-US" sz="4400" b="1" dirty="0">
                <a:solidFill>
                  <a:schemeClr val="accent4"/>
                </a:solidFill>
                <a:cs typeface="Arial" pitchFamily="34" charset="0"/>
              </a:endParaRPr>
            </a:p>
          </p:txBody>
        </p:sp>
      </p:grpSp>
    </p:spTree>
    <p:extLst>
      <p:ext uri="{BB962C8B-B14F-4D97-AF65-F5344CB8AC3E}">
        <p14:creationId xmlns:p14="http://schemas.microsoft.com/office/powerpoint/2010/main" val="27502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Revenue and Month</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6655211" y="1778496"/>
            <a:ext cx="4905487"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Website visitors may be high in May,  but we can observe from the preceding bar plot that a greater number of purchases were made in the month of November..</a:t>
            </a:r>
          </a:p>
        </p:txBody>
      </p:sp>
      <p:sp>
        <p:nvSpPr>
          <p:cNvPr id="12" name="TextBox 11">
            <a:extLst>
              <a:ext uri="{FF2B5EF4-FFF2-40B4-BE49-F238E27FC236}">
                <a16:creationId xmlns:a16="http://schemas.microsoft.com/office/drawing/2014/main" id="{8CAA97DB-4E99-4ECA-ABD8-987EA05008A8}"/>
              </a:ext>
            </a:extLst>
          </p:cNvPr>
          <p:cNvSpPr txBox="1"/>
          <p:nvPr/>
        </p:nvSpPr>
        <p:spPr>
          <a:xfrm>
            <a:off x="6745043" y="3361765"/>
            <a:ext cx="4862455" cy="1754326"/>
          </a:xfrm>
          <a:prstGeom prst="rect">
            <a:avLst/>
          </a:prstGeom>
          <a:noFill/>
          <a:ln w="38100">
            <a:solidFill>
              <a:schemeClr val="accent2">
                <a:lumMod val="75000"/>
              </a:schemeClr>
            </a:solidFill>
          </a:ln>
        </p:spPr>
        <p:txBody>
          <a:bodyPr wrap="square" rtlCol="0">
            <a:spAutoFit/>
          </a:bodyPr>
          <a:lstStyle/>
          <a:p>
            <a:r>
              <a:rPr lang="en-US" b="1" dirty="0">
                <a:solidFill>
                  <a:srgbClr val="FF0000"/>
                </a:solidFill>
              </a:rPr>
              <a:t>P-value: 0.0038 - </a:t>
            </a:r>
          </a:p>
          <a:p>
            <a:endParaRPr lang="en-US" b="1" dirty="0">
              <a:solidFill>
                <a:srgbClr val="FF0000"/>
              </a:solidFill>
            </a:endParaRPr>
          </a:p>
          <a:p>
            <a:r>
              <a:rPr lang="en-US" dirty="0"/>
              <a:t>It means we can **reject the null hypothesis (at 95% CI)** and conclude that </a:t>
            </a:r>
          </a:p>
          <a:p>
            <a:endParaRPr lang="en-US" b="1" dirty="0">
              <a:solidFill>
                <a:srgbClr val="FF0000"/>
              </a:solidFill>
            </a:endParaRPr>
          </a:p>
          <a:p>
            <a:r>
              <a:rPr lang="en-US" b="1" dirty="0"/>
              <a:t>**</a:t>
            </a:r>
            <a:r>
              <a:rPr lang="en-US" b="1" dirty="0">
                <a:solidFill>
                  <a:srgbClr val="FF0000"/>
                </a:solidFill>
              </a:rPr>
              <a:t>Revenue is dependent on Month</a:t>
            </a:r>
            <a:r>
              <a:rPr lang="en-US" b="1" dirty="0"/>
              <a:t>**</a:t>
            </a:r>
          </a:p>
        </p:txBody>
      </p:sp>
      <p:pic>
        <p:nvPicPr>
          <p:cNvPr id="8" name="Picture 7">
            <a:extLst>
              <a:ext uri="{FF2B5EF4-FFF2-40B4-BE49-F238E27FC236}">
                <a16:creationId xmlns:a16="http://schemas.microsoft.com/office/drawing/2014/main" id="{CBAFD79D-70CB-4F54-B76F-46864EE59E81}"/>
              </a:ext>
            </a:extLst>
          </p:cNvPr>
          <p:cNvPicPr>
            <a:picLocks noChangeAspect="1"/>
          </p:cNvPicPr>
          <p:nvPr/>
        </p:nvPicPr>
        <p:blipFill>
          <a:blip r:embed="rId2"/>
          <a:stretch>
            <a:fillRect/>
          </a:stretch>
        </p:blipFill>
        <p:spPr>
          <a:xfrm>
            <a:off x="562985" y="1550278"/>
            <a:ext cx="5349766" cy="4553800"/>
          </a:xfrm>
          <a:prstGeom prst="rect">
            <a:avLst/>
          </a:prstGeom>
        </p:spPr>
      </p:pic>
    </p:spTree>
    <p:extLst>
      <p:ext uri="{BB962C8B-B14F-4D97-AF65-F5344CB8AC3E}">
        <p14:creationId xmlns:p14="http://schemas.microsoft.com/office/powerpoint/2010/main" val="118307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Revenue and special days</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5435778" y="4456388"/>
            <a:ext cx="5336769" cy="2062103"/>
          </a:xfrm>
          <a:prstGeom prst="rect">
            <a:avLst/>
          </a:prstGeom>
          <a:noFill/>
        </p:spPr>
        <p:txBody>
          <a:bodyPr wrap="square" rtlCol="0">
            <a:spAutoFit/>
          </a:bodyPr>
          <a:lstStyle/>
          <a:p>
            <a:r>
              <a:rPr lang="en-US" sz="1600" dirty="0"/>
              <a:t>Finally, to get the pick period of purchase and visiting we analyzed the months, weeks, and special days features. The Months with most online sessions are March, May, November and December. This may be caused by the important holiday, and special days in these months like woman's day (Mar), Mother’s Day (May), black Friday, Thanksgiving (Nov), Christmas, and Happy New Year (Dec)..</a:t>
            </a:r>
          </a:p>
        </p:txBody>
      </p:sp>
      <p:sp>
        <p:nvSpPr>
          <p:cNvPr id="12" name="TextBox 11">
            <a:extLst>
              <a:ext uri="{FF2B5EF4-FFF2-40B4-BE49-F238E27FC236}">
                <a16:creationId xmlns:a16="http://schemas.microsoft.com/office/drawing/2014/main" id="{8CAA97DB-4E99-4ECA-ABD8-987EA05008A8}"/>
              </a:ext>
            </a:extLst>
          </p:cNvPr>
          <p:cNvSpPr txBox="1"/>
          <p:nvPr/>
        </p:nvSpPr>
        <p:spPr>
          <a:xfrm>
            <a:off x="249651" y="4679595"/>
            <a:ext cx="4669191" cy="2031325"/>
          </a:xfrm>
          <a:prstGeom prst="rect">
            <a:avLst/>
          </a:prstGeom>
          <a:noFill/>
          <a:ln w="38100">
            <a:solidFill>
              <a:schemeClr val="accent2">
                <a:lumMod val="75000"/>
              </a:schemeClr>
            </a:solidFill>
          </a:ln>
        </p:spPr>
        <p:txBody>
          <a:bodyPr wrap="square" rtlCol="0">
            <a:spAutoFit/>
          </a:bodyPr>
          <a:lstStyle/>
          <a:p>
            <a:r>
              <a:rPr lang="en-US" b="1" dirty="0">
                <a:solidFill>
                  <a:srgbClr val="FF0000"/>
                </a:solidFill>
              </a:rPr>
              <a:t>P-value: 0.0038 - </a:t>
            </a:r>
          </a:p>
          <a:p>
            <a:endParaRPr lang="en-US" b="1" dirty="0">
              <a:solidFill>
                <a:srgbClr val="FF0000"/>
              </a:solidFill>
            </a:endParaRPr>
          </a:p>
          <a:p>
            <a:r>
              <a:rPr lang="en-US" dirty="0"/>
              <a:t>It means we can **reject the null hypothesis (at 95% CI)** and conclude that </a:t>
            </a:r>
          </a:p>
          <a:p>
            <a:endParaRPr lang="en-US" b="1" dirty="0">
              <a:solidFill>
                <a:srgbClr val="FF0000"/>
              </a:solidFill>
            </a:endParaRPr>
          </a:p>
          <a:p>
            <a:r>
              <a:rPr lang="en-US" b="1" dirty="0"/>
              <a:t>**</a:t>
            </a:r>
            <a:r>
              <a:rPr lang="en-US" b="1" dirty="0">
                <a:solidFill>
                  <a:srgbClr val="FF0000"/>
                </a:solidFill>
              </a:rPr>
              <a:t>Revenue is dependent on special days</a:t>
            </a:r>
            <a:r>
              <a:rPr lang="en-US" b="1" dirty="0"/>
              <a:t>**</a:t>
            </a:r>
          </a:p>
        </p:txBody>
      </p:sp>
      <p:pic>
        <p:nvPicPr>
          <p:cNvPr id="4" name="Picture 3">
            <a:extLst>
              <a:ext uri="{FF2B5EF4-FFF2-40B4-BE49-F238E27FC236}">
                <a16:creationId xmlns:a16="http://schemas.microsoft.com/office/drawing/2014/main" id="{9270BC3E-C6E9-4BA3-B548-80D936D961E7}"/>
              </a:ext>
            </a:extLst>
          </p:cNvPr>
          <p:cNvPicPr>
            <a:picLocks noChangeAspect="1"/>
          </p:cNvPicPr>
          <p:nvPr/>
        </p:nvPicPr>
        <p:blipFill>
          <a:blip r:embed="rId2"/>
          <a:stretch>
            <a:fillRect/>
          </a:stretch>
        </p:blipFill>
        <p:spPr>
          <a:xfrm>
            <a:off x="400668" y="1099641"/>
            <a:ext cx="4582583" cy="3435265"/>
          </a:xfrm>
          <a:prstGeom prst="rect">
            <a:avLst/>
          </a:prstGeom>
        </p:spPr>
      </p:pic>
      <p:pic>
        <p:nvPicPr>
          <p:cNvPr id="7" name="Picture 6">
            <a:extLst>
              <a:ext uri="{FF2B5EF4-FFF2-40B4-BE49-F238E27FC236}">
                <a16:creationId xmlns:a16="http://schemas.microsoft.com/office/drawing/2014/main" id="{C026F8A4-A189-41F6-A130-3D2F4F7EBCD9}"/>
              </a:ext>
            </a:extLst>
          </p:cNvPr>
          <p:cNvPicPr>
            <a:picLocks noChangeAspect="1"/>
          </p:cNvPicPr>
          <p:nvPr/>
        </p:nvPicPr>
        <p:blipFill>
          <a:blip r:embed="rId3"/>
          <a:stretch>
            <a:fillRect/>
          </a:stretch>
        </p:blipFill>
        <p:spPr>
          <a:xfrm>
            <a:off x="10047891" y="1194975"/>
            <a:ext cx="1804686" cy="3244595"/>
          </a:xfrm>
          <a:prstGeom prst="rect">
            <a:avLst/>
          </a:prstGeom>
        </p:spPr>
      </p:pic>
      <p:pic>
        <p:nvPicPr>
          <p:cNvPr id="11" name="Picture 10">
            <a:extLst>
              <a:ext uri="{FF2B5EF4-FFF2-40B4-BE49-F238E27FC236}">
                <a16:creationId xmlns:a16="http://schemas.microsoft.com/office/drawing/2014/main" id="{682EF044-7037-4377-B514-E868A6D617F1}"/>
              </a:ext>
            </a:extLst>
          </p:cNvPr>
          <p:cNvPicPr>
            <a:picLocks noChangeAspect="1"/>
          </p:cNvPicPr>
          <p:nvPr/>
        </p:nvPicPr>
        <p:blipFill>
          <a:blip r:embed="rId4"/>
          <a:stretch>
            <a:fillRect/>
          </a:stretch>
        </p:blipFill>
        <p:spPr>
          <a:xfrm>
            <a:off x="6219433" y="1802809"/>
            <a:ext cx="2819400" cy="1914525"/>
          </a:xfrm>
          <a:prstGeom prst="rect">
            <a:avLst/>
          </a:prstGeom>
        </p:spPr>
      </p:pic>
    </p:spTree>
    <p:extLst>
      <p:ext uri="{BB962C8B-B14F-4D97-AF65-F5344CB8AC3E}">
        <p14:creationId xmlns:p14="http://schemas.microsoft.com/office/powerpoint/2010/main" val="3116433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1C5664-5EF6-41AA-89C2-ACC8B2E4132D}"/>
              </a:ext>
            </a:extLst>
          </p:cNvPr>
          <p:cNvSpPr txBox="1">
            <a:spLocks/>
          </p:cNvSpPr>
          <p:nvPr/>
        </p:nvSpPr>
        <p:spPr>
          <a:xfrm>
            <a:off x="323529" y="339509"/>
            <a:ext cx="11573197"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rgbClr val="00B0F0"/>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Features dependency on revenue </a:t>
            </a:r>
          </a:p>
        </p:txBody>
      </p:sp>
      <p:cxnSp>
        <p:nvCxnSpPr>
          <p:cNvPr id="3" name="Straight Connector 2">
            <a:extLst>
              <a:ext uri="{FF2B5EF4-FFF2-40B4-BE49-F238E27FC236}">
                <a16:creationId xmlns:a16="http://schemas.microsoft.com/office/drawing/2014/main" id="{5440B129-2325-4242-91EB-C3F611E8C279}"/>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1CD2373-69C6-4532-9FDD-089CBE664D36}"/>
              </a:ext>
            </a:extLst>
          </p:cNvPr>
          <p:cNvPicPr>
            <a:picLocks noChangeAspect="1"/>
          </p:cNvPicPr>
          <p:nvPr/>
        </p:nvPicPr>
        <p:blipFill>
          <a:blip r:embed="rId2"/>
          <a:stretch>
            <a:fillRect/>
          </a:stretch>
        </p:blipFill>
        <p:spPr>
          <a:xfrm>
            <a:off x="6767512" y="1427781"/>
            <a:ext cx="4079165" cy="5090710"/>
          </a:xfrm>
          <a:prstGeom prst="rect">
            <a:avLst/>
          </a:prstGeom>
        </p:spPr>
      </p:pic>
      <p:sp>
        <p:nvSpPr>
          <p:cNvPr id="6" name="TextBox 5">
            <a:extLst>
              <a:ext uri="{FF2B5EF4-FFF2-40B4-BE49-F238E27FC236}">
                <a16:creationId xmlns:a16="http://schemas.microsoft.com/office/drawing/2014/main" id="{A32B252C-4E74-4FAB-8B3F-C7050FC21F3E}"/>
              </a:ext>
            </a:extLst>
          </p:cNvPr>
          <p:cNvSpPr txBox="1"/>
          <p:nvPr/>
        </p:nvSpPr>
        <p:spPr>
          <a:xfrm>
            <a:off x="373116" y="2117835"/>
            <a:ext cx="6117021" cy="872034"/>
          </a:xfrm>
          <a:prstGeom prst="rect">
            <a:avLst/>
          </a:prstGeom>
          <a:noFill/>
        </p:spPr>
        <p:txBody>
          <a:bodyPr wrap="square" rtlCol="0">
            <a:spAutoFit/>
          </a:bodyPr>
          <a:lstStyle/>
          <a:p>
            <a:pPr>
              <a:lnSpc>
                <a:spcPct val="150000"/>
              </a:lnSpc>
            </a:pPr>
            <a:r>
              <a:rPr lang="en-US" dirty="0"/>
              <a:t>From chi-squared test we got that except Region all other discrete features are dependent on Revenue feature</a:t>
            </a:r>
          </a:p>
        </p:txBody>
      </p:sp>
    </p:spTree>
    <p:extLst>
      <p:ext uri="{BB962C8B-B14F-4D97-AF65-F5344CB8AC3E}">
        <p14:creationId xmlns:p14="http://schemas.microsoft.com/office/powerpoint/2010/main" val="21277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Web analytics plots</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2365908" y="5036832"/>
            <a:ext cx="7460183" cy="646331"/>
          </a:xfrm>
          <a:prstGeom prst="rect">
            <a:avLst/>
          </a:prstGeom>
          <a:noFill/>
        </p:spPr>
        <p:txBody>
          <a:bodyPr wrap="square" rtlCol="0">
            <a:spAutoFit/>
          </a:bodyPr>
          <a:lstStyle/>
          <a:p>
            <a:r>
              <a:rPr lang="en-US" dirty="0" err="1"/>
              <a:t>PageValues</a:t>
            </a:r>
            <a:r>
              <a:rPr lang="en-US" dirty="0"/>
              <a:t>, </a:t>
            </a:r>
            <a:r>
              <a:rPr lang="en-US" dirty="0" err="1"/>
              <a:t>ExitRates</a:t>
            </a:r>
            <a:r>
              <a:rPr lang="en-US" dirty="0"/>
              <a:t> and </a:t>
            </a:r>
            <a:r>
              <a:rPr lang="en-US" dirty="0" err="1"/>
              <a:t>BounceRates</a:t>
            </a:r>
            <a:r>
              <a:rPr lang="en-US" dirty="0"/>
              <a:t> shows some difference between website visitors that purchased and those that did not</a:t>
            </a:r>
          </a:p>
        </p:txBody>
      </p:sp>
      <p:pic>
        <p:nvPicPr>
          <p:cNvPr id="4" name="Picture 3">
            <a:extLst>
              <a:ext uri="{FF2B5EF4-FFF2-40B4-BE49-F238E27FC236}">
                <a16:creationId xmlns:a16="http://schemas.microsoft.com/office/drawing/2014/main" id="{A0496F12-CC7C-44AB-A95B-B7B8F6B3C3FD}"/>
              </a:ext>
            </a:extLst>
          </p:cNvPr>
          <p:cNvPicPr>
            <a:picLocks noChangeAspect="1"/>
          </p:cNvPicPr>
          <p:nvPr/>
        </p:nvPicPr>
        <p:blipFill>
          <a:blip r:embed="rId2"/>
          <a:stretch>
            <a:fillRect/>
          </a:stretch>
        </p:blipFill>
        <p:spPr>
          <a:xfrm>
            <a:off x="602772" y="1174837"/>
            <a:ext cx="10210170" cy="3465481"/>
          </a:xfrm>
          <a:prstGeom prst="rect">
            <a:avLst/>
          </a:prstGeom>
        </p:spPr>
      </p:pic>
    </p:spTree>
    <p:extLst>
      <p:ext uri="{BB962C8B-B14F-4D97-AF65-F5344CB8AC3E}">
        <p14:creationId xmlns:p14="http://schemas.microsoft.com/office/powerpoint/2010/main" val="613342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Type of Page Analysis</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901742" y="4931729"/>
            <a:ext cx="10040592" cy="1200329"/>
          </a:xfrm>
          <a:prstGeom prst="rect">
            <a:avLst/>
          </a:prstGeom>
          <a:noFill/>
        </p:spPr>
        <p:txBody>
          <a:bodyPr wrap="square" rtlCol="0">
            <a:spAutoFit/>
          </a:bodyPr>
          <a:lstStyle/>
          <a:p>
            <a:pPr algn="ctr"/>
            <a:r>
              <a:rPr lang="en-US" dirty="0"/>
              <a:t>Product related and administrative page type attributes shows some separation between website visitors that purchased and those that did not. Pages with a high page value have a lower bounce rate. Companies should be talking with their tech team to find ways to improve the page value of the web pages.</a:t>
            </a:r>
          </a:p>
        </p:txBody>
      </p:sp>
      <p:pic>
        <p:nvPicPr>
          <p:cNvPr id="5" name="Picture 4">
            <a:extLst>
              <a:ext uri="{FF2B5EF4-FFF2-40B4-BE49-F238E27FC236}">
                <a16:creationId xmlns:a16="http://schemas.microsoft.com/office/drawing/2014/main" id="{97A9FAA0-9070-4C3B-9345-E42E9D8309B3}"/>
              </a:ext>
            </a:extLst>
          </p:cNvPr>
          <p:cNvPicPr>
            <a:picLocks noChangeAspect="1"/>
          </p:cNvPicPr>
          <p:nvPr/>
        </p:nvPicPr>
        <p:blipFill>
          <a:blip r:embed="rId2"/>
          <a:stretch>
            <a:fillRect/>
          </a:stretch>
        </p:blipFill>
        <p:spPr>
          <a:xfrm>
            <a:off x="1008993" y="1476113"/>
            <a:ext cx="9826091" cy="3095591"/>
          </a:xfrm>
          <a:prstGeom prst="rect">
            <a:avLst/>
          </a:prstGeom>
        </p:spPr>
      </p:pic>
    </p:spTree>
    <p:extLst>
      <p:ext uri="{BB962C8B-B14F-4D97-AF65-F5344CB8AC3E}">
        <p14:creationId xmlns:p14="http://schemas.microsoft.com/office/powerpoint/2010/main" val="3190596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932843" y="3013501"/>
            <a:ext cx="5986630" cy="830997"/>
          </a:xfrm>
          <a:prstGeom prst="rect">
            <a:avLst/>
          </a:prstGeom>
          <a:noFill/>
        </p:spPr>
        <p:txBody>
          <a:bodyPr wrap="square" rtlCol="0" anchor="ctr">
            <a:spAutoFit/>
          </a:bodyPr>
          <a:lstStyle/>
          <a:p>
            <a:r>
              <a:rPr lang="en-US" altLang="ko-KR" sz="4800" b="1" dirty="0">
                <a:latin typeface="+mj-lt"/>
                <a:cs typeface="Arial" pitchFamily="34" charset="0"/>
              </a:rPr>
              <a:t>Predictive models</a:t>
            </a:r>
            <a:endParaRPr lang="ko-KR" altLang="en-US" sz="4800" b="1" dirty="0">
              <a:latin typeface="+mj-lt"/>
              <a:cs typeface="Arial" pitchFamily="34" charset="0"/>
            </a:endParaRPr>
          </a:p>
        </p:txBody>
      </p:sp>
    </p:spTree>
    <p:extLst>
      <p:ext uri="{BB962C8B-B14F-4D97-AF65-F5344CB8AC3E}">
        <p14:creationId xmlns:p14="http://schemas.microsoft.com/office/powerpoint/2010/main" val="4248378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Logistic Regression Model</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6589059" y="1778496"/>
            <a:ext cx="5214522"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 weighted average f1 score of 0.84 seems great but it's not applicable as the target label is unbalanced with significantly more examples of website visits that did not result in revenue.</a:t>
            </a:r>
          </a:p>
          <a:p>
            <a:pPr marL="285750" indent="-285750">
              <a:buFont typeface="Wingdings" panose="05000000000000000000" pitchFamily="2" charset="2"/>
              <a:buChar char="Ø"/>
            </a:pPr>
            <a:r>
              <a:rPr lang="en-US" dirty="0"/>
              <a:t> More reasonable metrics would be the macro average f1 score (~0.65) and roc </a:t>
            </a:r>
            <a:r>
              <a:rPr lang="en-US" dirty="0" err="1"/>
              <a:t>auc</a:t>
            </a:r>
            <a:r>
              <a:rPr lang="en-US" dirty="0"/>
              <a:t> score (0.62). Given the scores of the a for mentioned metrics, the baseline classifier (Logistic Regression) performance is mediocre.</a:t>
            </a:r>
          </a:p>
        </p:txBody>
      </p:sp>
      <p:pic>
        <p:nvPicPr>
          <p:cNvPr id="5" name="Picture 4">
            <a:extLst>
              <a:ext uri="{FF2B5EF4-FFF2-40B4-BE49-F238E27FC236}">
                <a16:creationId xmlns:a16="http://schemas.microsoft.com/office/drawing/2014/main" id="{F66C3558-BD78-4798-A5F2-C664091BF4AC}"/>
              </a:ext>
            </a:extLst>
          </p:cNvPr>
          <p:cNvPicPr>
            <a:picLocks noChangeAspect="1"/>
          </p:cNvPicPr>
          <p:nvPr/>
        </p:nvPicPr>
        <p:blipFill>
          <a:blip r:embed="rId2"/>
          <a:stretch>
            <a:fillRect/>
          </a:stretch>
        </p:blipFill>
        <p:spPr>
          <a:xfrm>
            <a:off x="974834" y="1669169"/>
            <a:ext cx="5029200" cy="2762250"/>
          </a:xfrm>
          <a:prstGeom prst="rect">
            <a:avLst/>
          </a:prstGeom>
        </p:spPr>
      </p:pic>
      <p:sp>
        <p:nvSpPr>
          <p:cNvPr id="11" name="TextBox 10">
            <a:extLst>
              <a:ext uri="{FF2B5EF4-FFF2-40B4-BE49-F238E27FC236}">
                <a16:creationId xmlns:a16="http://schemas.microsoft.com/office/drawing/2014/main" id="{2E59B929-8802-4218-A879-37929720D8BE}"/>
              </a:ext>
            </a:extLst>
          </p:cNvPr>
          <p:cNvSpPr txBox="1"/>
          <p:nvPr/>
        </p:nvSpPr>
        <p:spPr>
          <a:xfrm>
            <a:off x="810409" y="5272150"/>
            <a:ext cx="6096000" cy="369332"/>
          </a:xfrm>
          <a:prstGeom prst="rect">
            <a:avLst/>
          </a:prstGeom>
          <a:noFill/>
          <a:ln w="28575">
            <a:solidFill>
              <a:srgbClr val="FFC000"/>
            </a:solidFill>
          </a:ln>
        </p:spPr>
        <p:txBody>
          <a:bodyPr wrap="square">
            <a:spAutoFit/>
          </a:bodyPr>
          <a:lstStyle/>
          <a:p>
            <a:r>
              <a:rPr lang="it-IT" dirty="0"/>
              <a:t>Basline model ROC AUC score:  0.6211765992234323</a:t>
            </a:r>
            <a:endParaRPr lang="en-US" dirty="0"/>
          </a:p>
        </p:txBody>
      </p:sp>
    </p:spTree>
    <p:extLst>
      <p:ext uri="{BB962C8B-B14F-4D97-AF65-F5344CB8AC3E}">
        <p14:creationId xmlns:p14="http://schemas.microsoft.com/office/powerpoint/2010/main" val="313832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  MLP Classifier Model</a:t>
            </a: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F1BA0C-8D02-42C7-A226-B8E8DA4F1799}"/>
              </a:ext>
            </a:extLst>
          </p:cNvPr>
          <p:cNvSpPr txBox="1"/>
          <p:nvPr/>
        </p:nvSpPr>
        <p:spPr>
          <a:xfrm>
            <a:off x="6589059" y="1778496"/>
            <a:ext cx="5214522"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The Multilayer Perceptron classifier is a good starting point for modelling the shopping intentions of website visitors.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classifier is really good at identifying negative examples (recall of ~0.93) and not that great at identifying positive examples (recall of ~0.60).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Possible improvements to the model could involve experimenting with different sampling techniques, feature engineering and different algorithms.</a:t>
            </a:r>
          </a:p>
        </p:txBody>
      </p:sp>
      <p:sp>
        <p:nvSpPr>
          <p:cNvPr id="11" name="TextBox 10">
            <a:extLst>
              <a:ext uri="{FF2B5EF4-FFF2-40B4-BE49-F238E27FC236}">
                <a16:creationId xmlns:a16="http://schemas.microsoft.com/office/drawing/2014/main" id="{2E59B929-8802-4218-A879-37929720D8BE}"/>
              </a:ext>
            </a:extLst>
          </p:cNvPr>
          <p:cNvSpPr txBox="1"/>
          <p:nvPr/>
        </p:nvSpPr>
        <p:spPr>
          <a:xfrm>
            <a:off x="1014804" y="5157420"/>
            <a:ext cx="4643718" cy="646331"/>
          </a:xfrm>
          <a:prstGeom prst="rect">
            <a:avLst/>
          </a:prstGeom>
          <a:noFill/>
          <a:ln w="28575">
            <a:solidFill>
              <a:srgbClr val="FFC000"/>
            </a:solidFill>
          </a:ln>
        </p:spPr>
        <p:txBody>
          <a:bodyPr wrap="square">
            <a:spAutoFit/>
          </a:bodyPr>
          <a:lstStyle/>
          <a:p>
            <a:r>
              <a:rPr lang="it-IT" dirty="0"/>
              <a:t>Multilayer Perceptron model ROC AUC score:  0.77103013458981</a:t>
            </a:r>
            <a:endParaRPr lang="en-US" dirty="0"/>
          </a:p>
        </p:txBody>
      </p:sp>
      <p:pic>
        <p:nvPicPr>
          <p:cNvPr id="4" name="Picture 3">
            <a:extLst>
              <a:ext uri="{FF2B5EF4-FFF2-40B4-BE49-F238E27FC236}">
                <a16:creationId xmlns:a16="http://schemas.microsoft.com/office/drawing/2014/main" id="{E3BDEB49-8ED4-4DA9-8B81-2BEF8C1F3FC1}"/>
              </a:ext>
            </a:extLst>
          </p:cNvPr>
          <p:cNvPicPr>
            <a:picLocks noChangeAspect="1"/>
          </p:cNvPicPr>
          <p:nvPr/>
        </p:nvPicPr>
        <p:blipFill>
          <a:blip r:embed="rId2"/>
          <a:stretch>
            <a:fillRect/>
          </a:stretch>
        </p:blipFill>
        <p:spPr>
          <a:xfrm>
            <a:off x="734770" y="1894759"/>
            <a:ext cx="5095875" cy="2705100"/>
          </a:xfrm>
          <a:prstGeom prst="rect">
            <a:avLst/>
          </a:prstGeom>
        </p:spPr>
      </p:pic>
    </p:spTree>
    <p:extLst>
      <p:ext uri="{BB962C8B-B14F-4D97-AF65-F5344CB8AC3E}">
        <p14:creationId xmlns:p14="http://schemas.microsoft.com/office/powerpoint/2010/main" val="6664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a:xfrm>
            <a:off x="405443" y="974419"/>
            <a:ext cx="11573197" cy="724247"/>
          </a:xfrm>
        </p:spPr>
        <p:txBody>
          <a:bodyPr/>
          <a:lstStyle/>
          <a:p>
            <a:r>
              <a:rPr lang="en-US" dirty="0">
                <a:solidFill>
                  <a:srgbClr val="00B0F0"/>
                </a:solidFill>
              </a:rPr>
              <a:t>  </a:t>
            </a:r>
            <a:r>
              <a:rPr lang="en-US" sz="4000" dirty="0">
                <a:solidFill>
                  <a:srgbClr val="00B0F0"/>
                </a:solidFill>
              </a:rPr>
              <a:t>Comparison between the naïve bayes, the SVM and the random forest classifiers</a:t>
            </a:r>
          </a:p>
          <a:p>
            <a:endParaRPr lang="en-US" sz="4400" dirty="0">
              <a:solidFill>
                <a:srgbClr val="00B0F0"/>
              </a:solidFill>
            </a:endParaRPr>
          </a:p>
          <a:p>
            <a:endParaRPr lang="en-US" sz="4400" dirty="0">
              <a:solidFill>
                <a:srgbClr val="00B0F0"/>
              </a:solidFill>
            </a:endParaRPr>
          </a:p>
        </p:txBody>
      </p:sp>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28015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CFCE14A-FC57-44D6-BF7F-C56EA0C90067}"/>
              </a:ext>
            </a:extLst>
          </p:cNvPr>
          <p:cNvPicPr>
            <a:picLocks noChangeAspect="1"/>
          </p:cNvPicPr>
          <p:nvPr/>
        </p:nvPicPr>
        <p:blipFill>
          <a:blip r:embed="rId2"/>
          <a:stretch>
            <a:fillRect/>
          </a:stretch>
        </p:blipFill>
        <p:spPr>
          <a:xfrm>
            <a:off x="781722" y="1806220"/>
            <a:ext cx="5877262" cy="4181475"/>
          </a:xfrm>
          <a:prstGeom prst="rect">
            <a:avLst/>
          </a:prstGeom>
        </p:spPr>
      </p:pic>
      <p:sp>
        <p:nvSpPr>
          <p:cNvPr id="14" name="TextBox 13">
            <a:extLst>
              <a:ext uri="{FF2B5EF4-FFF2-40B4-BE49-F238E27FC236}">
                <a16:creationId xmlns:a16="http://schemas.microsoft.com/office/drawing/2014/main" id="{D5524438-212B-4109-9749-F09F4C44DC2F}"/>
              </a:ext>
            </a:extLst>
          </p:cNvPr>
          <p:cNvSpPr txBox="1"/>
          <p:nvPr/>
        </p:nvSpPr>
        <p:spPr>
          <a:xfrm>
            <a:off x="7309820" y="2516875"/>
            <a:ext cx="4173968" cy="2862322"/>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From this comparison in term of accuracy ad precision the best model is the naïve bayes and from the previous experiment the best model is the multilayer perceptron was the most accurate with 0.88. </a:t>
            </a:r>
          </a:p>
          <a:p>
            <a:pPr marL="0" marR="0">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So, we can conclude that the latter is the best model to predict online shoppers’ intention compared with the </a:t>
            </a:r>
            <a:r>
              <a:rPr lang="en-US" dirty="0">
                <a:latin typeface="Times New Roman" panose="02020603050405020304" pitchFamily="18" charset="0"/>
                <a:ea typeface="Times New Roman" panose="02020603050405020304" pitchFamily="18" charset="0"/>
              </a:rPr>
              <a:t>other</a:t>
            </a:r>
            <a:r>
              <a:rPr lang="en-US" sz="1800" dirty="0">
                <a:effectLst/>
                <a:latin typeface="Times New Roman" panose="02020603050405020304" pitchFamily="18" charset="0"/>
                <a:ea typeface="Times New Roman" panose="02020603050405020304" pitchFamily="18" charset="0"/>
              </a:rPr>
              <a:t> 4 models that we experimented with.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1235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06A6D-BD2C-415E-A203-1A32FD1B8E5F}"/>
              </a:ext>
            </a:extLst>
          </p:cNvPr>
          <p:cNvSpPr>
            <a:spLocks noGrp="1"/>
          </p:cNvSpPr>
          <p:nvPr>
            <p:ph type="body" sz="quarter" idx="10"/>
          </p:nvPr>
        </p:nvSpPr>
        <p:spPr/>
        <p:txBody>
          <a:bodyPr anchor="ctr"/>
          <a:lstStyle/>
          <a:p>
            <a:r>
              <a:rPr lang="en-US" dirty="0">
                <a:solidFill>
                  <a:srgbClr val="00B0F0"/>
                </a:solidFill>
              </a:rPr>
              <a:t>Feature selection </a:t>
            </a:r>
          </a:p>
        </p:txBody>
      </p:sp>
      <p:pic>
        <p:nvPicPr>
          <p:cNvPr id="4" name="Picture 3">
            <a:extLst>
              <a:ext uri="{FF2B5EF4-FFF2-40B4-BE49-F238E27FC236}">
                <a16:creationId xmlns:a16="http://schemas.microsoft.com/office/drawing/2014/main" id="{9A3F2A92-B0EC-47FB-B616-721CAFFFE7CF}"/>
              </a:ext>
            </a:extLst>
          </p:cNvPr>
          <p:cNvPicPr>
            <a:picLocks noChangeAspect="1"/>
          </p:cNvPicPr>
          <p:nvPr/>
        </p:nvPicPr>
        <p:blipFill>
          <a:blip r:embed="rId2"/>
          <a:stretch>
            <a:fillRect/>
          </a:stretch>
        </p:blipFill>
        <p:spPr>
          <a:xfrm>
            <a:off x="756845" y="2309836"/>
            <a:ext cx="3810000" cy="2757119"/>
          </a:xfrm>
          <a:prstGeom prst="rect">
            <a:avLst/>
          </a:prstGeom>
        </p:spPr>
      </p:pic>
      <p:pic>
        <p:nvPicPr>
          <p:cNvPr id="6" name="Picture 5">
            <a:extLst>
              <a:ext uri="{FF2B5EF4-FFF2-40B4-BE49-F238E27FC236}">
                <a16:creationId xmlns:a16="http://schemas.microsoft.com/office/drawing/2014/main" id="{14AEA9F5-2C43-4E3D-B8C7-7D1B0529E6C4}"/>
              </a:ext>
            </a:extLst>
          </p:cNvPr>
          <p:cNvPicPr>
            <a:picLocks noChangeAspect="1"/>
          </p:cNvPicPr>
          <p:nvPr/>
        </p:nvPicPr>
        <p:blipFill>
          <a:blip r:embed="rId3"/>
          <a:stretch>
            <a:fillRect/>
          </a:stretch>
        </p:blipFill>
        <p:spPr>
          <a:xfrm>
            <a:off x="6724412" y="2112339"/>
            <a:ext cx="3762151" cy="2757119"/>
          </a:xfrm>
          <a:prstGeom prst="rect">
            <a:avLst/>
          </a:prstGeom>
        </p:spPr>
      </p:pic>
      <p:sp>
        <p:nvSpPr>
          <p:cNvPr id="8" name="TextBox 7">
            <a:extLst>
              <a:ext uri="{FF2B5EF4-FFF2-40B4-BE49-F238E27FC236}">
                <a16:creationId xmlns:a16="http://schemas.microsoft.com/office/drawing/2014/main" id="{E59408E6-B3DC-4A73-A1FB-41D6488F7BC1}"/>
              </a:ext>
            </a:extLst>
          </p:cNvPr>
          <p:cNvSpPr txBox="1"/>
          <p:nvPr/>
        </p:nvSpPr>
        <p:spPr>
          <a:xfrm>
            <a:off x="5881744" y="1578230"/>
            <a:ext cx="6096896" cy="369332"/>
          </a:xfrm>
          <a:prstGeom prst="rect">
            <a:avLst/>
          </a:prstGeom>
          <a:noFill/>
        </p:spPr>
        <p:txBody>
          <a:bodyPr wrap="square">
            <a:spAutoFit/>
          </a:bodyPr>
          <a:lstStyle>
            <a:defPPr>
              <a:defRPr lang="en-US"/>
            </a:defPPr>
            <a:lvl1pPr>
              <a:defRPr b="1">
                <a:solidFill>
                  <a:srgbClr val="FF0000"/>
                </a:solidFill>
              </a:defRPr>
            </a:lvl1pPr>
          </a:lstStyle>
          <a:p>
            <a:r>
              <a:rPr lang="en-US" dirty="0"/>
              <a:t> What feature values impact the classifier?</a:t>
            </a:r>
          </a:p>
        </p:txBody>
      </p:sp>
      <p:sp>
        <p:nvSpPr>
          <p:cNvPr id="10" name="TextBox 9">
            <a:extLst>
              <a:ext uri="{FF2B5EF4-FFF2-40B4-BE49-F238E27FC236}">
                <a16:creationId xmlns:a16="http://schemas.microsoft.com/office/drawing/2014/main" id="{6E67E80D-F728-44B9-A7D6-902D91D5960B}"/>
              </a:ext>
            </a:extLst>
          </p:cNvPr>
          <p:cNvSpPr txBox="1"/>
          <p:nvPr/>
        </p:nvSpPr>
        <p:spPr>
          <a:xfrm>
            <a:off x="322057" y="1587319"/>
            <a:ext cx="6096896" cy="369332"/>
          </a:xfrm>
          <a:prstGeom prst="rect">
            <a:avLst/>
          </a:prstGeom>
          <a:noFill/>
        </p:spPr>
        <p:txBody>
          <a:bodyPr wrap="square">
            <a:spAutoFit/>
          </a:bodyPr>
          <a:lstStyle/>
          <a:p>
            <a:r>
              <a:rPr lang="en-US" b="1" dirty="0">
                <a:solidFill>
                  <a:srgbClr val="FF0000"/>
                </a:solidFill>
              </a:rPr>
              <a:t> What are the most important features?</a:t>
            </a:r>
          </a:p>
        </p:txBody>
      </p:sp>
      <p:cxnSp>
        <p:nvCxnSpPr>
          <p:cNvPr id="11" name="Straight Connector 10">
            <a:extLst>
              <a:ext uri="{FF2B5EF4-FFF2-40B4-BE49-F238E27FC236}">
                <a16:creationId xmlns:a16="http://schemas.microsoft.com/office/drawing/2014/main" id="{943328EA-6685-486D-9621-5CC27DB73BDC}"/>
              </a:ext>
            </a:extLst>
          </p:cNvPr>
          <p:cNvCxnSpPr/>
          <p:nvPr/>
        </p:nvCxnSpPr>
        <p:spPr>
          <a:xfrm>
            <a:off x="317351" y="128015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7E1800-C129-4211-B29B-27A4E087E316}"/>
              </a:ext>
            </a:extLst>
          </p:cNvPr>
          <p:cNvSpPr txBox="1"/>
          <p:nvPr/>
        </p:nvSpPr>
        <p:spPr>
          <a:xfrm>
            <a:off x="364415" y="5366352"/>
            <a:ext cx="4766982"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 table  above is the list of attributes (in order of importance) that were used to classifier. </a:t>
            </a:r>
            <a:endParaRPr lang="en-US" dirty="0"/>
          </a:p>
        </p:txBody>
      </p:sp>
      <p:sp>
        <p:nvSpPr>
          <p:cNvPr id="15" name="TextBox 14">
            <a:extLst>
              <a:ext uri="{FF2B5EF4-FFF2-40B4-BE49-F238E27FC236}">
                <a16:creationId xmlns:a16="http://schemas.microsoft.com/office/drawing/2014/main" id="{CD37E260-A2EE-4776-ACC6-0F3411DA91FE}"/>
              </a:ext>
            </a:extLst>
          </p:cNvPr>
          <p:cNvSpPr txBox="1"/>
          <p:nvPr/>
        </p:nvSpPr>
        <p:spPr>
          <a:xfrm>
            <a:off x="5557039" y="4869458"/>
            <a:ext cx="6096896" cy="1754326"/>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plot is a useful tool for determining how different Page Values will change the prediction of the classifier. The threshold for the target label (Revenue) is at 0.50 on the y-axis. The Page Values attribute has a positive relationship with the prediction i.e., as the Page Value increases, the prediction increases toward 1 (website visitor is more likely to purchase).</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72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74197" y="3049218"/>
            <a:ext cx="4777152" cy="830997"/>
          </a:xfrm>
          <a:prstGeom prst="rect">
            <a:avLst/>
          </a:prstGeom>
          <a:noFill/>
        </p:spPr>
        <p:txBody>
          <a:bodyPr wrap="square" rtlCol="0" anchor="ctr">
            <a:spAutoFit/>
          </a:bodyPr>
          <a:lstStyle/>
          <a:p>
            <a:r>
              <a:rPr lang="en-US" altLang="ko-KR" sz="4800" b="1" dirty="0">
                <a:latin typeface="+mj-lt"/>
                <a:cs typeface="Arial" pitchFamily="34" charset="0"/>
              </a:rPr>
              <a:t>Introduction </a:t>
            </a:r>
            <a:endParaRPr lang="ko-KR" altLang="en-US" sz="4800" b="1" dirty="0">
              <a:latin typeface="+mj-lt"/>
              <a:cs typeface="Arial" pitchFamily="34" charset="0"/>
            </a:endParaRPr>
          </a:p>
        </p:txBody>
      </p:sp>
    </p:spTree>
    <p:extLst>
      <p:ext uri="{BB962C8B-B14F-4D97-AF65-F5344CB8AC3E}">
        <p14:creationId xmlns:p14="http://schemas.microsoft.com/office/powerpoint/2010/main" val="976459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0" y="4853826"/>
            <a:ext cx="12191999" cy="1015663"/>
          </a:xfrm>
          <a:prstGeom prst="rect">
            <a:avLst/>
          </a:prstGeom>
          <a:noFill/>
        </p:spPr>
        <p:txBody>
          <a:bodyPr wrap="square" rtlCol="0" anchor="ctr">
            <a:spAutoFit/>
          </a:bodyPr>
          <a:lstStyle/>
          <a:p>
            <a:pPr algn="ctr"/>
            <a:r>
              <a:rPr lang="en-US" altLang="ko-KR" sz="6000" dirty="0">
                <a:cs typeface="Arial" pitchFamily="34" charset="0"/>
              </a:rPr>
              <a:t>THANK YOU</a:t>
            </a:r>
            <a:endParaRPr lang="ko-KR" altLang="en-US" sz="6000" dirty="0">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8F442-DC94-40CC-9C61-0F122A478F08}"/>
              </a:ext>
            </a:extLst>
          </p:cNvPr>
          <p:cNvSpPr txBox="1"/>
          <p:nvPr/>
        </p:nvSpPr>
        <p:spPr>
          <a:xfrm>
            <a:off x="5449615" y="1476025"/>
            <a:ext cx="6169572" cy="3785652"/>
          </a:xfrm>
          <a:prstGeom prst="rect">
            <a:avLst/>
          </a:prstGeom>
          <a:noFill/>
        </p:spPr>
        <p:txBody>
          <a:bodyPr wrap="square" rtlCol="0">
            <a:spAutoFit/>
          </a:bodyPr>
          <a:lstStyle/>
          <a:p>
            <a:pPr marL="0" marR="0" algn="just">
              <a:spcBef>
                <a:spcPts val="0"/>
              </a:spcBef>
              <a:spcAft>
                <a:spcPts val="0"/>
              </a:spcAft>
            </a:pPr>
            <a:r>
              <a:rPr lang="en-US" sz="1800" b="1" spc="-10" dirty="0">
                <a:effectLst/>
                <a:latin typeface="Times New Roman" panose="02020603050405020304" pitchFamily="18" charset="0"/>
                <a:ea typeface="Times New Roman" panose="02020603050405020304" pitchFamily="18" charset="0"/>
                <a:cs typeface="TimesLTStd-Roman"/>
              </a:rPr>
              <a:t>Recent estimates from the global e-commerce chamber that in 2020, </a:t>
            </a:r>
            <a:r>
              <a:rPr lang="en-US" sz="2000" b="1" spc="-10" dirty="0">
                <a:solidFill>
                  <a:srgbClr val="FF0000"/>
                </a:solidFill>
                <a:effectLst/>
                <a:latin typeface="Times New Roman" panose="02020603050405020304" pitchFamily="18" charset="0"/>
                <a:ea typeface="Times New Roman" panose="02020603050405020304" pitchFamily="18" charset="0"/>
                <a:cs typeface="TimesLTStd-Roman"/>
              </a:rPr>
              <a:t>global ecommerce growth rates hit 25.7%. </a:t>
            </a:r>
            <a:r>
              <a:rPr lang="en-US" sz="1800" b="1" spc="-10" dirty="0">
                <a:effectLst/>
                <a:latin typeface="Times New Roman" panose="02020603050405020304" pitchFamily="18" charset="0"/>
                <a:ea typeface="Times New Roman" panose="02020603050405020304" pitchFamily="18" charset="0"/>
                <a:cs typeface="TimesLTStd-Roman"/>
              </a:rPr>
              <a:t>This represents the largest year-over-year increase between 2019 and 2025 and can be attributed to the coronavirus pandemic.  In the United States alone, ecommerce sales are </a:t>
            </a:r>
            <a:r>
              <a:rPr lang="en-US" sz="2000" b="1" spc="-10" dirty="0">
                <a:solidFill>
                  <a:srgbClr val="FF0000"/>
                </a:solidFill>
                <a:effectLst/>
                <a:latin typeface="Times New Roman" panose="02020603050405020304" pitchFamily="18" charset="0"/>
                <a:ea typeface="Times New Roman" panose="02020603050405020304" pitchFamily="18" charset="0"/>
                <a:cs typeface="TimesLTStd-Roman"/>
              </a:rPr>
              <a:t>expected to surpass $740 billion by 2023</a:t>
            </a:r>
            <a:endParaRPr lang="en-US" sz="2000" b="1" dirty="0">
              <a:solidFill>
                <a:srgbClr val="FF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spc="-10" dirty="0">
                <a:effectLst/>
                <a:latin typeface="Times New Roman" panose="02020603050405020304" pitchFamily="18" charset="0"/>
                <a:ea typeface="Times New Roman" panose="02020603050405020304" pitchFamily="18" charset="0"/>
                <a:cs typeface="TimesLTStd-Roman"/>
              </a:rPr>
              <a:t> </a:t>
            </a:r>
            <a:endParaRPr lang="en-US"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spc="-10" dirty="0">
                <a:effectLst/>
                <a:latin typeface="Times New Roman" panose="02020603050405020304" pitchFamily="18" charset="0"/>
                <a:ea typeface="Times New Roman" panose="02020603050405020304" pitchFamily="18" charset="0"/>
                <a:cs typeface="TimesLTStd-Roman"/>
              </a:rPr>
              <a:t>As advantageous it is to customers it come with grate and huge responsibilities to retailers, who needs to understand the consumption pattern. Due to the huge amount of data generated by the consumption history on the e-shops, using big data techniques to study the pattern is becoming crucial. </a:t>
            </a:r>
            <a:endParaRPr lang="en-US" sz="1800" b="1" dirty="0">
              <a:effectLst/>
              <a:latin typeface="Times New Roman" panose="02020603050405020304" pitchFamily="18" charset="0"/>
              <a:ea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1C7A9889-93EF-4491-8A4B-3B427BDB3363}"/>
              </a:ext>
            </a:extLst>
          </p:cNvPr>
          <p:cNvSpPr txBox="1"/>
          <p:nvPr/>
        </p:nvSpPr>
        <p:spPr>
          <a:xfrm>
            <a:off x="2564524" y="346841"/>
            <a:ext cx="7178566" cy="830997"/>
          </a:xfrm>
          <a:prstGeom prst="rect">
            <a:avLst/>
          </a:prstGeom>
          <a:noFill/>
        </p:spPr>
        <p:txBody>
          <a:bodyPr wrap="square" rtlCol="0">
            <a:spAutoFit/>
          </a:bodyPr>
          <a:lstStyle/>
          <a:p>
            <a:pPr algn="ctr"/>
            <a:r>
              <a:rPr lang="en-US" sz="2400" b="1" dirty="0">
                <a:solidFill>
                  <a:srgbClr val="00B0F0"/>
                </a:solidFill>
                <a:effectLst>
                  <a:outerShdw blurRad="38100" dist="38100" dir="2700000" algn="tl">
                    <a:srgbClr val="000000">
                      <a:alpha val="43137"/>
                    </a:srgbClr>
                  </a:outerShdw>
                </a:effectLst>
              </a:rPr>
              <a:t>The importance of Big Data analysis for Online Shopping</a:t>
            </a:r>
          </a:p>
        </p:txBody>
      </p:sp>
    </p:spTree>
    <p:extLst>
      <p:ext uri="{BB962C8B-B14F-4D97-AF65-F5344CB8AC3E}">
        <p14:creationId xmlns:p14="http://schemas.microsoft.com/office/powerpoint/2010/main" val="42630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Kaggle Logo Download Vector">
            <a:extLst>
              <a:ext uri="{FF2B5EF4-FFF2-40B4-BE49-F238E27FC236}">
                <a16:creationId xmlns:a16="http://schemas.microsoft.com/office/drawing/2014/main" id="{0CFF4225-34DF-490A-98C4-E10573796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3495" y="4326255"/>
            <a:ext cx="1871374" cy="7094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FE1116-8756-4FD7-AD79-D4B251B291E8}"/>
              </a:ext>
            </a:extLst>
          </p:cNvPr>
          <p:cNvSpPr txBox="1"/>
          <p:nvPr/>
        </p:nvSpPr>
        <p:spPr>
          <a:xfrm>
            <a:off x="3019697" y="449617"/>
            <a:ext cx="7210697" cy="646331"/>
          </a:xfrm>
          <a:prstGeom prst="rect">
            <a:avLst/>
          </a:prstGeom>
          <a:noFill/>
        </p:spPr>
        <p:txBody>
          <a:bodyPr wrap="square" rtlCol="0">
            <a:spAutoFit/>
          </a:bodyPr>
          <a:lstStyle/>
          <a:p>
            <a:r>
              <a:rPr lang="en-US" sz="3600" b="1" dirty="0">
                <a:solidFill>
                  <a:srgbClr val="00B0F0"/>
                </a:solidFill>
              </a:rPr>
              <a:t>Information about the Dataset </a:t>
            </a:r>
          </a:p>
        </p:txBody>
      </p:sp>
      <p:sp>
        <p:nvSpPr>
          <p:cNvPr id="3" name="TextBox 2">
            <a:extLst>
              <a:ext uri="{FF2B5EF4-FFF2-40B4-BE49-F238E27FC236}">
                <a16:creationId xmlns:a16="http://schemas.microsoft.com/office/drawing/2014/main" id="{6751A46B-7852-4CE9-A161-F167D24BD33C}"/>
              </a:ext>
            </a:extLst>
          </p:cNvPr>
          <p:cNvSpPr txBox="1"/>
          <p:nvPr/>
        </p:nvSpPr>
        <p:spPr>
          <a:xfrm>
            <a:off x="1376855" y="1397675"/>
            <a:ext cx="6689834"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mj-lt"/>
              </a:rPr>
              <a:t>Online Shoppers Purchasing Intention Dataset consists of feature vectors belonging to 12,330 sessions.</a:t>
            </a:r>
          </a:p>
          <a:p>
            <a:pPr marL="285750" indent="-285750">
              <a:buFont typeface="Wingdings" panose="05000000000000000000" pitchFamily="2" charset="2"/>
              <a:buChar char="q"/>
            </a:pPr>
            <a:endParaRPr lang="en-US" b="0" i="0" dirty="0">
              <a:effectLst/>
              <a:latin typeface="+mj-lt"/>
            </a:endParaRPr>
          </a:p>
          <a:p>
            <a:pPr marL="285750" indent="-285750">
              <a:buFont typeface="Wingdings" panose="05000000000000000000" pitchFamily="2" charset="2"/>
              <a:buChar char="q"/>
            </a:pPr>
            <a:r>
              <a:rPr lang="en-US" b="0" i="0" dirty="0">
                <a:effectLst/>
                <a:latin typeface="+mj-lt"/>
              </a:rPr>
              <a:t>The dataset was formed so that each session</a:t>
            </a:r>
            <a:br>
              <a:rPr lang="en-US" dirty="0">
                <a:latin typeface="+mj-lt"/>
              </a:rPr>
            </a:br>
            <a:r>
              <a:rPr lang="en-US" b="0" i="0" dirty="0">
                <a:effectLst/>
                <a:latin typeface="+mj-lt"/>
              </a:rPr>
              <a:t>would belong to a different user in a 1-year period to avoid</a:t>
            </a:r>
            <a:br>
              <a:rPr lang="en-US" dirty="0">
                <a:latin typeface="+mj-lt"/>
              </a:rPr>
            </a:br>
            <a:r>
              <a:rPr lang="en-US" b="0" i="0" dirty="0">
                <a:effectLst/>
                <a:latin typeface="+mj-lt"/>
              </a:rPr>
              <a:t>any tendency to a specific campaign, special day, user</a:t>
            </a:r>
            <a:br>
              <a:rPr lang="en-US" dirty="0">
                <a:latin typeface="+mj-lt"/>
              </a:rPr>
            </a:br>
            <a:r>
              <a:rPr lang="en-US" b="0" i="0" dirty="0">
                <a:effectLst/>
                <a:latin typeface="+mj-lt"/>
              </a:rPr>
              <a:t>profile, or period.</a:t>
            </a:r>
            <a:endParaRPr lang="en-US" dirty="0">
              <a:latin typeface="+mj-lt"/>
            </a:endParaRPr>
          </a:p>
        </p:txBody>
      </p:sp>
      <p:sp>
        <p:nvSpPr>
          <p:cNvPr id="4" name="TextBox 3">
            <a:extLst>
              <a:ext uri="{FF2B5EF4-FFF2-40B4-BE49-F238E27FC236}">
                <a16:creationId xmlns:a16="http://schemas.microsoft.com/office/drawing/2014/main" id="{5EB9E79C-557A-4076-B5FA-2FFE19B6B6DA}"/>
              </a:ext>
            </a:extLst>
          </p:cNvPr>
          <p:cNvSpPr txBox="1"/>
          <p:nvPr/>
        </p:nvSpPr>
        <p:spPr>
          <a:xfrm>
            <a:off x="4771696" y="4388069"/>
            <a:ext cx="3710152" cy="923330"/>
          </a:xfrm>
          <a:prstGeom prst="rect">
            <a:avLst/>
          </a:prstGeom>
          <a:noFill/>
        </p:spPr>
        <p:txBody>
          <a:bodyPr wrap="square" rtlCol="0">
            <a:spAutoFit/>
          </a:bodyPr>
          <a:lstStyle/>
          <a:p>
            <a:r>
              <a:rPr lang="en-US" dirty="0"/>
              <a:t>The original source of the data is the UCI machine learning Repository </a:t>
            </a:r>
          </a:p>
        </p:txBody>
      </p:sp>
      <p:sp>
        <p:nvSpPr>
          <p:cNvPr id="5" name="TextBox 4">
            <a:extLst>
              <a:ext uri="{FF2B5EF4-FFF2-40B4-BE49-F238E27FC236}">
                <a16:creationId xmlns:a16="http://schemas.microsoft.com/office/drawing/2014/main" id="{CCF89292-9D6F-437A-931A-2C85AB423563}"/>
              </a:ext>
            </a:extLst>
          </p:cNvPr>
          <p:cNvSpPr txBox="1"/>
          <p:nvPr/>
        </p:nvSpPr>
        <p:spPr>
          <a:xfrm>
            <a:off x="3951890" y="6116579"/>
            <a:ext cx="7877503" cy="307777"/>
          </a:xfrm>
          <a:prstGeom prst="rect">
            <a:avLst/>
          </a:prstGeom>
          <a:noFill/>
        </p:spPr>
        <p:txBody>
          <a:bodyPr wrap="square" rtlCol="0">
            <a:spAutoFit/>
          </a:bodyPr>
          <a:lstStyle/>
          <a:p>
            <a:r>
              <a:rPr lang="en-US" sz="1400" dirty="0"/>
              <a:t>Source paper: </a:t>
            </a:r>
            <a:r>
              <a:rPr lang="en-US" sz="1400" b="0" i="0" dirty="0">
                <a:effectLst/>
                <a:latin typeface="Inter"/>
              </a:rPr>
              <a:t>Sakar, C.O., </a:t>
            </a:r>
            <a:r>
              <a:rPr lang="en-US" sz="1400" b="0" i="0" dirty="0" err="1">
                <a:effectLst/>
                <a:latin typeface="Inter"/>
              </a:rPr>
              <a:t>Polat</a:t>
            </a:r>
            <a:r>
              <a:rPr lang="en-US" sz="1400" b="0" i="0" dirty="0">
                <a:effectLst/>
                <a:latin typeface="Inter"/>
              </a:rPr>
              <a:t>, S.O., </a:t>
            </a:r>
            <a:r>
              <a:rPr lang="en-US" sz="1400" b="0" i="0" dirty="0" err="1">
                <a:effectLst/>
                <a:latin typeface="Inter"/>
              </a:rPr>
              <a:t>Katircioglu</a:t>
            </a:r>
            <a:r>
              <a:rPr lang="en-US" sz="1400" b="0" i="0" dirty="0">
                <a:effectLst/>
                <a:latin typeface="Inter"/>
              </a:rPr>
              <a:t>, M. et al. Neural </a:t>
            </a:r>
            <a:r>
              <a:rPr lang="en-US" sz="1400" b="0" i="0" dirty="0" err="1">
                <a:effectLst/>
                <a:latin typeface="Inter"/>
              </a:rPr>
              <a:t>Comput</a:t>
            </a:r>
            <a:r>
              <a:rPr lang="en-US" sz="1400" b="0" i="0" dirty="0">
                <a:effectLst/>
                <a:latin typeface="Inter"/>
              </a:rPr>
              <a:t> &amp; </a:t>
            </a:r>
            <a:r>
              <a:rPr lang="en-US" sz="1400" b="0" i="0" dirty="0" err="1">
                <a:effectLst/>
                <a:latin typeface="Inter"/>
              </a:rPr>
              <a:t>Applic</a:t>
            </a:r>
            <a:r>
              <a:rPr lang="en-US" sz="1400" b="0" i="0" dirty="0">
                <a:effectLst/>
                <a:latin typeface="Inter"/>
              </a:rPr>
              <a:t> (2018).</a:t>
            </a:r>
            <a:r>
              <a:rPr lang="en-US" sz="1400" dirty="0"/>
              <a:t> </a:t>
            </a:r>
          </a:p>
        </p:txBody>
      </p:sp>
    </p:spTree>
    <p:extLst>
      <p:ext uri="{BB962C8B-B14F-4D97-AF65-F5344CB8AC3E}">
        <p14:creationId xmlns:p14="http://schemas.microsoft.com/office/powerpoint/2010/main" val="371091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45E5-5F06-435B-824C-C5AC964911C4}"/>
              </a:ext>
            </a:extLst>
          </p:cNvPr>
          <p:cNvSpPr>
            <a:spLocks noGrp="1"/>
          </p:cNvSpPr>
          <p:nvPr>
            <p:ph type="body" sz="quarter" idx="10"/>
          </p:nvPr>
        </p:nvSpPr>
        <p:spPr>
          <a:xfrm>
            <a:off x="323529" y="406167"/>
            <a:ext cx="11573197" cy="590931"/>
          </a:xfrm>
          <a:noFill/>
        </p:spPr>
        <p:txBody>
          <a:bodyPr wrap="square" rtlCol="0">
            <a:spAutoFit/>
          </a:bodyPr>
          <a:lstStyle/>
          <a:p>
            <a:r>
              <a:rPr lang="en-US" sz="3600" b="1" dirty="0">
                <a:solidFill>
                  <a:srgbClr val="00B0F0"/>
                </a:solidFill>
                <a:latin typeface="+mn-lt"/>
                <a:cs typeface="+mn-cs"/>
              </a:rPr>
              <a:t>Data description </a:t>
            </a:r>
          </a:p>
        </p:txBody>
      </p:sp>
      <p:pic>
        <p:nvPicPr>
          <p:cNvPr id="4" name="Picture 3">
            <a:extLst>
              <a:ext uri="{FF2B5EF4-FFF2-40B4-BE49-F238E27FC236}">
                <a16:creationId xmlns:a16="http://schemas.microsoft.com/office/drawing/2014/main" id="{0000980E-8EDA-4A6C-BF70-BD4EF3BA6339}"/>
              </a:ext>
            </a:extLst>
          </p:cNvPr>
          <p:cNvPicPr>
            <a:picLocks noChangeAspect="1"/>
          </p:cNvPicPr>
          <p:nvPr/>
        </p:nvPicPr>
        <p:blipFill>
          <a:blip r:embed="rId2"/>
          <a:stretch>
            <a:fillRect/>
          </a:stretch>
        </p:blipFill>
        <p:spPr>
          <a:xfrm>
            <a:off x="784007" y="1660634"/>
            <a:ext cx="4576530" cy="4583659"/>
          </a:xfrm>
          <a:prstGeom prst="rect">
            <a:avLst/>
          </a:prstGeom>
        </p:spPr>
      </p:pic>
      <p:sp>
        <p:nvSpPr>
          <p:cNvPr id="5" name="TextBox 4">
            <a:extLst>
              <a:ext uri="{FF2B5EF4-FFF2-40B4-BE49-F238E27FC236}">
                <a16:creationId xmlns:a16="http://schemas.microsoft.com/office/drawing/2014/main" id="{0CF52FA0-DE13-4D7D-865A-D184D8F13641}"/>
              </a:ext>
            </a:extLst>
          </p:cNvPr>
          <p:cNvSpPr txBox="1"/>
          <p:nvPr/>
        </p:nvSpPr>
        <p:spPr>
          <a:xfrm>
            <a:off x="5880537" y="2243957"/>
            <a:ext cx="5922579"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 The columns match description of the data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Some numeric (int, float) columns, string columns and Boolean columns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Preliminary check reveals no obvious missing data (column value counts match row counts)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few categorical columns need to be converted to str</a:t>
            </a:r>
          </a:p>
        </p:txBody>
      </p:sp>
    </p:spTree>
    <p:extLst>
      <p:ext uri="{BB962C8B-B14F-4D97-AF65-F5344CB8AC3E}">
        <p14:creationId xmlns:p14="http://schemas.microsoft.com/office/powerpoint/2010/main" val="160375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EA286-26BB-4C18-9662-F38799AA0A42}"/>
              </a:ext>
            </a:extLst>
          </p:cNvPr>
          <p:cNvSpPr>
            <a:spLocks noGrp="1"/>
          </p:cNvSpPr>
          <p:nvPr>
            <p:ph type="body" sz="quarter" idx="10"/>
          </p:nvPr>
        </p:nvSpPr>
        <p:spPr>
          <a:noFill/>
        </p:spPr>
        <p:txBody>
          <a:bodyPr wrap="square" rtlCol="0" anchor="ctr">
            <a:spAutoFit/>
          </a:bodyPr>
          <a:lstStyle/>
          <a:p>
            <a:r>
              <a:rPr lang="en-US" sz="3600" b="1" dirty="0">
                <a:solidFill>
                  <a:srgbClr val="00B0F0"/>
                </a:solidFill>
                <a:latin typeface="+mn-lt"/>
                <a:cs typeface="+mn-cs"/>
              </a:rPr>
              <a:t>Numerical values descriptive statistics </a:t>
            </a:r>
          </a:p>
        </p:txBody>
      </p:sp>
      <p:graphicFrame>
        <p:nvGraphicFramePr>
          <p:cNvPr id="3" name="Table 2">
            <a:extLst>
              <a:ext uri="{FF2B5EF4-FFF2-40B4-BE49-F238E27FC236}">
                <a16:creationId xmlns:a16="http://schemas.microsoft.com/office/drawing/2014/main" id="{90813A0E-FAA9-4A8E-B9E3-65AB37CFBE58}"/>
              </a:ext>
            </a:extLst>
          </p:cNvPr>
          <p:cNvGraphicFramePr>
            <a:graphicFrameLocks noGrp="1"/>
          </p:cNvGraphicFramePr>
          <p:nvPr>
            <p:extLst>
              <p:ext uri="{D42A27DB-BD31-4B8C-83A1-F6EECF244321}">
                <p14:modId xmlns:p14="http://schemas.microsoft.com/office/powerpoint/2010/main" val="408366235"/>
              </p:ext>
            </p:extLst>
          </p:nvPr>
        </p:nvGraphicFramePr>
        <p:xfrm>
          <a:off x="960338" y="1691646"/>
          <a:ext cx="4273813" cy="4554430"/>
        </p:xfrm>
        <a:graphic>
          <a:graphicData uri="http://schemas.openxmlformats.org/drawingml/2006/table">
            <a:tbl>
              <a:tblPr firstRow="1" firstCol="1" bandRow="1">
                <a:tableStyleId>{5FD0F851-EC5A-4D38-B0AD-8093EC10F338}</a:tableStyleId>
              </a:tblPr>
              <a:tblGrid>
                <a:gridCol w="1237335">
                  <a:extLst>
                    <a:ext uri="{9D8B030D-6E8A-4147-A177-3AD203B41FA5}">
                      <a16:colId xmlns:a16="http://schemas.microsoft.com/office/drawing/2014/main" val="864294420"/>
                    </a:ext>
                  </a:extLst>
                </a:gridCol>
                <a:gridCol w="534651">
                  <a:extLst>
                    <a:ext uri="{9D8B030D-6E8A-4147-A177-3AD203B41FA5}">
                      <a16:colId xmlns:a16="http://schemas.microsoft.com/office/drawing/2014/main" val="144365801"/>
                    </a:ext>
                  </a:extLst>
                </a:gridCol>
                <a:gridCol w="687408">
                  <a:extLst>
                    <a:ext uri="{9D8B030D-6E8A-4147-A177-3AD203B41FA5}">
                      <a16:colId xmlns:a16="http://schemas.microsoft.com/office/drawing/2014/main" val="3412473131"/>
                    </a:ext>
                  </a:extLst>
                </a:gridCol>
                <a:gridCol w="840166">
                  <a:extLst>
                    <a:ext uri="{9D8B030D-6E8A-4147-A177-3AD203B41FA5}">
                      <a16:colId xmlns:a16="http://schemas.microsoft.com/office/drawing/2014/main" val="2265787058"/>
                    </a:ext>
                  </a:extLst>
                </a:gridCol>
                <a:gridCol w="974253">
                  <a:extLst>
                    <a:ext uri="{9D8B030D-6E8A-4147-A177-3AD203B41FA5}">
                      <a16:colId xmlns:a16="http://schemas.microsoft.com/office/drawing/2014/main" val="2241763483"/>
                    </a:ext>
                  </a:extLst>
                </a:gridCol>
              </a:tblGrid>
              <a:tr h="151366">
                <a:tc>
                  <a:txBody>
                    <a:bodyPr/>
                    <a:lstStyle/>
                    <a:p>
                      <a:pPr marL="0" marR="0" algn="ctr">
                        <a:spcBef>
                          <a:spcPts val="0"/>
                        </a:spcBef>
                        <a:spcAft>
                          <a:spcPts val="0"/>
                        </a:spcAft>
                      </a:pPr>
                      <a:r>
                        <a:rPr lang="en-US" sz="1000" spc="-10">
                          <a:effectLst/>
                        </a:rPr>
                        <a:t>Attribute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SD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6467655"/>
                  </a:ext>
                </a:extLst>
              </a:tr>
              <a:tr h="302733">
                <a:tc>
                  <a:txBody>
                    <a:bodyPr/>
                    <a:lstStyle/>
                    <a:p>
                      <a:pPr marL="0" marR="0" algn="ctr">
                        <a:spcBef>
                          <a:spcPts val="0"/>
                        </a:spcBef>
                        <a:spcAft>
                          <a:spcPts val="0"/>
                        </a:spcAft>
                      </a:pPr>
                      <a:r>
                        <a:rPr lang="en-US" sz="1000" spc="-10">
                          <a:effectLst/>
                        </a:rPr>
                        <a:t>Administrative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27.000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2.338878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3.330436</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4388077"/>
                  </a:ext>
                </a:extLst>
              </a:tr>
              <a:tr h="302733">
                <a:tc>
                  <a:txBody>
                    <a:bodyPr/>
                    <a:lstStyle/>
                    <a:p>
                      <a:pPr marL="0" marR="0" algn="ctr">
                        <a:spcBef>
                          <a:spcPts val="0"/>
                        </a:spcBef>
                        <a:spcAft>
                          <a:spcPts val="0"/>
                        </a:spcAft>
                      </a:pPr>
                      <a:r>
                        <a:rPr lang="en-US" sz="1000" spc="-10">
                          <a:effectLst/>
                        </a:rPr>
                        <a:t>Administrative_Duration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3398.75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81.646331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177.491845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1520988"/>
                  </a:ext>
                </a:extLst>
              </a:tr>
              <a:tr h="302733">
                <a:tc>
                  <a:txBody>
                    <a:bodyPr/>
                    <a:lstStyle/>
                    <a:p>
                      <a:pPr marL="0" marR="0" algn="ctr">
                        <a:spcBef>
                          <a:spcPts val="0"/>
                        </a:spcBef>
                        <a:spcAft>
                          <a:spcPts val="0"/>
                        </a:spcAft>
                      </a:pPr>
                      <a:r>
                        <a:rPr lang="en-US" sz="1000" spc="-10">
                          <a:effectLst/>
                        </a:rPr>
                        <a:t>Informational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24.000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0.508726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1.275617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4650372"/>
                  </a:ext>
                </a:extLst>
              </a:tr>
              <a:tr h="302733">
                <a:tc>
                  <a:txBody>
                    <a:bodyPr/>
                    <a:lstStyle/>
                    <a:p>
                      <a:pPr marL="0" marR="0" algn="ctr">
                        <a:spcBef>
                          <a:spcPts val="0"/>
                        </a:spcBef>
                        <a:spcAft>
                          <a:spcPts val="0"/>
                        </a:spcAft>
                      </a:pPr>
                      <a:r>
                        <a:rPr lang="en-US" sz="1000" spc="-10">
                          <a:effectLst/>
                        </a:rPr>
                        <a:t>Informational_Duration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2549.3750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34.825454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141.424807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09828880"/>
                  </a:ext>
                </a:extLst>
              </a:tr>
              <a:tr h="302733">
                <a:tc>
                  <a:txBody>
                    <a:bodyPr/>
                    <a:lstStyle/>
                    <a:p>
                      <a:pPr marL="0" marR="0" algn="ctr">
                        <a:spcBef>
                          <a:spcPts val="0"/>
                        </a:spcBef>
                        <a:spcAft>
                          <a:spcPts val="0"/>
                        </a:spcAft>
                      </a:pPr>
                      <a:r>
                        <a:rPr lang="en-US" sz="1000" spc="-10">
                          <a:effectLst/>
                        </a:rPr>
                        <a:t>ProductRelated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705.000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32.045637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44.593649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5737078"/>
                  </a:ext>
                </a:extLst>
              </a:tr>
              <a:tr h="454099">
                <a:tc>
                  <a:txBody>
                    <a:bodyPr/>
                    <a:lstStyle/>
                    <a:p>
                      <a:pPr marL="0" marR="0" algn="ctr">
                        <a:spcBef>
                          <a:spcPts val="0"/>
                        </a:spcBef>
                        <a:spcAft>
                          <a:spcPts val="0"/>
                        </a:spcAft>
                      </a:pPr>
                      <a:r>
                        <a:rPr lang="en-US" sz="1000" spc="-10">
                          <a:effectLst/>
                        </a:rPr>
                        <a:t>ProductRelated_Duration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63973.522230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1206.982457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1919.601400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70704553"/>
                  </a:ext>
                </a:extLst>
              </a:tr>
              <a:tr h="302733">
                <a:tc>
                  <a:txBody>
                    <a:bodyPr/>
                    <a:lstStyle/>
                    <a:p>
                      <a:pPr marL="0" marR="0" algn="ctr">
                        <a:spcBef>
                          <a:spcPts val="0"/>
                        </a:spcBef>
                        <a:spcAft>
                          <a:spcPts val="0"/>
                        </a:spcAft>
                      </a:pPr>
                      <a:r>
                        <a:rPr lang="en-US" sz="1000" spc="-10">
                          <a:effectLst/>
                        </a:rPr>
                        <a:t>BounceRates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0.2000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0.020370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0.045255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4956568"/>
                  </a:ext>
                </a:extLst>
              </a:tr>
              <a:tr h="302733">
                <a:tc>
                  <a:txBody>
                    <a:bodyPr/>
                    <a:lstStyle/>
                    <a:p>
                      <a:pPr marL="0" marR="0" algn="ctr">
                        <a:spcBef>
                          <a:spcPts val="0"/>
                        </a:spcBef>
                        <a:spcAft>
                          <a:spcPts val="0"/>
                        </a:spcAft>
                      </a:pPr>
                      <a:r>
                        <a:rPr lang="en-US" sz="1000" spc="-10">
                          <a:effectLst/>
                        </a:rPr>
                        <a:t>ExitRates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0.2000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dirty="0">
                          <a:effectLst/>
                        </a:rPr>
                        <a:t>0.041466</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0.046163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99428269"/>
                  </a:ext>
                </a:extLst>
              </a:tr>
              <a:tr h="302733">
                <a:tc>
                  <a:txBody>
                    <a:bodyPr/>
                    <a:lstStyle/>
                    <a:p>
                      <a:pPr marL="0" marR="0" algn="ctr">
                        <a:spcBef>
                          <a:spcPts val="0"/>
                        </a:spcBef>
                        <a:spcAft>
                          <a:spcPts val="0"/>
                        </a:spcAft>
                      </a:pPr>
                      <a:r>
                        <a:rPr lang="en-US" sz="1000" spc="-10">
                          <a:effectLst/>
                        </a:rPr>
                        <a:t>PageValues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361.763742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5.949574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18.653671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1639047"/>
                  </a:ext>
                </a:extLst>
              </a:tr>
              <a:tr h="302733">
                <a:tc>
                  <a:txBody>
                    <a:bodyPr/>
                    <a:lstStyle/>
                    <a:p>
                      <a:pPr marL="0" marR="0" algn="ctr">
                        <a:spcBef>
                          <a:spcPts val="0"/>
                        </a:spcBef>
                        <a:spcAft>
                          <a:spcPts val="0"/>
                        </a:spcAft>
                      </a:pPr>
                      <a:r>
                        <a:rPr lang="en-US" sz="1000" spc="-10">
                          <a:effectLst/>
                        </a:rPr>
                        <a:t>SpecialDay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0.061942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0.199666</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6166229"/>
                  </a:ext>
                </a:extLst>
              </a:tr>
              <a:tr h="302733">
                <a:tc>
                  <a:txBody>
                    <a:bodyPr/>
                    <a:lstStyle/>
                    <a:p>
                      <a:pPr marL="0" marR="0" algn="ctr">
                        <a:spcBef>
                          <a:spcPts val="0"/>
                        </a:spcBef>
                        <a:spcAft>
                          <a:spcPts val="0"/>
                        </a:spcAft>
                      </a:pPr>
                      <a:r>
                        <a:rPr lang="en-US" sz="1000" spc="-10">
                          <a:effectLst/>
                        </a:rPr>
                        <a:t>Operating</a:t>
                      </a:r>
                      <a:endParaRPr lang="en-US" sz="1200">
                        <a:effectLst/>
                      </a:endParaRPr>
                    </a:p>
                    <a:p>
                      <a:pPr marL="0" marR="0" algn="ctr">
                        <a:spcBef>
                          <a:spcPts val="0"/>
                        </a:spcBef>
                        <a:spcAft>
                          <a:spcPts val="0"/>
                        </a:spcAft>
                      </a:pPr>
                      <a:r>
                        <a:rPr lang="en-US" sz="1000" spc="-10">
                          <a:effectLst/>
                        </a:rPr>
                        <a:t>Systems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8.000000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2.124211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0.906823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7686246"/>
                  </a:ext>
                </a:extLst>
              </a:tr>
              <a:tr h="302733">
                <a:tc>
                  <a:txBody>
                    <a:bodyPr/>
                    <a:lstStyle/>
                    <a:p>
                      <a:pPr marL="0" marR="0" algn="ctr">
                        <a:spcBef>
                          <a:spcPts val="0"/>
                        </a:spcBef>
                        <a:spcAft>
                          <a:spcPts val="0"/>
                        </a:spcAft>
                      </a:pPr>
                      <a:r>
                        <a:rPr lang="en-US" sz="1000" spc="-10">
                          <a:effectLst/>
                        </a:rPr>
                        <a:t>Browser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13.000000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2.357804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1.710114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8426300"/>
                  </a:ext>
                </a:extLst>
              </a:tr>
              <a:tr h="302733">
                <a:tc>
                  <a:txBody>
                    <a:bodyPr/>
                    <a:lstStyle/>
                    <a:p>
                      <a:pPr marL="0" marR="0" algn="ctr">
                        <a:spcBef>
                          <a:spcPts val="0"/>
                        </a:spcBef>
                        <a:spcAft>
                          <a:spcPts val="0"/>
                        </a:spcAft>
                      </a:pPr>
                      <a:r>
                        <a:rPr lang="en-US" sz="1000" spc="-10">
                          <a:effectLst/>
                        </a:rPr>
                        <a:t>Region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9.000000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3.153298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2.402340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6392798"/>
                  </a:ext>
                </a:extLst>
              </a:tr>
              <a:tr h="302733">
                <a:tc>
                  <a:txBody>
                    <a:bodyPr/>
                    <a:lstStyle/>
                    <a:p>
                      <a:pPr marL="0" marR="0" algn="ctr">
                        <a:spcBef>
                          <a:spcPts val="0"/>
                        </a:spcBef>
                        <a:spcAft>
                          <a:spcPts val="0"/>
                        </a:spcAft>
                      </a:pPr>
                      <a:r>
                        <a:rPr lang="en-US" sz="1000" spc="-10">
                          <a:effectLst/>
                        </a:rPr>
                        <a:t>TrafficType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a:effectLst/>
                        </a:rPr>
                        <a:t>20.000000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rPr>
                        <a:t>4.</a:t>
                      </a:r>
                      <a:r>
                        <a:rPr lang="en-US" sz="1000" spc="-10">
                          <a:effectLst/>
                        </a:rPr>
                        <a:t>073904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spc="-10" dirty="0">
                          <a:effectLst/>
                        </a:rPr>
                        <a:t>4.016654</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11908819"/>
                  </a:ext>
                </a:extLst>
              </a:tr>
            </a:tbl>
          </a:graphicData>
        </a:graphic>
      </p:graphicFrame>
      <p:sp>
        <p:nvSpPr>
          <p:cNvPr id="5" name="TextBox 4">
            <a:extLst>
              <a:ext uri="{FF2B5EF4-FFF2-40B4-BE49-F238E27FC236}">
                <a16:creationId xmlns:a16="http://schemas.microsoft.com/office/drawing/2014/main" id="{2E553657-A5F4-439C-86EC-926C8E20DE16}"/>
              </a:ext>
            </a:extLst>
          </p:cNvPr>
          <p:cNvSpPr txBox="1"/>
          <p:nvPr/>
        </p:nvSpPr>
        <p:spPr>
          <a:xfrm>
            <a:off x="5758031" y="2317798"/>
            <a:ext cx="6096000" cy="2222403"/>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dirty="0"/>
              <a:t>Some features have suspiciously large values e.g., </a:t>
            </a:r>
            <a:r>
              <a:rPr lang="en-US" dirty="0" err="1"/>
              <a:t>ProductRelated_Duration</a:t>
            </a:r>
            <a:endParaRPr lang="en-US" dirty="0"/>
          </a:p>
          <a:p>
            <a:pPr marL="342900" indent="-342900">
              <a:lnSpc>
                <a:spcPct val="200000"/>
              </a:lnSpc>
              <a:buFont typeface="Wingdings" panose="05000000000000000000" pitchFamily="2" charset="2"/>
              <a:buChar char="Ø"/>
            </a:pPr>
            <a:r>
              <a:rPr lang="en-US" dirty="0"/>
              <a:t>Large values could be because of web crawlers or browser was not closed by user</a:t>
            </a:r>
          </a:p>
        </p:txBody>
      </p:sp>
    </p:spTree>
    <p:extLst>
      <p:ext uri="{BB962C8B-B14F-4D97-AF65-F5344CB8AC3E}">
        <p14:creationId xmlns:p14="http://schemas.microsoft.com/office/powerpoint/2010/main" val="7435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814509" y="3576342"/>
            <a:ext cx="6661394" cy="830997"/>
          </a:xfrm>
          <a:prstGeom prst="rect">
            <a:avLst/>
          </a:prstGeom>
          <a:noFill/>
        </p:spPr>
        <p:txBody>
          <a:bodyPr wrap="square" rtlCol="0" anchor="ctr">
            <a:spAutoFit/>
          </a:bodyPr>
          <a:lstStyle/>
          <a:p>
            <a:r>
              <a:rPr lang="en-US" altLang="ko-KR" sz="4800" b="1" dirty="0">
                <a:latin typeface="+mj-lt"/>
                <a:cs typeface="Arial" pitchFamily="34" charset="0"/>
              </a:rPr>
              <a:t>Univariate Analysis</a:t>
            </a:r>
            <a:endParaRPr lang="ko-KR" altLang="en-US" sz="4800" b="1" dirty="0">
              <a:latin typeface="+mj-lt"/>
              <a:cs typeface="Arial" pitchFamily="34" charset="0"/>
            </a:endParaRPr>
          </a:p>
        </p:txBody>
      </p:sp>
    </p:spTree>
    <p:extLst>
      <p:ext uri="{BB962C8B-B14F-4D97-AF65-F5344CB8AC3E}">
        <p14:creationId xmlns:p14="http://schemas.microsoft.com/office/powerpoint/2010/main" val="39723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AA4FB-2CFE-431F-97FB-AC13146A0F7C}"/>
              </a:ext>
            </a:extLst>
          </p:cNvPr>
          <p:cNvSpPr>
            <a:spLocks noGrp="1"/>
          </p:cNvSpPr>
          <p:nvPr>
            <p:ph type="body" sz="quarter" idx="10"/>
          </p:nvPr>
        </p:nvSpPr>
        <p:spPr/>
        <p:txBody>
          <a:bodyPr/>
          <a:lstStyle/>
          <a:p>
            <a:r>
              <a:rPr lang="en-US" dirty="0">
                <a:solidFill>
                  <a:srgbClr val="00B0F0"/>
                </a:solidFill>
              </a:rPr>
              <a:t>Revenue </a:t>
            </a:r>
          </a:p>
        </p:txBody>
      </p:sp>
      <p:pic>
        <p:nvPicPr>
          <p:cNvPr id="4" name="Picture 3">
            <a:extLst>
              <a:ext uri="{FF2B5EF4-FFF2-40B4-BE49-F238E27FC236}">
                <a16:creationId xmlns:a16="http://schemas.microsoft.com/office/drawing/2014/main" id="{DE568876-E35E-4525-953E-9A407CB56DFB}"/>
              </a:ext>
            </a:extLst>
          </p:cNvPr>
          <p:cNvPicPr>
            <a:picLocks noChangeAspect="1"/>
          </p:cNvPicPr>
          <p:nvPr/>
        </p:nvPicPr>
        <p:blipFill>
          <a:blip r:embed="rId2"/>
          <a:stretch>
            <a:fillRect/>
          </a:stretch>
        </p:blipFill>
        <p:spPr>
          <a:xfrm>
            <a:off x="393551" y="1694330"/>
            <a:ext cx="4730365" cy="3968058"/>
          </a:xfrm>
          <a:prstGeom prst="rect">
            <a:avLst/>
          </a:prstGeom>
        </p:spPr>
      </p:pic>
      <p:cxnSp>
        <p:nvCxnSpPr>
          <p:cNvPr id="6" name="Straight Connector 5">
            <a:extLst>
              <a:ext uri="{FF2B5EF4-FFF2-40B4-BE49-F238E27FC236}">
                <a16:creationId xmlns:a16="http://schemas.microsoft.com/office/drawing/2014/main" id="{96C12015-22DF-4A80-B331-AD82BA0691C6}"/>
              </a:ext>
            </a:extLst>
          </p:cNvPr>
          <p:cNvCxnSpPr/>
          <p:nvPr/>
        </p:nvCxnSpPr>
        <p:spPr>
          <a:xfrm>
            <a:off x="317351" y="1054249"/>
            <a:ext cx="1166128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5116D6-64A7-4F17-B349-AFB70EC2B2B1}"/>
              </a:ext>
            </a:extLst>
          </p:cNvPr>
          <p:cNvSpPr txBox="1"/>
          <p:nvPr/>
        </p:nvSpPr>
        <p:spPr>
          <a:xfrm>
            <a:off x="5799830" y="2286001"/>
            <a:ext cx="5292762"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Only 15.47% percent of customers ended up making purchase a or more.</a:t>
            </a:r>
          </a:p>
          <a:p>
            <a:pPr marL="285750" indent="-285750">
              <a:buFont typeface="Wingdings" panose="05000000000000000000" pitchFamily="2" charset="2"/>
              <a:buChar char="Ø"/>
            </a:pPr>
            <a:r>
              <a:rPr lang="en-US" dirty="0"/>
              <a:t>So, the conversion rate is 15.47%</a:t>
            </a:r>
          </a:p>
        </p:txBody>
      </p:sp>
      <p:sp>
        <p:nvSpPr>
          <p:cNvPr id="9" name="TextBox 8">
            <a:extLst>
              <a:ext uri="{FF2B5EF4-FFF2-40B4-BE49-F238E27FC236}">
                <a16:creationId xmlns:a16="http://schemas.microsoft.com/office/drawing/2014/main" id="{BD707A54-D4DC-4DDA-8E9D-B9AEAF5AF192}"/>
              </a:ext>
            </a:extLst>
          </p:cNvPr>
          <p:cNvSpPr txBox="1"/>
          <p:nvPr/>
        </p:nvSpPr>
        <p:spPr>
          <a:xfrm>
            <a:off x="5799830" y="3409344"/>
            <a:ext cx="6096896" cy="1477328"/>
          </a:xfrm>
          <a:prstGeom prst="rect">
            <a:avLst/>
          </a:prstGeom>
          <a:noFill/>
        </p:spPr>
        <p:txBody>
          <a:bodyPr wrap="square">
            <a:spAutoFit/>
          </a:bodyPr>
          <a:lstStyle/>
          <a:p>
            <a:pPr marL="285750" indent="-285750">
              <a:buFont typeface="Wingdings" panose="05000000000000000000" pitchFamily="2" charset="2"/>
              <a:buChar char="Ø"/>
            </a:pPr>
            <a:r>
              <a:rPr lang="en-US" dirty="0"/>
              <a:t> We can see that the number of entries where the customer ended up not purchasing is much higher  that the number of entries where the customer ended up completing a transaction. This makes sense, as most normal online shopping ends without a purchase.</a:t>
            </a:r>
          </a:p>
        </p:txBody>
      </p:sp>
    </p:spTree>
    <p:extLst>
      <p:ext uri="{BB962C8B-B14F-4D97-AF65-F5344CB8AC3E}">
        <p14:creationId xmlns:p14="http://schemas.microsoft.com/office/powerpoint/2010/main" val="3177828925"/>
      </p:ext>
    </p:extLst>
  </p:cSld>
  <p:clrMapOvr>
    <a:masterClrMapping/>
  </p:clrMapOvr>
</p:sld>
</file>

<file path=ppt/theme/theme1.xml><?xml version="1.0" encoding="utf-8"?>
<a:theme xmlns:a="http://schemas.openxmlformats.org/drawingml/2006/main" name="Cover and End Slide Master">
  <a:themeElements>
    <a:clrScheme name="ALLPPT-213">
      <a:dk1>
        <a:sysClr val="windowText" lastClr="000000"/>
      </a:dk1>
      <a:lt1>
        <a:sysClr val="window" lastClr="FFFFFF"/>
      </a:lt1>
      <a:dk2>
        <a:srgbClr val="1F497D"/>
      </a:dk2>
      <a:lt2>
        <a:srgbClr val="EEECE1"/>
      </a:lt2>
      <a:accent1>
        <a:srgbClr val="F78C0E"/>
      </a:accent1>
      <a:accent2>
        <a:srgbClr val="F9CD3F"/>
      </a:accent2>
      <a:accent3>
        <a:srgbClr val="80BE5A"/>
      </a:accent3>
      <a:accent4>
        <a:srgbClr val="9646AA"/>
      </a:accent4>
      <a:accent5>
        <a:srgbClr val="EF4630"/>
      </a:accent5>
      <a:accent6>
        <a:srgbClr val="3F3F3F"/>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21">
      <a:dk1>
        <a:srgbClr val="000000"/>
      </a:dk1>
      <a:lt1>
        <a:sysClr val="window" lastClr="FFFFFF"/>
      </a:lt1>
      <a:dk2>
        <a:srgbClr val="1F497D"/>
      </a:dk2>
      <a:lt2>
        <a:srgbClr val="EEECE1"/>
      </a:lt2>
      <a:accent1>
        <a:srgbClr val="4FC1CF"/>
      </a:accent1>
      <a:accent2>
        <a:srgbClr val="EBC149"/>
      </a:accent2>
      <a:accent3>
        <a:srgbClr val="F26122"/>
      </a:accent3>
      <a:accent4>
        <a:srgbClr val="6F1F51"/>
      </a:accent4>
      <a:accent5>
        <a:srgbClr val="2C2F45"/>
      </a:accent5>
      <a:accent6>
        <a:srgbClr val="2C2F45"/>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3">
      <a:dk1>
        <a:sysClr val="windowText" lastClr="000000"/>
      </a:dk1>
      <a:lt1>
        <a:sysClr val="window" lastClr="FFFFFF"/>
      </a:lt1>
      <a:dk2>
        <a:srgbClr val="1F497D"/>
      </a:dk2>
      <a:lt2>
        <a:srgbClr val="EEECE1"/>
      </a:lt2>
      <a:accent1>
        <a:srgbClr val="F78C0E"/>
      </a:accent1>
      <a:accent2>
        <a:srgbClr val="F9CD3F"/>
      </a:accent2>
      <a:accent3>
        <a:srgbClr val="80BE5A"/>
      </a:accent3>
      <a:accent4>
        <a:srgbClr val="9646AA"/>
      </a:accent4>
      <a:accent5>
        <a:srgbClr val="EF4630"/>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4985</TotalTime>
  <Words>1527</Words>
  <Application>Microsoft Office PowerPoint</Application>
  <PresentationFormat>Widescreen</PresentationFormat>
  <Paragraphs>208</Paragraphs>
  <Slides>30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30</vt:i4>
      </vt:variant>
    </vt:vector>
  </HeadingPairs>
  <TitlesOfParts>
    <vt:vector size="39" baseType="lpstr">
      <vt:lpstr>Arial</vt:lpstr>
      <vt:lpstr>Calibri</vt:lpstr>
      <vt:lpstr>Calibri Light</vt:lpstr>
      <vt:lpstr>Inter</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SAHAR FARHAT</cp:lastModifiedBy>
  <cp:revision>79</cp:revision>
  <dcterms:created xsi:type="dcterms:W3CDTF">2020-01-20T05:08:25Z</dcterms:created>
  <dcterms:modified xsi:type="dcterms:W3CDTF">2022-01-11T16:54:57Z</dcterms:modified>
</cp:coreProperties>
</file>