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3" r:id="rId4"/>
    <p:sldId id="282" r:id="rId5"/>
    <p:sldId id="257" r:id="rId6"/>
    <p:sldId id="258" r:id="rId7"/>
    <p:sldId id="270" r:id="rId8"/>
    <p:sldId id="274" r:id="rId9"/>
    <p:sldId id="285" r:id="rId10"/>
    <p:sldId id="286" r:id="rId11"/>
    <p:sldId id="291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5" r:id="rId20"/>
  </p:sldIdLst>
  <p:sldSz cx="18288000" cy="10287000"/>
  <p:notesSz cx="6858000" cy="9144000"/>
  <p:embeddedFontLst>
    <p:embeddedFont>
      <p:font typeface="Aptos Narrow" panose="020B0004020202020204" pitchFamily="34" charset="0"/>
      <p:regular r:id="rId22"/>
      <p:bold r:id="rId23"/>
      <p:italic r:id="rId24"/>
      <p:boldItalic r:id="rId25"/>
    </p:embeddedFont>
    <p:embeddedFont>
      <p:font typeface="Lucida Calligraphy" panose="03010101010101010101" pitchFamily="66" charset="0"/>
      <p:regular r:id="rId26"/>
    </p:embeddedFont>
    <p:embeddedFont>
      <p:font typeface="Red Hat Display" panose="020B0604020202020204" charset="0"/>
      <p:regular r:id="rId27"/>
    </p:embeddedFont>
    <p:embeddedFont>
      <p:font typeface="Red Hat Display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40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B873-7951-4F9A-AEC7-48A7BBA7DCC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D59BA-41D3-41D0-814F-31145C33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8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D59BA-41D3-41D0-814F-31145C334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6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07883" y="-2447948"/>
            <a:ext cx="10960234" cy="747288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635325">
            <a:off x="-1783754" y="7619320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937309" y="2128925"/>
            <a:ext cx="11559222" cy="2995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074" b="1" dirty="0">
                <a:solidFill>
                  <a:srgbClr val="00206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UK – Train Analysis</a:t>
            </a:r>
          </a:p>
          <a:p>
            <a:pPr algn="ctr">
              <a:lnSpc>
                <a:spcPts val="8800"/>
              </a:lnSpc>
            </a:pPr>
            <a:r>
              <a:rPr lang="en-US" sz="4000" dirty="0">
                <a:solidFill>
                  <a:srgbClr val="002060"/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Introduced by:</a:t>
            </a:r>
          </a:p>
          <a:p>
            <a:pPr algn="ctr"/>
            <a:r>
              <a:rPr lang="en-US" sz="48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“Insight Innovators”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2A750-9F4E-3467-5360-8F5EBBF26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359580"/>
            <a:ext cx="2655195" cy="244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A814F0-5E95-FE4E-EE75-8084787BD4B0}"/>
              </a:ext>
            </a:extLst>
          </p:cNvPr>
          <p:cNvSpPr txBox="1"/>
          <p:nvPr/>
        </p:nvSpPr>
        <p:spPr>
          <a:xfrm>
            <a:off x="3713813" y="5448300"/>
            <a:ext cx="108603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Sarah Farag 						Sahar Hamdi </a:t>
            </a:r>
          </a:p>
          <a:p>
            <a:r>
              <a:rPr lang="en-US" sz="36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Nada Saad 						Mona Hassan</a:t>
            </a:r>
          </a:p>
          <a:p>
            <a:r>
              <a:rPr lang="en-US" sz="36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 Mohamed 					Dina Yasser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9BB4-C9BA-161D-FA82-9218AD27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5B8CAAEC-DF06-1B97-5D35-6DE990B4DFA2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E448835F-1C53-F7B9-D0E3-2C6B60903866}"/>
              </a:ext>
            </a:extLst>
          </p:cNvPr>
          <p:cNvSpPr/>
          <p:nvPr/>
        </p:nvSpPr>
        <p:spPr>
          <a:xfrm rot="9426524">
            <a:off x="-5369064" y="-4481945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C746B-1CEC-1223-A880-C01166220470}"/>
              </a:ext>
            </a:extLst>
          </p:cNvPr>
          <p:cNvSpPr txBox="1"/>
          <p:nvPr/>
        </p:nvSpPr>
        <p:spPr>
          <a:xfrm>
            <a:off x="762000" y="2956608"/>
            <a:ext cx="16249601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1. Improve the Mobile App &amp; Website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Make the app and website user-friendly for smoother trip booking.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Simplify the process of purchasing tickets online.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2. Promote Rail-cards with Awareness Campaigns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Launch targeted campaigns on social media, mobile ads, and at stations.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Highlight cost-saving benefits and eligibility for rail-cards.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3. Offer Discounts to Encourage Rail-card Use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Provide introductory discounts or free trial periods for new rail-card subscribers.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0F9F3-F3F2-EF58-43A3-02E5C4838431}"/>
              </a:ext>
            </a:extLst>
          </p:cNvPr>
          <p:cNvSpPr txBox="1"/>
          <p:nvPr/>
        </p:nvSpPr>
        <p:spPr>
          <a:xfrm>
            <a:off x="3276599" y="570917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636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8137-518B-84DC-DFB9-340FC87B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6B2E504F-A62E-0DCD-FEB0-C04AC02A44C8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FB9B4574-2A09-C7A9-0722-F5B0A5D1E579}"/>
              </a:ext>
            </a:extLst>
          </p:cNvPr>
          <p:cNvSpPr/>
          <p:nvPr/>
        </p:nvSpPr>
        <p:spPr>
          <a:xfrm rot="9426524">
            <a:off x="-4911864" y="-3429111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69009-DA4E-F761-B086-327C099B2C53}"/>
              </a:ext>
            </a:extLst>
          </p:cNvPr>
          <p:cNvSpPr txBox="1"/>
          <p:nvPr/>
        </p:nvSpPr>
        <p:spPr>
          <a:xfrm>
            <a:off x="838200" y="3518919"/>
            <a:ext cx="162496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4. Add Support at Stations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Install kiosks and help desks to guide passengers in buying tickets.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Train staff to assist passengers, including those with disabilities, in self-purchasing tickets.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5. Collaborate with Charities for Accessibility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Partner with charities to fund accessible upgrades in major cities like London and Liverpool.</a:t>
            </a:r>
            <a:endParaRPr lang="en-US" sz="3600" b="0" i="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8E7A2-7E37-BBFD-55A4-5BB2891D7755}"/>
              </a:ext>
            </a:extLst>
          </p:cNvPr>
          <p:cNvSpPr txBox="1"/>
          <p:nvPr/>
        </p:nvSpPr>
        <p:spPr>
          <a:xfrm>
            <a:off x="3276599" y="570917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9010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671F-D60F-6B54-031A-3F41A1D81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29D9BE04-35E1-7528-0B61-B4D6F91545E3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F8218EF9-5B56-1754-1159-91CD6FF6D449}"/>
              </a:ext>
            </a:extLst>
          </p:cNvPr>
          <p:cNvSpPr/>
          <p:nvPr/>
        </p:nvSpPr>
        <p:spPr>
          <a:xfrm rot="9426524">
            <a:off x="-3984660" y="-4765086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E4ED1-01DE-91D3-91BB-D975922A68EB}"/>
              </a:ext>
            </a:extLst>
          </p:cNvPr>
          <p:cNvSpPr txBox="1"/>
          <p:nvPr/>
        </p:nvSpPr>
        <p:spPr>
          <a:xfrm>
            <a:off x="901601" y="1997639"/>
            <a:ext cx="16484798" cy="690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total revenue generated by UK train ticket sales in January – April 2024, including and excluding refunds?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departure station generates the highest revenue, and how does it compare to other stations?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revenue contributions of different ticket types, such as Standard Advance or First Class Anytime?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revenue vary across different hours of the day, and which time slot generates the most revenue?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 payment methods (credit card, contactless, debit card) influence total revenue, and which is the most profitable?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impact do refund requests have on net revenue, particularly at high-refund stations like Liverpool Lime Street and Manchester Piccadilly?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F665C-4C9F-FF06-69FA-282DC1D9A27E}"/>
              </a:ext>
            </a:extLst>
          </p:cNvPr>
          <p:cNvSpPr txBox="1"/>
          <p:nvPr/>
        </p:nvSpPr>
        <p:spPr>
          <a:xfrm>
            <a:off x="3791483" y="806719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Q&amp;A</a:t>
            </a:r>
          </a:p>
        </p:txBody>
      </p:sp>
    </p:spTree>
    <p:extLst>
      <p:ext uri="{BB962C8B-B14F-4D97-AF65-F5344CB8AC3E}">
        <p14:creationId xmlns:p14="http://schemas.microsoft.com/office/powerpoint/2010/main" val="356991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FDDD4-AC10-6583-8572-952894894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02EA9A6B-C3B6-5D6F-266A-939FBF09A5E1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7F6C0-B28D-FCAA-0054-97F13D1CC129}"/>
              </a:ext>
            </a:extLst>
          </p:cNvPr>
          <p:cNvSpPr txBox="1"/>
          <p:nvPr/>
        </p:nvSpPr>
        <p:spPr>
          <a:xfrm>
            <a:off x="3200400" y="209624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UK Trains Revenue Dashboard</a:t>
            </a:r>
          </a:p>
        </p:txBody>
      </p:sp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E01409C5-951E-169A-5296-D63E9DD1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9" t="14225" r="1032" b="12047"/>
          <a:stretch/>
        </p:blipFill>
        <p:spPr>
          <a:xfrm>
            <a:off x="1447800" y="1526321"/>
            <a:ext cx="15773400" cy="85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9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CE25-748E-48B2-8808-FE4DDE694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0D7E389E-1CA0-4213-B121-C0BDB0120507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2190E817-456A-D258-343E-9E1A4BCA4E5D}"/>
              </a:ext>
            </a:extLst>
          </p:cNvPr>
          <p:cNvSpPr/>
          <p:nvPr/>
        </p:nvSpPr>
        <p:spPr>
          <a:xfrm rot="9426524">
            <a:off x="-5369064" y="-4481945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C1B67-4B63-55D4-E9A4-B8EA96801B4A}"/>
              </a:ext>
            </a:extLst>
          </p:cNvPr>
          <p:cNvSpPr txBox="1"/>
          <p:nvPr/>
        </p:nvSpPr>
        <p:spPr>
          <a:xfrm>
            <a:off x="504315" y="1826148"/>
            <a:ext cx="1624960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Promote Ticket Options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Highlight cost-saving benefits of Advance tickets for budget travelers.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Emphasize First Class perks to attract premium passengers.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Reward Loyal Customers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Offer a free/discounted First Class ticket to loyal customers who booked 50+ trips online.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Adopt Best Practices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Use insights from high-revenue stations (e.g., Liverpool Lime Street) to improve other stations.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Target Commuters with Discounts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Launch campaigns, bundles, and discounts for daily commuters and students traveling the same route (e.g., 8:00 AM Monday-Friday).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C84D9-660A-D550-6ADC-5421B52BB814}"/>
              </a:ext>
            </a:extLst>
          </p:cNvPr>
          <p:cNvSpPr txBox="1"/>
          <p:nvPr/>
        </p:nvSpPr>
        <p:spPr>
          <a:xfrm>
            <a:off x="3276599" y="570917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0427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D1EB-E04A-F73E-6534-CB35EE75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61AB9B01-4CB7-07CA-12A0-2B6D6DD12E31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0D653E37-B5B2-F1E0-5D00-2151496E8DB3}"/>
              </a:ext>
            </a:extLst>
          </p:cNvPr>
          <p:cNvSpPr/>
          <p:nvPr/>
        </p:nvSpPr>
        <p:spPr>
          <a:xfrm rot="9426524">
            <a:off x="-5216664" y="-4347344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5347-D15D-60CC-D894-D3C36EE9FBB2}"/>
              </a:ext>
            </a:extLst>
          </p:cNvPr>
          <p:cNvSpPr txBox="1"/>
          <p:nvPr/>
        </p:nvSpPr>
        <p:spPr>
          <a:xfrm>
            <a:off x="1019199" y="2692707"/>
            <a:ext cx="16249601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5. 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Affordable Breakfast Options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Provide discounted breakfast deals via vending machines during early morning hours.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6. Improve Peak Hour Services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Enhance accessibility and services during busy periods to reduce congestion and improve efficiency.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7. 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Gather Feedback for Improvement</a:t>
            </a:r>
          </a:p>
          <a:p>
            <a:pPr marL="914400" lvl="1" indent="-45720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Actively seek passenger feedback to resolve refund issues and boost overall satisfaction.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6A5DF-A41C-FB57-C177-A1F639E9473B}"/>
              </a:ext>
            </a:extLst>
          </p:cNvPr>
          <p:cNvSpPr txBox="1"/>
          <p:nvPr/>
        </p:nvSpPr>
        <p:spPr>
          <a:xfrm>
            <a:off x="3276599" y="570917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4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52061-CFA2-107E-93A0-FCA273D6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21EBF100-A835-ED86-A655-8500AE8BBDB0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5ADDB884-1373-BC6B-40B8-57C2E2939E47}"/>
              </a:ext>
            </a:extLst>
          </p:cNvPr>
          <p:cNvSpPr/>
          <p:nvPr/>
        </p:nvSpPr>
        <p:spPr>
          <a:xfrm rot="9426524">
            <a:off x="-3984660" y="-4765086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15E8F-E33C-7333-2860-C09879D8EF83}"/>
              </a:ext>
            </a:extLst>
          </p:cNvPr>
          <p:cNvSpPr txBox="1"/>
          <p:nvPr/>
        </p:nvSpPr>
        <p:spPr>
          <a:xfrm>
            <a:off x="1828800" y="2711648"/>
            <a:ext cx="15036998" cy="4863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primary reasons of train delays, and Which is the highest percentage?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 reasons affect total delayed hours?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Which departure stations experience the highest frequency of delays, and what are the associated reasons?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 delays and cancellations vary from January to April 2024?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type of delay contributes most significantly to total service problems?</a:t>
            </a:r>
            <a:endParaRPr lang="en-US" sz="3200" kern="100" dirty="0">
              <a:solidFill>
                <a:schemeClr val="tx2">
                  <a:lumMod val="50000"/>
                </a:schemeClr>
              </a:solidFill>
              <a:effectLst/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CF6F9-B888-844B-F339-8B356A60FECC}"/>
              </a:ext>
            </a:extLst>
          </p:cNvPr>
          <p:cNvSpPr txBox="1"/>
          <p:nvPr/>
        </p:nvSpPr>
        <p:spPr>
          <a:xfrm>
            <a:off x="3276600" y="903624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Q&amp;A</a:t>
            </a:r>
          </a:p>
        </p:txBody>
      </p:sp>
    </p:spTree>
    <p:extLst>
      <p:ext uri="{BB962C8B-B14F-4D97-AF65-F5344CB8AC3E}">
        <p14:creationId xmlns:p14="http://schemas.microsoft.com/office/powerpoint/2010/main" val="73455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FCB9-1660-C372-4242-33F54C89A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51DE9759-1582-FA91-9D94-A7DCC6B4D1B7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B88A7-25C9-4ACF-68F7-FC516F821EC5}"/>
              </a:ext>
            </a:extLst>
          </p:cNvPr>
          <p:cNvSpPr txBox="1"/>
          <p:nvPr/>
        </p:nvSpPr>
        <p:spPr>
          <a:xfrm>
            <a:off x="3200400" y="209624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UK Trains Performance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EA7CD-339E-9F1A-3F6B-EB6C57E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1981"/>
            <a:ext cx="16230599" cy="81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12564-CDAC-1681-68FD-A518E7AD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DA709B23-A38A-01B0-CFE9-F6B4D5F71DC7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7AA2E5A6-40BC-66F6-E034-268AE29933D6}"/>
              </a:ext>
            </a:extLst>
          </p:cNvPr>
          <p:cNvSpPr/>
          <p:nvPr/>
        </p:nvSpPr>
        <p:spPr>
          <a:xfrm rot="9426524">
            <a:off x="-4721063" y="-4000029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4F87B-F149-CB6A-8CC6-C382DD04F0CD}"/>
              </a:ext>
            </a:extLst>
          </p:cNvPr>
          <p:cNvSpPr txBox="1"/>
          <p:nvPr/>
        </p:nvSpPr>
        <p:spPr>
          <a:xfrm>
            <a:off x="1559925" y="2491358"/>
            <a:ext cx="16249601" cy="5576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Insulate power stations with protective materials to withstand storms.</a:t>
            </a:r>
          </a:p>
          <a:p>
            <a:pPr marL="514350" indent="-51435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Invest in hybrid train engines to reduce reliance on traditional power systems.</a:t>
            </a:r>
          </a:p>
          <a:p>
            <a:pPr marL="514350" indent="-51435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Address staff needs by improving work conditions and compensation.</a:t>
            </a:r>
          </a:p>
          <a:p>
            <a:pPr marL="514350" indent="-51435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Offer additional bonuses or support for handling storm-related disruptions and high work pressure.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B5380-8C72-4CF4-7E7C-94FA1CA968BE}"/>
              </a:ext>
            </a:extLst>
          </p:cNvPr>
          <p:cNvSpPr txBox="1"/>
          <p:nvPr/>
        </p:nvSpPr>
        <p:spPr>
          <a:xfrm>
            <a:off x="3657600" y="647700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036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A53C4-202F-8096-6D8F-F60324AB4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32A2CDAD-8545-3A6E-A053-AD8F8B5DBB05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FA69BBA9-CCA0-3109-BB15-F186F4668890}"/>
              </a:ext>
            </a:extLst>
          </p:cNvPr>
          <p:cNvSpPr/>
          <p:nvPr/>
        </p:nvSpPr>
        <p:spPr>
          <a:xfrm rot="-2080684">
            <a:off x="10382137" y="7582407"/>
            <a:ext cx="10960234" cy="747288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3E8F0D-EC66-EC4E-1D20-5D72F3D8B34C}"/>
              </a:ext>
            </a:extLst>
          </p:cNvPr>
          <p:cNvSpPr txBox="1"/>
          <p:nvPr/>
        </p:nvSpPr>
        <p:spPr>
          <a:xfrm>
            <a:off x="4336741" y="3614160"/>
            <a:ext cx="96145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002060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43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89A9-A289-3306-D862-36E3AC59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ok Open Images - Free Download on Freepik">
            <a:extLst>
              <a:ext uri="{FF2B5EF4-FFF2-40B4-BE49-F238E27FC236}">
                <a16:creationId xmlns:a16="http://schemas.microsoft.com/office/drawing/2014/main" id="{3C69D764-B38C-919B-92CB-D5FB5DA8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EAEBBB-9EED-14BB-3777-009A73BD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3429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C844C-1885-3EF5-45D8-7F997B916F2B}"/>
              </a:ext>
            </a:extLst>
          </p:cNvPr>
          <p:cNvSpPr txBox="1"/>
          <p:nvPr/>
        </p:nvSpPr>
        <p:spPr>
          <a:xfrm>
            <a:off x="2971800" y="3467100"/>
            <a:ext cx="5562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buNone/>
            </a:pPr>
            <a:r>
              <a:rPr lang="en-US" sz="1800" i="0" kern="1200" baseline="0" dirty="0">
                <a:solidFill>
                  <a:schemeClr val="accent1">
                    <a:lumMod val="75000"/>
                  </a:schemeClr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In the first few months of 2024, the UK’s National Rail was caught in a roller-coaster of challenges. Drivers’ strikes, disrupted schedules, ticket office closures stirred uncertainty among passengers, and extreme weather conditions added chaos to the mix.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Red Hat Display Bold" panose="020B0604020202020204" charset="0"/>
            </a:endParaRPr>
          </a:p>
          <a:p>
            <a:pPr marL="0" algn="ctr" rtl="0" eaLnBrk="1" latinLnBrk="0" hangingPunct="1">
              <a:buNone/>
            </a:pPr>
            <a:r>
              <a:rPr lang="en-US" sz="1800" i="0" kern="1200" baseline="0" dirty="0">
                <a:solidFill>
                  <a:schemeClr val="accent1">
                    <a:lumMod val="75000"/>
                  </a:schemeClr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Amidst this turbulence, as a motivated group of data analysts, we were handed a mission: to make sense of it all.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Red Hat Display Bol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58D8C-8F94-9C28-06FC-0018966966CC}"/>
              </a:ext>
            </a:extLst>
          </p:cNvPr>
          <p:cNvSpPr txBox="1"/>
          <p:nvPr/>
        </p:nvSpPr>
        <p:spPr>
          <a:xfrm>
            <a:off x="9163493" y="3502875"/>
            <a:ext cx="66223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buNone/>
            </a:pPr>
            <a:r>
              <a:rPr lang="en-US" sz="1800" i="0" kern="1200" baseline="0" dirty="0">
                <a:solidFill>
                  <a:schemeClr val="accent1">
                    <a:lumMod val="75000"/>
                  </a:schemeClr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Tasked with analyzing train ticket sales from January to April,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Red Hat Display Bold" panose="020B0604020202020204" charset="0"/>
            </a:endParaRPr>
          </a:p>
          <a:p>
            <a:pPr marL="0" algn="ctr" rtl="0" eaLnBrk="1" latinLnBrk="0" hangingPunct="1"/>
            <a:r>
              <a:rPr lang="en-US" sz="1800" i="0" kern="1200" baseline="0" dirty="0">
                <a:solidFill>
                  <a:schemeClr val="accent1">
                    <a:lumMod val="75000"/>
                  </a:schemeClr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our goal was to uncover the most popular hours, pinpoint peak </a:t>
            </a:r>
            <a:r>
              <a:rPr lang="en-US" sz="1800" i="0" kern="1200" dirty="0">
                <a:solidFill>
                  <a:schemeClr val="accent1">
                    <a:lumMod val="75000"/>
                  </a:schemeClr>
                </a:solidFill>
                <a:latin typeface="Red Hat Display Bold" panose="020B0604020202020204" charset="0"/>
              </a:rPr>
              <a:t>travel times, break down revenue by ticket types and classes, and diagnose the factors behind on-time performance—delays included. With a dataset that held everything from ticket types to journey schedules, departure and arrival points, and ticket prices, we set out to create exploratory dashboards that could turn confusion into clarity.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Red Hat Displa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0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E541-3371-FB14-6D2D-3B7A192E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DA6-D69A-3AA2-5484-F1205375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1905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92092-7EC9-9890-DAD9-9A9E50FE2118}"/>
              </a:ext>
            </a:extLst>
          </p:cNvPr>
          <p:cNvSpPr txBox="1"/>
          <p:nvPr/>
        </p:nvSpPr>
        <p:spPr>
          <a:xfrm>
            <a:off x="304800" y="1773346"/>
            <a:ext cx="10515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Objective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Google Sans"/>
                <a:cs typeface="Times New Roman" panose="02020603050405020304" pitchFamily="18" charset="0"/>
              </a:rPr>
              <a:t>Analyze railway journey data to uncover insights.</a:t>
            </a:r>
            <a:endParaRPr lang="en-US" sz="3600" b="0" i="0" dirty="0">
              <a:effectLst/>
              <a:latin typeface="Google Sans"/>
            </a:endParaRPr>
          </a:p>
          <a:p>
            <a:pPr lvl="2"/>
            <a:endParaRPr lang="en-US" sz="3600" b="0" i="0" dirty="0">
              <a:effectLst/>
              <a:latin typeface="Google Sans"/>
            </a:endParaRPr>
          </a:p>
          <a:p>
            <a:r>
              <a:rPr lang="en-US" sz="36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Data </a:t>
            </a:r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Period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Google Sans"/>
                <a:cs typeface="Times New Roman" panose="02020603050405020304" pitchFamily="18" charset="0"/>
              </a:rPr>
              <a:t>January 1st, 2024 – April 30th, 2024.</a:t>
            </a:r>
          </a:p>
          <a:p>
            <a:pPr lvl="2"/>
            <a:endParaRPr lang="en-US" sz="3600" dirty="0">
              <a:latin typeface="Google Sans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Key</a:t>
            </a:r>
            <a:r>
              <a:rPr lang="en-US" sz="3600" b="1" i="0" u="none" strike="noStrike" baseline="0" dirty="0">
                <a:solidFill>
                  <a:schemeClr val="tx2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Dataset</a:t>
            </a:r>
            <a:r>
              <a:rPr lang="en-US" sz="3600" b="1" i="0" u="none" strike="noStrike" baseline="0" dirty="0">
                <a:solidFill>
                  <a:schemeClr val="tx2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Features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Railway card usage patterns.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Journey statuses (on-time, delayed, canceled).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Reasons for delays and disruptions.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Other relevant operational details.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E9252-0531-539E-08E3-97CF8F0D8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2933700"/>
            <a:ext cx="7100983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131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24867-8988-A068-25B5-0BA76A2B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0560-5E41-6B31-DA7E-9F4FB0CE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76814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 and Expected Outcomes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FCD42-CA30-8EBE-B27C-93784297AE6A}"/>
              </a:ext>
            </a:extLst>
          </p:cNvPr>
          <p:cNvSpPr txBox="1"/>
          <p:nvPr/>
        </p:nvSpPr>
        <p:spPr>
          <a:xfrm>
            <a:off x="304800" y="2781300"/>
            <a:ext cx="10058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Focus Areas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Google Sans"/>
                <a:cs typeface="Times New Roman" panose="02020603050405020304" pitchFamily="18" charset="0"/>
              </a:rPr>
              <a:t>Identify trends and patterns in railway operations.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Google Sans"/>
                <a:cs typeface="Times New Roman" panose="02020603050405020304" pitchFamily="18" charset="0"/>
              </a:rPr>
              <a:t>Understand factors impacting passenger experience.</a:t>
            </a:r>
          </a:p>
          <a:p>
            <a:pPr lvl="1"/>
            <a:endParaRPr lang="en-US" sz="3600" i="0" u="none" strike="noStrike" baseline="0" dirty="0">
              <a:latin typeface="Google Sans"/>
              <a:cs typeface="Times New Roman" panose="02020603050405020304" pitchFamily="18" charset="0"/>
            </a:endParaRPr>
          </a:p>
          <a:p>
            <a:r>
              <a:rPr lang="en-US" sz="36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Expected Outcomes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Google Sans"/>
                <a:cs typeface="Times New Roman" panose="02020603050405020304" pitchFamily="18" charset="0"/>
              </a:rPr>
              <a:t>Enhance railway efficiency and reliability.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Google Sans"/>
                <a:cs typeface="Times New Roman" panose="02020603050405020304" pitchFamily="18" charset="0"/>
              </a:rPr>
              <a:t>Improve overall passenger satisfaction.</a:t>
            </a:r>
          </a:p>
        </p:txBody>
      </p:sp>
      <p:pic>
        <p:nvPicPr>
          <p:cNvPr id="2050" name="Picture 2" descr="10,000+ Free Railroad Tracks &amp; Train Images - Pixabay">
            <a:extLst>
              <a:ext uri="{FF2B5EF4-FFF2-40B4-BE49-F238E27FC236}">
                <a16:creationId xmlns:a16="http://schemas.microsoft.com/office/drawing/2014/main" id="{771A3D7C-DCC2-477F-6E4A-E5DC7BE3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919523"/>
            <a:ext cx="8226543" cy="54886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7555435" y="3522789"/>
            <a:ext cx="3173706" cy="39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FBFCFE"/>
                </a:solidFill>
                <a:latin typeface="Times New Roman" panose="02020603050405020304" pitchFamily="18" charset="0"/>
                <a:ea typeface="Red Hat Display Bold"/>
                <a:cs typeface="Times New Roman" panose="02020603050405020304" pitchFamily="18" charset="0"/>
                <a:sym typeface="Red Hat Display Bold"/>
              </a:rPr>
              <a:t>Collaborative Process</a:t>
            </a:r>
          </a:p>
        </p:txBody>
      </p:sp>
      <p:sp>
        <p:nvSpPr>
          <p:cNvPr id="28" name="Freeform 28"/>
          <p:cNvSpPr/>
          <p:nvPr/>
        </p:nvSpPr>
        <p:spPr>
          <a:xfrm rot="9426524">
            <a:off x="-4528736" y="-4568890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9B0AB-4021-3F7C-E72A-DCA2C9D2C464}"/>
              </a:ext>
            </a:extLst>
          </p:cNvPr>
          <p:cNvSpPr txBox="1"/>
          <p:nvPr/>
        </p:nvSpPr>
        <p:spPr>
          <a:xfrm>
            <a:off x="1877726" y="3933297"/>
            <a:ext cx="13684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 Points</a:t>
            </a:r>
            <a:endParaRPr lang="en-US" sz="8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B7DCFB-BA01-DC68-F487-46C1D11421E8}"/>
              </a:ext>
            </a:extLst>
          </p:cNvPr>
          <p:cNvGrpSpPr/>
          <p:nvPr/>
        </p:nvGrpSpPr>
        <p:grpSpPr>
          <a:xfrm>
            <a:off x="2158946" y="5161563"/>
            <a:ext cx="13632099" cy="3582611"/>
            <a:chOff x="2281895" y="4584464"/>
            <a:chExt cx="13632099" cy="3582611"/>
          </a:xfrm>
        </p:grpSpPr>
        <p:grpSp>
          <p:nvGrpSpPr>
            <p:cNvPr id="3" name="Group 3"/>
            <p:cNvGrpSpPr/>
            <p:nvPr/>
          </p:nvGrpSpPr>
          <p:grpSpPr>
            <a:xfrm>
              <a:off x="2281895" y="4624078"/>
              <a:ext cx="4061528" cy="3542997"/>
              <a:chOff x="0" y="-47625"/>
              <a:chExt cx="1069703" cy="12755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069703" cy="1227914"/>
              </a:xfrm>
              <a:custGeom>
                <a:avLst/>
                <a:gdLst/>
                <a:ahLst/>
                <a:cxnLst/>
                <a:rect l="l" t="t" r="r" b="b"/>
                <a:pathLst>
                  <a:path w="1069703" h="1208858">
                    <a:moveTo>
                      <a:pt x="57185" y="0"/>
                    </a:moveTo>
                    <a:lnTo>
                      <a:pt x="1012518" y="0"/>
                    </a:lnTo>
                    <a:cubicBezTo>
                      <a:pt x="1027684" y="0"/>
                      <a:pt x="1042230" y="6025"/>
                      <a:pt x="1052954" y="16749"/>
                    </a:cubicBezTo>
                    <a:cubicBezTo>
                      <a:pt x="1063678" y="27473"/>
                      <a:pt x="1069703" y="42018"/>
                      <a:pt x="1069703" y="57185"/>
                    </a:cubicBezTo>
                    <a:lnTo>
                      <a:pt x="1069703" y="1151674"/>
                    </a:lnTo>
                    <a:cubicBezTo>
                      <a:pt x="1069703" y="1183256"/>
                      <a:pt x="1044100" y="1208858"/>
                      <a:pt x="1012518" y="1208858"/>
                    </a:cubicBezTo>
                    <a:lnTo>
                      <a:pt x="57185" y="1208858"/>
                    </a:lnTo>
                    <a:cubicBezTo>
                      <a:pt x="42018" y="1208858"/>
                      <a:pt x="27473" y="1202834"/>
                      <a:pt x="16749" y="1192109"/>
                    </a:cubicBezTo>
                    <a:cubicBezTo>
                      <a:pt x="6025" y="1181385"/>
                      <a:pt x="0" y="1166840"/>
                      <a:pt x="0" y="1151674"/>
                    </a:cubicBezTo>
                    <a:lnTo>
                      <a:pt x="0" y="57185"/>
                    </a:lnTo>
                    <a:cubicBezTo>
                      <a:pt x="0" y="42018"/>
                      <a:pt x="6025" y="27473"/>
                      <a:pt x="16749" y="16749"/>
                    </a:cubicBezTo>
                    <a:cubicBezTo>
                      <a:pt x="27473" y="6025"/>
                      <a:pt x="42018" y="0"/>
                      <a:pt x="5718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1069703" cy="125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32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111524" y="4584464"/>
              <a:ext cx="4061528" cy="3544498"/>
              <a:chOff x="0" y="-47625"/>
              <a:chExt cx="1069703" cy="126175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69703" cy="1214133"/>
              </a:xfrm>
              <a:custGeom>
                <a:avLst/>
                <a:gdLst/>
                <a:ahLst/>
                <a:cxnLst/>
                <a:rect l="l" t="t" r="r" b="b"/>
                <a:pathLst>
                  <a:path w="1069703" h="1208858">
                    <a:moveTo>
                      <a:pt x="57185" y="0"/>
                    </a:moveTo>
                    <a:lnTo>
                      <a:pt x="1012518" y="0"/>
                    </a:lnTo>
                    <a:cubicBezTo>
                      <a:pt x="1027684" y="0"/>
                      <a:pt x="1042230" y="6025"/>
                      <a:pt x="1052954" y="16749"/>
                    </a:cubicBezTo>
                    <a:cubicBezTo>
                      <a:pt x="1063678" y="27473"/>
                      <a:pt x="1069703" y="42018"/>
                      <a:pt x="1069703" y="57185"/>
                    </a:cubicBezTo>
                    <a:lnTo>
                      <a:pt x="1069703" y="1151674"/>
                    </a:lnTo>
                    <a:cubicBezTo>
                      <a:pt x="1069703" y="1183256"/>
                      <a:pt x="1044100" y="1208858"/>
                      <a:pt x="1012518" y="1208858"/>
                    </a:cubicBezTo>
                    <a:lnTo>
                      <a:pt x="57185" y="1208858"/>
                    </a:lnTo>
                    <a:cubicBezTo>
                      <a:pt x="42018" y="1208858"/>
                      <a:pt x="27473" y="1202834"/>
                      <a:pt x="16749" y="1192109"/>
                    </a:cubicBezTo>
                    <a:cubicBezTo>
                      <a:pt x="6025" y="1181385"/>
                      <a:pt x="0" y="1166840"/>
                      <a:pt x="0" y="1151674"/>
                    </a:cubicBezTo>
                    <a:lnTo>
                      <a:pt x="0" y="57185"/>
                    </a:lnTo>
                    <a:cubicBezTo>
                      <a:pt x="0" y="42018"/>
                      <a:pt x="6025" y="27473"/>
                      <a:pt x="16749" y="16749"/>
                    </a:cubicBezTo>
                    <a:cubicBezTo>
                      <a:pt x="27473" y="6025"/>
                      <a:pt x="42018" y="0"/>
                      <a:pt x="5718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1069703" cy="125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32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1852466" y="4700016"/>
              <a:ext cx="4061528" cy="3414128"/>
              <a:chOff x="0" y="0"/>
              <a:chExt cx="1069703" cy="120885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069703" cy="1208858"/>
              </a:xfrm>
              <a:custGeom>
                <a:avLst/>
                <a:gdLst/>
                <a:ahLst/>
                <a:cxnLst/>
                <a:rect l="l" t="t" r="r" b="b"/>
                <a:pathLst>
                  <a:path w="1069703" h="1208858">
                    <a:moveTo>
                      <a:pt x="57185" y="0"/>
                    </a:moveTo>
                    <a:lnTo>
                      <a:pt x="1012518" y="0"/>
                    </a:lnTo>
                    <a:cubicBezTo>
                      <a:pt x="1027684" y="0"/>
                      <a:pt x="1042230" y="6025"/>
                      <a:pt x="1052954" y="16749"/>
                    </a:cubicBezTo>
                    <a:cubicBezTo>
                      <a:pt x="1063678" y="27473"/>
                      <a:pt x="1069703" y="42018"/>
                      <a:pt x="1069703" y="57185"/>
                    </a:cubicBezTo>
                    <a:lnTo>
                      <a:pt x="1069703" y="1151674"/>
                    </a:lnTo>
                    <a:cubicBezTo>
                      <a:pt x="1069703" y="1183256"/>
                      <a:pt x="1044100" y="1208858"/>
                      <a:pt x="1012518" y="1208858"/>
                    </a:cubicBezTo>
                    <a:lnTo>
                      <a:pt x="57185" y="1208858"/>
                    </a:lnTo>
                    <a:cubicBezTo>
                      <a:pt x="42018" y="1208858"/>
                      <a:pt x="27473" y="1202834"/>
                      <a:pt x="16749" y="1192109"/>
                    </a:cubicBezTo>
                    <a:cubicBezTo>
                      <a:pt x="6025" y="1181385"/>
                      <a:pt x="0" y="1166840"/>
                      <a:pt x="0" y="1151674"/>
                    </a:cubicBezTo>
                    <a:lnTo>
                      <a:pt x="0" y="57185"/>
                    </a:lnTo>
                    <a:cubicBezTo>
                      <a:pt x="0" y="42018"/>
                      <a:pt x="6025" y="27473"/>
                      <a:pt x="16749" y="16749"/>
                    </a:cubicBezTo>
                    <a:cubicBezTo>
                      <a:pt x="27473" y="6025"/>
                      <a:pt x="42018" y="0"/>
                      <a:pt x="5718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1069703" cy="125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32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2561729" y="4987130"/>
              <a:ext cx="3502450" cy="24622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0" i="0" u="none" strike="noStrike" baseline="0" dirty="0">
                  <a:solidFill>
                    <a:srgbClr val="000000"/>
                  </a:solidFill>
                  <a:latin typeface="Google Sans"/>
                  <a:cs typeface="Times New Roman" panose="02020603050405020304" pitchFamily="18" charset="0"/>
                </a:rPr>
                <a:t>Frequent delays causing passenger dissatisfaction.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2005440" y="4952559"/>
              <a:ext cx="3687261" cy="30777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0" b="0" i="0" u="none" strike="noStrike" baseline="0" dirty="0">
                  <a:solidFill>
                    <a:srgbClr val="000000"/>
                  </a:solidFill>
                  <a:latin typeface="Google Sans"/>
                  <a:cs typeface="Times New Roman" panose="02020603050405020304" pitchFamily="18" charset="0"/>
                </a:rPr>
                <a:t>Lack of insights into the reasons for delays and their impact on revenue.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4D50E5-673C-2C8E-FD7F-66B046510774}"/>
                </a:ext>
              </a:extLst>
            </p:cNvPr>
            <p:cNvSpPr txBox="1"/>
            <p:nvPr/>
          </p:nvSpPr>
          <p:spPr>
            <a:xfrm>
              <a:off x="7431162" y="4829448"/>
              <a:ext cx="343531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0" i="0" u="none" strike="noStrike" baseline="0" dirty="0">
                  <a:solidFill>
                    <a:srgbClr val="000000"/>
                  </a:solidFill>
                  <a:latin typeface="Google Sans"/>
                  <a:cs typeface="Times New Roman" panose="02020603050405020304" pitchFamily="18" charset="0"/>
                </a:rPr>
                <a:t>Incomplete data affecting the accuracy of analysis.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CB2F785-7534-983D-B37F-F6386B3095E8}"/>
              </a:ext>
            </a:extLst>
          </p:cNvPr>
          <p:cNvSpPr txBox="1"/>
          <p:nvPr/>
        </p:nvSpPr>
        <p:spPr>
          <a:xfrm>
            <a:off x="1266787" y="1797340"/>
            <a:ext cx="149048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600" b="0" i="0" u="none" strike="noStrike" baseline="0" dirty="0">
                <a:latin typeface="Google Sans"/>
                <a:cs typeface="Times New Roman" panose="02020603050405020304" pitchFamily="18" charset="0"/>
              </a:rPr>
              <a:t>The dataset reveals significant issues, such as high numbers of delays and missing railway card data. These issues impact operational efficiency and passenger experience</a:t>
            </a:r>
            <a:r>
              <a:rPr lang="en-US" sz="3600" b="0" i="0" u="none" strike="noStrike" baseline="0" dirty="0">
                <a:latin typeface="Google Sans"/>
              </a:rPr>
              <a:t>.</a:t>
            </a:r>
            <a:endParaRPr lang="en-US" sz="3600" dirty="0">
              <a:latin typeface="Google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60599-1E70-AE9A-E576-7095D7A5FD5F}"/>
              </a:ext>
            </a:extLst>
          </p:cNvPr>
          <p:cNvSpPr txBox="1"/>
          <p:nvPr/>
        </p:nvSpPr>
        <p:spPr>
          <a:xfrm>
            <a:off x="6574627" y="396075"/>
            <a:ext cx="480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</a:t>
            </a:r>
            <a:r>
              <a:rPr lang="en-US" sz="18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Statement</a:t>
            </a:r>
            <a:r>
              <a:rPr lang="en-US" sz="18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6680010" y="3720551"/>
            <a:ext cx="7748151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Standardization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477311-6C5F-4440-3D5D-1BEC58528863}"/>
              </a:ext>
            </a:extLst>
          </p:cNvPr>
          <p:cNvGrpSpPr/>
          <p:nvPr/>
        </p:nvGrpSpPr>
        <p:grpSpPr>
          <a:xfrm>
            <a:off x="4676836" y="1534476"/>
            <a:ext cx="1381570" cy="1435041"/>
            <a:chOff x="6293635" y="1677941"/>
            <a:chExt cx="1381570" cy="1435041"/>
          </a:xfrm>
        </p:grpSpPr>
        <p:sp>
          <p:nvSpPr>
            <p:cNvPr id="2" name="Freeform 2"/>
            <p:cNvSpPr/>
            <p:nvPr/>
          </p:nvSpPr>
          <p:spPr>
            <a:xfrm>
              <a:off x="6293635" y="1731412"/>
              <a:ext cx="1381570" cy="1381570"/>
            </a:xfrm>
            <a:custGeom>
              <a:avLst/>
              <a:gdLst/>
              <a:ahLst/>
              <a:cxnLst/>
              <a:rect l="l" t="t" r="r" b="b"/>
              <a:pathLst>
                <a:path w="1381570" h="1381570">
                  <a:moveTo>
                    <a:pt x="0" y="0"/>
                  </a:moveTo>
                  <a:lnTo>
                    <a:pt x="1381570" y="0"/>
                  </a:lnTo>
                  <a:lnTo>
                    <a:pt x="1381570" y="1381571"/>
                  </a:lnTo>
                  <a:lnTo>
                    <a:pt x="0" y="1381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E90A7D-CACF-7BFC-9DD1-AB9A0ED13ABE}"/>
                </a:ext>
              </a:extLst>
            </p:cNvPr>
            <p:cNvGrpSpPr/>
            <p:nvPr/>
          </p:nvGrpSpPr>
          <p:grpSpPr>
            <a:xfrm>
              <a:off x="6444703" y="1677941"/>
              <a:ext cx="1099035" cy="1029499"/>
              <a:chOff x="6444703" y="1677941"/>
              <a:chExt cx="1099035" cy="1029499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6514239" y="1677941"/>
                <a:ext cx="1029499" cy="1029499"/>
                <a:chOff x="0" y="0"/>
                <a:chExt cx="812800" cy="812800"/>
              </a:xfrm>
            </p:grpSpPr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TextBox 7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32"/>
                    </a:lnSpc>
                  </a:pPr>
                  <a:endParaRPr/>
                </a:p>
              </p:txBody>
            </p:sp>
          </p:grpSp>
          <p:sp>
            <p:nvSpPr>
              <p:cNvPr id="21" name="TextBox 21"/>
              <p:cNvSpPr txBox="1"/>
              <p:nvPr/>
            </p:nvSpPr>
            <p:spPr>
              <a:xfrm>
                <a:off x="6444703" y="1906348"/>
                <a:ext cx="959825" cy="4964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80"/>
                  </a:lnSpc>
                </a:pPr>
                <a:r>
                  <a:rPr lang="en-US" sz="3199" b="1" dirty="0">
                    <a:solidFill>
                      <a:srgbClr val="2D2261"/>
                    </a:solidFill>
                    <a:latin typeface="Red Hat Display Bold"/>
                    <a:ea typeface="Red Hat Display Bold"/>
                    <a:cs typeface="Red Hat Display Bold"/>
                    <a:sym typeface="Red Hat Display Bold"/>
                  </a:rPr>
                  <a:t>01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D0578E-9F35-2237-937C-98A7A42A6F56}"/>
              </a:ext>
            </a:extLst>
          </p:cNvPr>
          <p:cNvGrpSpPr/>
          <p:nvPr/>
        </p:nvGrpSpPr>
        <p:grpSpPr>
          <a:xfrm>
            <a:off x="4793734" y="3562577"/>
            <a:ext cx="1381570" cy="1381570"/>
            <a:chOff x="6159119" y="3500846"/>
            <a:chExt cx="1381570" cy="1381570"/>
          </a:xfrm>
        </p:grpSpPr>
        <p:sp>
          <p:nvSpPr>
            <p:cNvPr id="3" name="Freeform 3"/>
            <p:cNvSpPr/>
            <p:nvPr/>
          </p:nvSpPr>
          <p:spPr>
            <a:xfrm>
              <a:off x="6159119" y="3500846"/>
              <a:ext cx="1381570" cy="1381570"/>
            </a:xfrm>
            <a:custGeom>
              <a:avLst/>
              <a:gdLst/>
              <a:ahLst/>
              <a:cxnLst/>
              <a:rect l="l" t="t" r="r" b="b"/>
              <a:pathLst>
                <a:path w="1381570" h="1381570">
                  <a:moveTo>
                    <a:pt x="0" y="0"/>
                  </a:moveTo>
                  <a:lnTo>
                    <a:pt x="1381570" y="0"/>
                  </a:lnTo>
                  <a:lnTo>
                    <a:pt x="1381570" y="1381570"/>
                  </a:lnTo>
                  <a:lnTo>
                    <a:pt x="0" y="1381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6298829" y="3574291"/>
              <a:ext cx="1029499" cy="1029499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32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6368503" y="3892016"/>
              <a:ext cx="959825" cy="49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80"/>
                </a:lnSpc>
              </a:pPr>
              <a:r>
                <a:rPr lang="en-US" sz="3199" b="1" dirty="0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31B435-F843-DB4D-E669-7203BFEE27D6}"/>
              </a:ext>
            </a:extLst>
          </p:cNvPr>
          <p:cNvGrpSpPr/>
          <p:nvPr/>
        </p:nvGrpSpPr>
        <p:grpSpPr>
          <a:xfrm>
            <a:off x="4893183" y="6384851"/>
            <a:ext cx="1381570" cy="1381570"/>
            <a:chOff x="6147691" y="7123779"/>
            <a:chExt cx="1381570" cy="1381570"/>
          </a:xfrm>
        </p:grpSpPr>
        <p:sp>
          <p:nvSpPr>
            <p:cNvPr id="4" name="Freeform 4"/>
            <p:cNvSpPr/>
            <p:nvPr/>
          </p:nvSpPr>
          <p:spPr>
            <a:xfrm>
              <a:off x="6147691" y="7123779"/>
              <a:ext cx="1381570" cy="1381570"/>
            </a:xfrm>
            <a:custGeom>
              <a:avLst/>
              <a:gdLst/>
              <a:ahLst/>
              <a:cxnLst/>
              <a:rect l="l" t="t" r="r" b="b"/>
              <a:pathLst>
                <a:path w="1381570" h="1381570">
                  <a:moveTo>
                    <a:pt x="0" y="0"/>
                  </a:moveTo>
                  <a:lnTo>
                    <a:pt x="1381570" y="0"/>
                  </a:lnTo>
                  <a:lnTo>
                    <a:pt x="1381570" y="1381570"/>
                  </a:lnTo>
                  <a:lnTo>
                    <a:pt x="0" y="1381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6336053" y="7209303"/>
              <a:ext cx="1029499" cy="1029499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32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6386628" y="7498559"/>
              <a:ext cx="959825" cy="49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80"/>
                </a:lnSpc>
              </a:pPr>
              <a:r>
                <a:rPr lang="en-US" sz="3199" b="1" dirty="0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676836" y="231882"/>
            <a:ext cx="6559765" cy="89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3"/>
              </a:lnSpc>
            </a:pPr>
            <a:r>
              <a:rPr lang="en-US" sz="5718" b="1" dirty="0">
                <a:solidFill>
                  <a:srgbClr val="002060"/>
                </a:solidFill>
                <a:latin typeface="Times New Roman" panose="02020603050405020304" pitchFamily="18" charset="0"/>
                <a:ea typeface="Red Hat Display Bold"/>
                <a:cs typeface="Times New Roman" panose="02020603050405020304" pitchFamily="18" charset="0"/>
                <a:sym typeface="Red Hat Display Bold"/>
              </a:rPr>
              <a:t>Data Exploratory</a:t>
            </a:r>
            <a:endParaRPr lang="en-US" sz="5718" b="1" dirty="0">
              <a:solidFill>
                <a:srgbClr val="0020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712F9-9279-3FC9-10A6-31FBC098E739}"/>
              </a:ext>
            </a:extLst>
          </p:cNvPr>
          <p:cNvSpPr txBox="1"/>
          <p:nvPr/>
        </p:nvSpPr>
        <p:spPr>
          <a:xfrm>
            <a:off x="6477000" y="1392574"/>
            <a:ext cx="8389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36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Data Cleaning and Preparation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FFABB-E708-1252-6AC5-1DD58B370235}"/>
              </a:ext>
            </a:extLst>
          </p:cNvPr>
          <p:cNvSpPr txBox="1"/>
          <p:nvPr/>
        </p:nvSpPr>
        <p:spPr>
          <a:xfrm>
            <a:off x="6532711" y="2224411"/>
            <a:ext cx="101351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0" i="0" u="none" strike="noStrike" baseline="0" dirty="0">
                <a:latin typeface="Google Sans"/>
                <a:cs typeface="Times New Roman" panose="02020603050405020304" pitchFamily="18" charset="0"/>
              </a:rPr>
              <a:t>All necessary columns with object data types will be converted to appropriate date/time formats for accurate analysis.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88CF0-5D09-80E6-9DBC-42E7FAFFDFBF}"/>
              </a:ext>
            </a:extLst>
          </p:cNvPr>
          <p:cNvSpPr txBox="1"/>
          <p:nvPr/>
        </p:nvSpPr>
        <p:spPr>
          <a:xfrm>
            <a:off x="6479064" y="4415168"/>
            <a:ext cx="85833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</a:rPr>
              <a:t>The values in the "Reason for Delay" column will be unified into specific categories: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</a:rPr>
              <a:t>Weather </a:t>
            </a:r>
            <a:r>
              <a:rPr lang="en-US" sz="2800" dirty="0">
                <a:latin typeface="Google Sans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</a:rPr>
              <a:t>“Weather Conditions”.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</a:rPr>
              <a:t>Signal failure </a:t>
            </a:r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</a:rPr>
              <a:t>“Signal Failure”.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i="0" u="none" strike="noStrike" baseline="0" dirty="0">
                <a:latin typeface="Google Sans"/>
                <a:cs typeface="Times New Roman" panose="02020603050405020304" pitchFamily="18" charset="0"/>
              </a:rPr>
              <a:t>Staff Shortage</a:t>
            </a:r>
            <a:r>
              <a:rPr lang="en-US" sz="2800" dirty="0">
                <a:latin typeface="Google Sans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Google Sans"/>
                <a:cs typeface="Times New Roman" panose="02020603050405020304" pitchFamily="18" charset="0"/>
                <a:sym typeface="Wingdings" panose="05000000000000000000" pitchFamily="2" charset="2"/>
              </a:rPr>
              <a:t> “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ogle Sans"/>
                <a:cs typeface="Times New Roman" panose="02020603050405020304" pitchFamily="18" charset="0"/>
              </a:rPr>
              <a:t>Staffing”.</a:t>
            </a:r>
            <a:endParaRPr lang="en-US" sz="2800" i="0" u="none" strike="noStrike" baseline="0" dirty="0">
              <a:latin typeface="Google Sans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A2217-5C95-AE1C-6EE7-3DA76E66D02E}"/>
              </a:ext>
            </a:extLst>
          </p:cNvPr>
          <p:cNvSpPr txBox="1"/>
          <p:nvPr/>
        </p:nvSpPr>
        <p:spPr>
          <a:xfrm>
            <a:off x="6680010" y="6934800"/>
            <a:ext cx="10860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2060"/>
                </a:solidFill>
                <a:latin typeface="Red Hat Display Bold" panose="020B0604020202020204" charset="0"/>
                <a:cs typeface="Times New Roman" panose="02020603050405020304" pitchFamily="18" charset="0"/>
              </a:rPr>
              <a:t>Research and Analysis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6D7A6-C784-1304-B9E9-AC7D1C7D2499}"/>
              </a:ext>
            </a:extLst>
          </p:cNvPr>
          <p:cNvSpPr txBox="1"/>
          <p:nvPr/>
        </p:nvSpPr>
        <p:spPr>
          <a:xfrm>
            <a:off x="6477000" y="7628315"/>
            <a:ext cx="101761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Analyze ticket types to study the behavior of passengers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oogle Sans"/>
              </a:rPr>
              <a:t> </a:t>
            </a:r>
            <a:endParaRPr lang="en-US" sz="2800" b="0" i="0" u="none" strike="noStrike" baseline="0" dirty="0">
              <a:solidFill>
                <a:srgbClr val="000000"/>
              </a:solidFill>
              <a:latin typeface="Google Sans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Conduct research on various  reasons of delay such as weather conditions , signal failure and staffing 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Investigate the impact of payment method and ticket type on the revenue and how does impact on the refund request.</a:t>
            </a:r>
            <a:endParaRPr lang="en-US" sz="2800" b="0" i="0" u="none" strike="noStrike" baseline="0" dirty="0">
              <a:solidFill>
                <a:srgbClr val="000000"/>
              </a:solidFill>
              <a:latin typeface="Google Sans"/>
              <a:cs typeface="Times New Roman" panose="02020603050405020304" pitchFamily="18" charset="0"/>
            </a:endParaRPr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E60E3AAE-D017-70E8-3019-34258A218E10}"/>
              </a:ext>
            </a:extLst>
          </p:cNvPr>
          <p:cNvSpPr/>
          <p:nvPr/>
        </p:nvSpPr>
        <p:spPr>
          <a:xfrm rot="4004299">
            <a:off x="-3973447" y="3931959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B20D3-ECDE-96A2-320E-0DBEFB7E3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BB8F5C22-6D9A-9766-479D-4C11BFE500EF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DE64C3B5-FAA7-655A-CB8D-7904E641188E}"/>
              </a:ext>
            </a:extLst>
          </p:cNvPr>
          <p:cNvSpPr/>
          <p:nvPr/>
        </p:nvSpPr>
        <p:spPr>
          <a:xfrm rot="-2080684">
            <a:off x="10382137" y="7582407"/>
            <a:ext cx="10960234" cy="747288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F3111-EB77-9BAB-ECAD-FD1A3F8ED3E2}"/>
              </a:ext>
            </a:extLst>
          </p:cNvPr>
          <p:cNvSpPr txBox="1"/>
          <p:nvPr/>
        </p:nvSpPr>
        <p:spPr>
          <a:xfrm>
            <a:off x="3276600" y="903624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2A054-42D9-55D9-B75A-248A66A21C13}"/>
              </a:ext>
            </a:extLst>
          </p:cNvPr>
          <p:cNvSpPr txBox="1"/>
          <p:nvPr/>
        </p:nvSpPr>
        <p:spPr>
          <a:xfrm>
            <a:off x="1055311" y="3130337"/>
            <a:ext cx="12039601" cy="480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oogle Sans"/>
              </a:rPr>
              <a:t>1</a:t>
            </a:r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</a:rPr>
              <a:t>. Data Exploration, Preprocessing, and Cleaning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oogle Sans"/>
              </a:rPr>
              <a:t>Excel: For initial data exploration, organization, and basic transformations.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oogle Sans"/>
              </a:rPr>
              <a:t>Python: For advanced data cleaning, preprocessing, and analysis (e.g., Pandas, NumPy).</a:t>
            </a:r>
          </a:p>
          <a:p>
            <a:pPr lvl="1"/>
            <a:endParaRPr lang="en-US" sz="3200" dirty="0">
              <a:latin typeface="Google Sans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Red Hat Display Bold" panose="020B0604020202020204" charset="0"/>
              </a:rPr>
              <a:t>2. Data Visualization and Dashboard Creation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oogle Sans"/>
              </a:rPr>
              <a:t>Tableau: For creating interactive dashboards and insightful visualizations.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B2299-5C4E-3C8C-CE55-0EE5A8B4FAA7}"/>
              </a:ext>
            </a:extLst>
          </p:cNvPr>
          <p:cNvGrpSpPr/>
          <p:nvPr/>
        </p:nvGrpSpPr>
        <p:grpSpPr>
          <a:xfrm>
            <a:off x="14438628" y="4028944"/>
            <a:ext cx="4347658" cy="2894527"/>
            <a:chOff x="13084026" y="4048256"/>
            <a:chExt cx="4347658" cy="2894527"/>
          </a:xfrm>
        </p:grpSpPr>
        <p:pic>
          <p:nvPicPr>
            <p:cNvPr id="4098" name="Picture 2" descr="Tableau Icons, Logos, Symbols - Free Download in SVG, PNG ...">
              <a:extLst>
                <a:ext uri="{FF2B5EF4-FFF2-40B4-BE49-F238E27FC236}">
                  <a16:creationId xmlns:a16="http://schemas.microsoft.com/office/drawing/2014/main" id="{4A7155F7-2460-19CB-683D-40798CF84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026" y="4048256"/>
              <a:ext cx="2214357" cy="2214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Python Logo Clip Art Image - ClipSafari">
              <a:extLst>
                <a:ext uri="{FF2B5EF4-FFF2-40B4-BE49-F238E27FC236}">
                  <a16:creationId xmlns:a16="http://schemas.microsoft.com/office/drawing/2014/main" id="{CAB35D4E-0FFA-6714-C751-031B31E14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4476" y="4313883"/>
              <a:ext cx="3717208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36438AB6-7B25-238F-89F5-1AFA8EAD9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9603" y="5155435"/>
              <a:ext cx="2313477" cy="1542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078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AD6AE-DB1B-8057-756F-15DA71F0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06550D5C-9DA2-C6B4-C3BB-50328554D926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5F3716F8-5C26-7F4B-4843-7C62694909E4}"/>
              </a:ext>
            </a:extLst>
          </p:cNvPr>
          <p:cNvSpPr/>
          <p:nvPr/>
        </p:nvSpPr>
        <p:spPr>
          <a:xfrm rot="9426524">
            <a:off x="-3984660" y="-4765086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47AFE-6B99-764F-3268-7C3419500992}"/>
              </a:ext>
            </a:extLst>
          </p:cNvPr>
          <p:cNvSpPr txBox="1"/>
          <p:nvPr/>
        </p:nvSpPr>
        <p:spPr>
          <a:xfrm>
            <a:off x="901601" y="2387766"/>
            <a:ext cx="16484798" cy="617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marR="0" lvl="2" indent="-342900" algn="just" rtl="0">
              <a:lnSpc>
                <a:spcPct val="200000"/>
              </a:lnSpc>
              <a:buFont typeface="+mj-lt"/>
              <a:buAutoNum type="arabicPeriod"/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common purchase types (Online vs. Station)?</a:t>
            </a:r>
          </a:p>
          <a:p>
            <a:pPr marL="1257300" marR="0" lvl="2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 is the demographic profile of passengers purchasing online versus at stations?</a:t>
            </a:r>
          </a:p>
          <a:p>
            <a:pPr marL="1257300" marR="0" lvl="2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Percentage of tickets are purchased with Rail-cards?</a:t>
            </a:r>
            <a:endParaRPr lang="en-US" sz="3200" b="1" kern="100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marR="0" lvl="2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sold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ticket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and class are purchased and why is the most used?</a:t>
            </a:r>
          </a:p>
          <a:p>
            <a:pPr marL="1257300" marR="0" lvl="2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peak times for ticket purchases? </a:t>
            </a:r>
            <a:endParaRPr lang="en-US" sz="3200" b="1" kern="100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marR="0" lvl="2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solidFill>
                  <a:schemeClr val="tx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 is the most ticket price sold?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91097-34BC-0CF3-0A30-D3D9325BB726}"/>
              </a:ext>
            </a:extLst>
          </p:cNvPr>
          <p:cNvSpPr txBox="1"/>
          <p:nvPr/>
        </p:nvSpPr>
        <p:spPr>
          <a:xfrm>
            <a:off x="3276600" y="903624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Q&amp;A</a:t>
            </a:r>
          </a:p>
        </p:txBody>
      </p:sp>
    </p:spTree>
    <p:extLst>
      <p:ext uri="{BB962C8B-B14F-4D97-AF65-F5344CB8AC3E}">
        <p14:creationId xmlns:p14="http://schemas.microsoft.com/office/powerpoint/2010/main" val="6819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31361-4B1C-52AE-5972-5ACDDEB4B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5E179946-1848-70F6-1E47-A1E20DF9061D}"/>
              </a:ext>
            </a:extLst>
          </p:cNvPr>
          <p:cNvSpPr txBox="1"/>
          <p:nvPr/>
        </p:nvSpPr>
        <p:spPr>
          <a:xfrm>
            <a:off x="2515713" y="5476208"/>
            <a:ext cx="2526330" cy="3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D2261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1CEC6-C8F7-2396-8D4A-CFDD30C25BDE}"/>
              </a:ext>
            </a:extLst>
          </p:cNvPr>
          <p:cNvSpPr txBox="1"/>
          <p:nvPr/>
        </p:nvSpPr>
        <p:spPr>
          <a:xfrm>
            <a:off x="3791483" y="723900"/>
            <a:ext cx="1070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Uk Trains Purchase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847E1-E296-231D-6C0B-2156C9F5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56" t="14045" r="1667" b="12653"/>
          <a:stretch/>
        </p:blipFill>
        <p:spPr>
          <a:xfrm>
            <a:off x="990600" y="1714500"/>
            <a:ext cx="16383001" cy="80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1158</Words>
  <Application>Microsoft Office PowerPoint</Application>
  <PresentationFormat>Custom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Times New Roman</vt:lpstr>
      <vt:lpstr>Aptos Narrow</vt:lpstr>
      <vt:lpstr>Google Sans</vt:lpstr>
      <vt:lpstr>Red Hat Display</vt:lpstr>
      <vt:lpstr>Red Hat Display Bold</vt:lpstr>
      <vt:lpstr>Lucida Calligraphy</vt:lpstr>
      <vt:lpstr>Office Theme</vt:lpstr>
      <vt:lpstr>PowerPoint Presentation</vt:lpstr>
      <vt:lpstr>Introduction</vt:lpstr>
      <vt:lpstr>Project Scope</vt:lpstr>
      <vt:lpstr>Key Focus Areas and Expected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Cream Illustrative SWOT Analysis Presentation</dc:title>
  <dc:creator>Dr.mona</dc:creator>
  <cp:lastModifiedBy>Sahar Hamdy</cp:lastModifiedBy>
  <cp:revision>9</cp:revision>
  <dcterms:created xsi:type="dcterms:W3CDTF">2006-08-16T00:00:00Z</dcterms:created>
  <dcterms:modified xsi:type="dcterms:W3CDTF">2025-04-11T15:40:36Z</dcterms:modified>
  <dc:identifier>DAGjyvl4S8w</dc:identifier>
</cp:coreProperties>
</file>