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Inria Sans"/>
      <p:regular r:id="rId36"/>
      <p:bold r:id="rId37"/>
      <p:italic r:id="rId38"/>
      <p:boldItalic r:id="rId39"/>
    </p:embeddedFont>
    <p:embeddedFont>
      <p:font typeface="Saira SemiCondensed Medium"/>
      <p:regular r:id="rId40"/>
      <p:bold r:id="rId41"/>
    </p:embeddedFont>
    <p:embeddedFont>
      <p:font typeface="Titillium Web"/>
      <p:regular r:id="rId42"/>
      <p:bold r:id="rId43"/>
      <p:italic r:id="rId44"/>
      <p:boldItalic r:id="rId45"/>
    </p:embeddedFont>
    <p:embeddedFont>
      <p:font typeface="Inria Sans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E3B691-1BD4-45AF-95FA-E46D52E378AF}">
  <a:tblStyle styleId="{1CE3B691-1BD4-45AF-95FA-E46D52E378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airaSemiCondensedMedium-regular.fntdata"/><Relationship Id="rId42" Type="http://schemas.openxmlformats.org/officeDocument/2006/relationships/font" Target="fonts/TitilliumWeb-regular.fntdata"/><Relationship Id="rId41" Type="http://schemas.openxmlformats.org/officeDocument/2006/relationships/font" Target="fonts/SairaSemiCondensedMedium-bold.fntdata"/><Relationship Id="rId44" Type="http://schemas.openxmlformats.org/officeDocument/2006/relationships/font" Target="fonts/TitilliumWeb-italic.fntdata"/><Relationship Id="rId43" Type="http://schemas.openxmlformats.org/officeDocument/2006/relationships/font" Target="fonts/TitilliumWeb-bold.fntdata"/><Relationship Id="rId46" Type="http://schemas.openxmlformats.org/officeDocument/2006/relationships/font" Target="fonts/InriaSansLight-regular.fntdata"/><Relationship Id="rId45" Type="http://schemas.openxmlformats.org/officeDocument/2006/relationships/font" Target="fonts/TitilliumWeb-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InriaSansLight-italic.fntdata"/><Relationship Id="rId47" Type="http://schemas.openxmlformats.org/officeDocument/2006/relationships/font" Target="fonts/InriaSansLight-bold.fntdata"/><Relationship Id="rId49" Type="http://schemas.openxmlformats.org/officeDocument/2006/relationships/font" Target="fonts/InriaSans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InriaSans-bold.fntdata"/><Relationship Id="rId36" Type="http://schemas.openxmlformats.org/officeDocument/2006/relationships/font" Target="fonts/InriaSans-regular.fntdata"/><Relationship Id="rId39" Type="http://schemas.openxmlformats.org/officeDocument/2006/relationships/font" Target="fonts/InriaSans-boldItalic.fntdata"/><Relationship Id="rId38" Type="http://schemas.openxmlformats.org/officeDocument/2006/relationships/font" Target="fonts/InriaSans-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3e59cd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3e59cd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2fc89c9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2fc89c9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used multiple approaches in building the classifier to find the highest accuracy possible. One of our approaches was feature engineering using parts of speech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2fc89c92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2fc89c92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this approach, we decided to specifically focus on the adverbs and adjectives in the text as they are generally the main descriptors. To start with, we decided to take a look at the top 10 adverbs used in positive. Negative, and neutral reviews.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2fc89c92d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2fc89c92d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31c6a412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31c6a41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2fc89c92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2fc89c9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502a8ca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502a8ca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2fc89c9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2fc89c9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2fc89c92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2fc89c92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2fc89c92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2fc89c9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did see some good results with the bag-of-words model, we wanted to see if we could change our feature representation to something that performed well and was also intuitive so we could have some valuable insights. So we decided to change our features so that rather than getting the counts of individual words, we would get the counts of bigrams, or pairs of words.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22fff822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22fff822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gives own introduction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2fc89c9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2fc89c9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our same data visualization approach but with bigrams, we were able to see much larger differences between the most frequent bigrams in positive and negative reviews. The top bigrams for positive reviews are “sound quality” and “easy use”, while the top bigrams for negative reviews are not work and would not. Interestingly, the neutral reviews have a mashup of the two, with the top bigrams being “sound quality” and “would not.” Also, including the word </a:t>
            </a:r>
            <a:r>
              <a:rPr lang="en"/>
              <a:t>“not” actually helped us a lot here because we can see how much it comes up in the negative review bigrams.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2fc89c9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2fc89c9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5b81e5b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5b81e5b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were a little ahead of schedule, we decided to also try and tinker with a deep learning model because with our other approaches, we were creating the features ourselves, so we wanted to see if a model could learn some features on its own.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5e744bc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5e744bc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took the processed text and converted the reviews to word embeddings by encoding each of the words as a number and representing the reviews as sequences of numbers. Then, we applied the word embedding layer in Keras and fed it into an LSTM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actually didn’t continue much further with this approach because we </a:t>
            </a:r>
            <a:r>
              <a:rPr lang="en"/>
              <a:t>continuously</a:t>
            </a:r>
            <a:r>
              <a:rPr lang="en"/>
              <a:t> saw that our model was not actually learning and would just predict every review to have the same label. So we instead put some more time into optimizing the other approaches.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22fff822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22fff822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what we need to do in future? What does this mean to verizon company?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Solution: Again, this is something that Verizon could use on other types of text feedback they receive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5b81e5b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5b81e5b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22fff822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22fff822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Zhaoshu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22fff822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22fff822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Our goal is to build a classifier that predicts the sentiment of these Amazon reviews,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where “positive” sentiment means above 4 stars,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“neutral” sentiment means 3 stars,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“negative” sentiment means 2 or fewer stars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4b483c7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4b483c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a company that sells both products like smartphones and services like internet or mobile plans, Verizon has access to quantitative feedback for their products in the form of star ratings, but they don’t have this for services</a:t>
            </a:r>
            <a:endParaRPr/>
          </a:p>
          <a:p>
            <a:pPr indent="-298450" lvl="0" marL="457200" rtl="0" algn="l">
              <a:spcBef>
                <a:spcPts val="0"/>
              </a:spcBef>
              <a:spcAft>
                <a:spcPts val="0"/>
              </a:spcAft>
              <a:buSzPts val="1100"/>
              <a:buChar char="●"/>
            </a:pPr>
            <a:r>
              <a:rPr lang="en"/>
              <a:t>With our model, we would be able to quickly provide categorical ratings to qualitative text reviews that can come from other channels of customer feedback, which will save them time and money</a:t>
            </a:r>
            <a:endParaRPr/>
          </a:p>
          <a:p>
            <a:pPr indent="-298450" lvl="0" marL="457200" rtl="0" algn="l">
              <a:spcBef>
                <a:spcPts val="0"/>
              </a:spcBef>
              <a:spcAft>
                <a:spcPts val="0"/>
              </a:spcAft>
              <a:buSzPts val="1100"/>
              <a:buChar char="●"/>
            </a:pPr>
            <a:r>
              <a:rPr lang="en"/>
              <a:t>Gettings ratings from the reviews.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3e59cda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3e59cda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502a8ca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502a8ca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We were provided an open-source dataset of Amazon reviews from 2014 across a variety of different categories.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Each review has a rating out of 5 stars.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chose to use the electronics reviews dataset because it was the closest we could get to Verizon reviews.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dataset contained over 7 million reviews but we decided to only use a portion of those as our dataset. The first 100K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3e59cda1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3e59cda1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3e59cda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3e59cda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[PALAK]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preprocessing our data on the first 100k reviews, we calculated the number of reviews that belong to each sentiment class and saw that there were many more positive reviews than other types. We thought this would lead to problems later because our results would be skewed towards doing well for positive reviews but not negative or neutral reviews.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resampled the data so instead, we got the first 30k positive, negative, and neutral reviews. This way, we have balanced classes and our analysis will be more fair.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0" name="Shape 190"/>
        <p:cNvGrpSpPr/>
        <p:nvPr/>
      </p:nvGrpSpPr>
      <p:grpSpPr>
        <a:xfrm>
          <a:off x="0" y="0"/>
          <a:ext cx="0" cy="0"/>
          <a:chOff x="0" y="0"/>
          <a:chExt cx="0" cy="0"/>
        </a:xfrm>
      </p:grpSpPr>
      <p:sp>
        <p:nvSpPr>
          <p:cNvPr id="191" name="Google Shape;191;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94" name="Shape 194"/>
        <p:cNvGrpSpPr/>
        <p:nvPr/>
      </p:nvGrpSpPr>
      <p:grpSpPr>
        <a:xfrm>
          <a:off x="0" y="0"/>
          <a:ext cx="0" cy="0"/>
          <a:chOff x="0" y="0"/>
          <a:chExt cx="0" cy="0"/>
        </a:xfrm>
      </p:grpSpPr>
      <p:sp>
        <p:nvSpPr>
          <p:cNvPr id="195" name="Google Shape;195;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5"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3" name="Google Shape;63;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 name="Google Shape;83;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4" name="Google Shape;84;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4" name="Google Shape;104;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5" name="Google Shape;105;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9"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4" name="Google Shape;124;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5" name="Google Shape;125;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6" name="Google Shape;126;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0"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68" name="Google Shape;168;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10.jpg"/><Relationship Id="rId5"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Sentiment Analysis for Amazon Reviews</a:t>
            </a:r>
            <a:endParaRPr/>
          </a:p>
        </p:txBody>
      </p:sp>
      <p:sp>
        <p:nvSpPr>
          <p:cNvPr id="203" name="Google Shape;203;p13"/>
          <p:cNvSpPr txBox="1"/>
          <p:nvPr/>
        </p:nvSpPr>
        <p:spPr>
          <a:xfrm>
            <a:off x="1823925" y="3363050"/>
            <a:ext cx="474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Inria Sans Light"/>
                <a:ea typeface="Inria Sans Light"/>
                <a:cs typeface="Inria Sans Light"/>
                <a:sym typeface="Inria Sans Light"/>
              </a:rPr>
              <a:t>Break Through AI Team Verizon</a:t>
            </a:r>
            <a:endParaRPr sz="2000">
              <a:solidFill>
                <a:schemeClr val="dk1"/>
              </a:solidFill>
              <a:latin typeface="Inria Sans Light"/>
              <a:ea typeface="Inria Sans Light"/>
              <a:cs typeface="Inria Sans Light"/>
              <a:sym typeface="Inria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EVALUATION METHODS</a:t>
            </a:r>
            <a:endParaRPr/>
          </a:p>
        </p:txBody>
      </p:sp>
      <p:sp>
        <p:nvSpPr>
          <p:cNvPr id="269" name="Google Shape;269;p22"/>
          <p:cNvSpPr txBox="1"/>
          <p:nvPr>
            <p:ph idx="1" type="body"/>
          </p:nvPr>
        </p:nvSpPr>
        <p:spPr>
          <a:xfrm>
            <a:off x="826850" y="1430150"/>
            <a:ext cx="5689500" cy="3382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Three different approaches for features </a:t>
            </a:r>
            <a:endParaRPr/>
          </a:p>
          <a:p>
            <a:pPr indent="-342900" lvl="0" marL="457200" rtl="0" algn="l">
              <a:spcBef>
                <a:spcPts val="0"/>
              </a:spcBef>
              <a:spcAft>
                <a:spcPts val="0"/>
              </a:spcAft>
              <a:buSzPts val="1800"/>
              <a:buChar char="⬥"/>
            </a:pPr>
            <a:r>
              <a:rPr lang="en"/>
              <a:t>For each approach:</a:t>
            </a:r>
            <a:endParaRPr/>
          </a:p>
          <a:p>
            <a:pPr indent="-381000" lvl="0" marL="914400" rtl="0" algn="l">
              <a:spcBef>
                <a:spcPts val="0"/>
              </a:spcBef>
              <a:spcAft>
                <a:spcPts val="0"/>
              </a:spcAft>
              <a:buSzPts val="2400"/>
              <a:buAutoNum type="arabicPeriod"/>
            </a:pPr>
            <a:r>
              <a:rPr lang="en"/>
              <a:t>Feature Construction</a:t>
            </a:r>
            <a:endParaRPr/>
          </a:p>
          <a:p>
            <a:pPr indent="-381000" lvl="0" marL="914400" rtl="0" algn="l">
              <a:spcBef>
                <a:spcPts val="0"/>
              </a:spcBef>
              <a:spcAft>
                <a:spcPts val="0"/>
              </a:spcAft>
              <a:buSzPts val="2400"/>
              <a:buAutoNum type="arabicPeriod"/>
            </a:pPr>
            <a:r>
              <a:rPr lang="en"/>
              <a:t>Data </a:t>
            </a:r>
            <a:r>
              <a:rPr lang="en"/>
              <a:t>Visualization</a:t>
            </a:r>
            <a:endParaRPr/>
          </a:p>
          <a:p>
            <a:pPr indent="-381000" lvl="0" marL="914400" rtl="0" algn="l">
              <a:spcBef>
                <a:spcPts val="0"/>
              </a:spcBef>
              <a:spcAft>
                <a:spcPts val="0"/>
              </a:spcAft>
              <a:buSzPts val="2400"/>
              <a:buAutoNum type="arabicPeriod"/>
            </a:pPr>
            <a:r>
              <a:rPr lang="en"/>
              <a:t>Machine Learning Models</a:t>
            </a:r>
            <a:endParaRPr/>
          </a:p>
          <a:p>
            <a:pPr indent="-355600" lvl="1" marL="1371600" rtl="0" algn="l">
              <a:spcBef>
                <a:spcPts val="0"/>
              </a:spcBef>
              <a:spcAft>
                <a:spcPts val="0"/>
              </a:spcAft>
              <a:buSzPts val="2000"/>
              <a:buAutoNum type="alphaLcPeriod"/>
            </a:pPr>
            <a:r>
              <a:rPr lang="en" sz="2000"/>
              <a:t>Naive Bayes</a:t>
            </a:r>
            <a:endParaRPr sz="2000"/>
          </a:p>
          <a:p>
            <a:pPr indent="-355600" lvl="1" marL="1371600" rtl="0" algn="l">
              <a:spcBef>
                <a:spcPts val="0"/>
              </a:spcBef>
              <a:spcAft>
                <a:spcPts val="0"/>
              </a:spcAft>
              <a:buSzPts val="2000"/>
              <a:buAutoNum type="alphaLcPeriod"/>
            </a:pPr>
            <a:r>
              <a:rPr lang="en" sz="2000"/>
              <a:t>Multilayer Perceptron (MLP)</a:t>
            </a:r>
            <a:endParaRPr sz="2000"/>
          </a:p>
          <a:p>
            <a:pPr indent="-355600" lvl="1" marL="1371600" rtl="0" algn="l">
              <a:spcBef>
                <a:spcPts val="0"/>
              </a:spcBef>
              <a:spcAft>
                <a:spcPts val="0"/>
              </a:spcAft>
              <a:buSzPts val="2000"/>
              <a:buAutoNum type="alphaLcPeriod"/>
            </a:pPr>
            <a:r>
              <a:rPr lang="en" sz="2000"/>
              <a:t>Regularized Linear Classifier w/ SGD</a:t>
            </a:r>
            <a:endParaRPr sz="2000"/>
          </a:p>
          <a:p>
            <a:pPr indent="-381000" lvl="0" marL="914400" rtl="0" algn="l">
              <a:spcBef>
                <a:spcPts val="0"/>
              </a:spcBef>
              <a:spcAft>
                <a:spcPts val="0"/>
              </a:spcAft>
              <a:buSzPts val="2400"/>
              <a:buAutoNum type="arabicPeriod"/>
            </a:pPr>
            <a:r>
              <a:rPr lang="en"/>
              <a:t>Evaluating ML models by precision, recall, and accuracy</a:t>
            </a:r>
            <a:endParaRPr/>
          </a:p>
        </p:txBody>
      </p:sp>
      <p:pic>
        <p:nvPicPr>
          <p:cNvPr id="270" name="Google Shape;270;p22"/>
          <p:cNvPicPr preferRelativeResize="0"/>
          <p:nvPr/>
        </p:nvPicPr>
        <p:blipFill>
          <a:blip r:embed="rId3">
            <a:alphaModFix/>
          </a:blip>
          <a:stretch>
            <a:fillRect/>
          </a:stretch>
        </p:blipFill>
        <p:spPr>
          <a:xfrm>
            <a:off x="6798467" y="375950"/>
            <a:ext cx="1965600" cy="1310400"/>
          </a:xfrm>
          <a:prstGeom prst="roundRect">
            <a:avLst>
              <a:gd fmla="val 16667" name="adj"/>
            </a:avLst>
          </a:prstGeom>
          <a:noFill/>
          <a:ln>
            <a:noFill/>
          </a:ln>
        </p:spPr>
      </p:pic>
      <p:pic>
        <p:nvPicPr>
          <p:cNvPr id="271" name="Google Shape;271;p22"/>
          <p:cNvPicPr preferRelativeResize="0"/>
          <p:nvPr/>
        </p:nvPicPr>
        <p:blipFill>
          <a:blip r:embed="rId4">
            <a:alphaModFix/>
          </a:blip>
          <a:stretch>
            <a:fillRect/>
          </a:stretch>
        </p:blipFill>
        <p:spPr>
          <a:xfrm>
            <a:off x="6823085" y="1875650"/>
            <a:ext cx="1916400" cy="1310400"/>
          </a:xfrm>
          <a:prstGeom prst="roundRect">
            <a:avLst>
              <a:gd fmla="val 16667" name="adj"/>
            </a:avLst>
          </a:prstGeom>
          <a:noFill/>
          <a:ln>
            <a:noFill/>
          </a:ln>
        </p:spPr>
      </p:pic>
      <p:pic>
        <p:nvPicPr>
          <p:cNvPr id="272" name="Google Shape;272;p22"/>
          <p:cNvPicPr preferRelativeResize="0"/>
          <p:nvPr/>
        </p:nvPicPr>
        <p:blipFill>
          <a:blip r:embed="rId5">
            <a:alphaModFix/>
          </a:blip>
          <a:stretch>
            <a:fillRect/>
          </a:stretch>
        </p:blipFill>
        <p:spPr>
          <a:xfrm>
            <a:off x="6823075" y="3375343"/>
            <a:ext cx="1916400" cy="1437300"/>
          </a:xfrm>
          <a:prstGeom prst="roundRect">
            <a:avLst>
              <a:gd fmla="val 16667"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type="ctrTitle"/>
          </p:nvPr>
        </p:nvSpPr>
        <p:spPr>
          <a:xfrm>
            <a:off x="1832175" y="1566438"/>
            <a:ext cx="6634200" cy="201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Approach 1: Feature Engineering with Part of Speech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ANALYSIS (POS ADJECTIVES)</a:t>
            </a:r>
            <a:endParaRPr/>
          </a:p>
        </p:txBody>
      </p:sp>
      <p:sp>
        <p:nvSpPr>
          <p:cNvPr id="283" name="Google Shape;283;p24"/>
          <p:cNvSpPr txBox="1"/>
          <p:nvPr/>
        </p:nvSpPr>
        <p:spPr>
          <a:xfrm>
            <a:off x="3154063" y="4427000"/>
            <a:ext cx="3086100" cy="338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000">
                <a:solidFill>
                  <a:schemeClr val="dk1"/>
                </a:solidFill>
                <a:latin typeface="Inria Sans Light"/>
                <a:ea typeface="Inria Sans Light"/>
                <a:cs typeface="Inria Sans Light"/>
                <a:sym typeface="Inria Sans Light"/>
              </a:rPr>
              <a:t> Positive Reviews</a:t>
            </a:r>
            <a:endParaRPr sz="1000">
              <a:solidFill>
                <a:schemeClr val="dk1"/>
              </a:solidFill>
              <a:latin typeface="Inria Sans Light"/>
              <a:ea typeface="Inria Sans Light"/>
              <a:cs typeface="Inria Sans Light"/>
              <a:sym typeface="Inria Sans Light"/>
            </a:endParaRPr>
          </a:p>
        </p:txBody>
      </p:sp>
      <p:sp>
        <p:nvSpPr>
          <p:cNvPr id="284" name="Google Shape;284;p24"/>
          <p:cNvSpPr txBox="1"/>
          <p:nvPr/>
        </p:nvSpPr>
        <p:spPr>
          <a:xfrm>
            <a:off x="6240175" y="3631400"/>
            <a:ext cx="4747800" cy="5388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000">
                <a:solidFill>
                  <a:schemeClr val="dk1"/>
                </a:solidFill>
                <a:latin typeface="Inria Sans Light"/>
                <a:ea typeface="Inria Sans Light"/>
                <a:cs typeface="Inria Sans Light"/>
                <a:sym typeface="Inria Sans Light"/>
              </a:rPr>
              <a:t>Negative Reviews</a:t>
            </a:r>
            <a:endParaRPr sz="1000">
              <a:solidFill>
                <a:schemeClr val="dk1"/>
              </a:solidFill>
              <a:latin typeface="Inria Sans Light"/>
              <a:ea typeface="Inria Sans Light"/>
              <a:cs typeface="Inria Sans Light"/>
              <a:sym typeface="Inria Sans Light"/>
            </a:endParaRPr>
          </a:p>
          <a:p>
            <a:pPr indent="0" lvl="0" marL="0" rtl="0" algn="l">
              <a:spcBef>
                <a:spcPts val="0"/>
              </a:spcBef>
              <a:spcAft>
                <a:spcPts val="0"/>
              </a:spcAft>
              <a:buNone/>
            </a:pPr>
            <a:r>
              <a:t/>
            </a:r>
            <a:endParaRPr sz="1300">
              <a:latin typeface="Inria Sans Light"/>
              <a:ea typeface="Inria Sans Light"/>
              <a:cs typeface="Inria Sans Light"/>
              <a:sym typeface="Inria Sans Light"/>
            </a:endParaRPr>
          </a:p>
        </p:txBody>
      </p:sp>
      <p:sp>
        <p:nvSpPr>
          <p:cNvPr id="285" name="Google Shape;285;p24"/>
          <p:cNvSpPr txBox="1"/>
          <p:nvPr/>
        </p:nvSpPr>
        <p:spPr>
          <a:xfrm>
            <a:off x="5788450" y="2820425"/>
            <a:ext cx="51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ria Sans Light"/>
              <a:ea typeface="Inria Sans Light"/>
              <a:cs typeface="Inria Sans Light"/>
              <a:sym typeface="Inria Sans Light"/>
            </a:endParaRPr>
          </a:p>
        </p:txBody>
      </p:sp>
      <p:sp>
        <p:nvSpPr>
          <p:cNvPr id="286" name="Google Shape;286;p24"/>
          <p:cNvSpPr txBox="1"/>
          <p:nvPr/>
        </p:nvSpPr>
        <p:spPr>
          <a:xfrm>
            <a:off x="86150" y="3621925"/>
            <a:ext cx="3086100" cy="338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000">
                <a:solidFill>
                  <a:schemeClr val="dk1"/>
                </a:solidFill>
                <a:latin typeface="Inria Sans Light"/>
                <a:ea typeface="Inria Sans Light"/>
                <a:cs typeface="Inria Sans Light"/>
                <a:sym typeface="Inria Sans Light"/>
              </a:rPr>
              <a:t>Neutral Reviews</a:t>
            </a:r>
            <a:endParaRPr sz="1300">
              <a:latin typeface="Inria Sans Light"/>
              <a:ea typeface="Inria Sans Light"/>
              <a:cs typeface="Inria Sans Light"/>
              <a:sym typeface="Inria Sans Light"/>
            </a:endParaRPr>
          </a:p>
        </p:txBody>
      </p:sp>
      <p:pic>
        <p:nvPicPr>
          <p:cNvPr id="287" name="Google Shape;287;p24"/>
          <p:cNvPicPr preferRelativeResize="0"/>
          <p:nvPr/>
        </p:nvPicPr>
        <p:blipFill>
          <a:blip r:embed="rId3">
            <a:alphaModFix/>
          </a:blip>
          <a:stretch>
            <a:fillRect/>
          </a:stretch>
        </p:blipFill>
        <p:spPr>
          <a:xfrm>
            <a:off x="2996313" y="2248775"/>
            <a:ext cx="3027650" cy="2218124"/>
          </a:xfrm>
          <a:prstGeom prst="rect">
            <a:avLst/>
          </a:prstGeom>
          <a:noFill/>
          <a:ln>
            <a:noFill/>
          </a:ln>
        </p:spPr>
      </p:pic>
      <p:pic>
        <p:nvPicPr>
          <p:cNvPr id="288" name="Google Shape;288;p24"/>
          <p:cNvPicPr preferRelativeResize="0"/>
          <p:nvPr/>
        </p:nvPicPr>
        <p:blipFill>
          <a:blip r:embed="rId4">
            <a:alphaModFix/>
          </a:blip>
          <a:stretch>
            <a:fillRect/>
          </a:stretch>
        </p:blipFill>
        <p:spPr>
          <a:xfrm>
            <a:off x="150500" y="1610556"/>
            <a:ext cx="2753425" cy="2020841"/>
          </a:xfrm>
          <a:prstGeom prst="rect">
            <a:avLst/>
          </a:prstGeom>
          <a:noFill/>
          <a:ln>
            <a:noFill/>
          </a:ln>
        </p:spPr>
      </p:pic>
      <p:pic>
        <p:nvPicPr>
          <p:cNvPr id="289" name="Google Shape;289;p24"/>
          <p:cNvPicPr preferRelativeResize="0"/>
          <p:nvPr/>
        </p:nvPicPr>
        <p:blipFill>
          <a:blip r:embed="rId5">
            <a:alphaModFix/>
          </a:blip>
          <a:stretch>
            <a:fillRect/>
          </a:stretch>
        </p:blipFill>
        <p:spPr>
          <a:xfrm>
            <a:off x="6157750" y="1479133"/>
            <a:ext cx="2903825" cy="21852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ANALYSIS (POS ADVERBS)</a:t>
            </a:r>
            <a:endParaRPr/>
          </a:p>
        </p:txBody>
      </p:sp>
      <p:sp>
        <p:nvSpPr>
          <p:cNvPr id="295" name="Google Shape;295;p25"/>
          <p:cNvSpPr txBox="1"/>
          <p:nvPr/>
        </p:nvSpPr>
        <p:spPr>
          <a:xfrm>
            <a:off x="3154063" y="4427000"/>
            <a:ext cx="3086100" cy="338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000">
                <a:solidFill>
                  <a:schemeClr val="dk1"/>
                </a:solidFill>
                <a:latin typeface="Inria Sans Light"/>
                <a:ea typeface="Inria Sans Light"/>
                <a:cs typeface="Inria Sans Light"/>
                <a:sym typeface="Inria Sans Light"/>
              </a:rPr>
              <a:t> Positive Reviews</a:t>
            </a:r>
            <a:endParaRPr sz="1000">
              <a:solidFill>
                <a:schemeClr val="dk1"/>
              </a:solidFill>
              <a:latin typeface="Inria Sans Light"/>
              <a:ea typeface="Inria Sans Light"/>
              <a:cs typeface="Inria Sans Light"/>
              <a:sym typeface="Inria Sans Light"/>
            </a:endParaRPr>
          </a:p>
        </p:txBody>
      </p:sp>
      <p:sp>
        <p:nvSpPr>
          <p:cNvPr id="296" name="Google Shape;296;p25"/>
          <p:cNvSpPr txBox="1"/>
          <p:nvPr/>
        </p:nvSpPr>
        <p:spPr>
          <a:xfrm>
            <a:off x="6240175" y="3631400"/>
            <a:ext cx="4747800" cy="5388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000">
                <a:solidFill>
                  <a:schemeClr val="dk1"/>
                </a:solidFill>
                <a:latin typeface="Inria Sans Light"/>
                <a:ea typeface="Inria Sans Light"/>
                <a:cs typeface="Inria Sans Light"/>
                <a:sym typeface="Inria Sans Light"/>
              </a:rPr>
              <a:t>Negative Reviews</a:t>
            </a:r>
            <a:endParaRPr sz="1000">
              <a:solidFill>
                <a:schemeClr val="dk1"/>
              </a:solidFill>
              <a:latin typeface="Inria Sans Light"/>
              <a:ea typeface="Inria Sans Light"/>
              <a:cs typeface="Inria Sans Light"/>
              <a:sym typeface="Inria Sans Light"/>
            </a:endParaRPr>
          </a:p>
          <a:p>
            <a:pPr indent="0" lvl="0" marL="0" rtl="0" algn="l">
              <a:spcBef>
                <a:spcPts val="0"/>
              </a:spcBef>
              <a:spcAft>
                <a:spcPts val="0"/>
              </a:spcAft>
              <a:buNone/>
            </a:pPr>
            <a:r>
              <a:t/>
            </a:r>
            <a:endParaRPr sz="1300">
              <a:latin typeface="Inria Sans Light"/>
              <a:ea typeface="Inria Sans Light"/>
              <a:cs typeface="Inria Sans Light"/>
              <a:sym typeface="Inria Sans Light"/>
            </a:endParaRPr>
          </a:p>
        </p:txBody>
      </p:sp>
      <p:sp>
        <p:nvSpPr>
          <p:cNvPr id="297" name="Google Shape;297;p25"/>
          <p:cNvSpPr txBox="1"/>
          <p:nvPr/>
        </p:nvSpPr>
        <p:spPr>
          <a:xfrm>
            <a:off x="5788450" y="2820425"/>
            <a:ext cx="51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ria Sans Light"/>
              <a:ea typeface="Inria Sans Light"/>
              <a:cs typeface="Inria Sans Light"/>
              <a:sym typeface="Inria Sans Light"/>
            </a:endParaRPr>
          </a:p>
        </p:txBody>
      </p:sp>
      <p:sp>
        <p:nvSpPr>
          <p:cNvPr id="298" name="Google Shape;298;p25"/>
          <p:cNvSpPr txBox="1"/>
          <p:nvPr/>
        </p:nvSpPr>
        <p:spPr>
          <a:xfrm>
            <a:off x="86150" y="3621925"/>
            <a:ext cx="3086100" cy="338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000">
                <a:solidFill>
                  <a:schemeClr val="dk1"/>
                </a:solidFill>
                <a:latin typeface="Inria Sans Light"/>
                <a:ea typeface="Inria Sans Light"/>
                <a:cs typeface="Inria Sans Light"/>
                <a:sym typeface="Inria Sans Light"/>
              </a:rPr>
              <a:t>Neutral Reviews</a:t>
            </a:r>
            <a:endParaRPr sz="1300">
              <a:latin typeface="Inria Sans Light"/>
              <a:ea typeface="Inria Sans Light"/>
              <a:cs typeface="Inria Sans Light"/>
              <a:sym typeface="Inria Sans Light"/>
            </a:endParaRPr>
          </a:p>
        </p:txBody>
      </p:sp>
      <p:pic>
        <p:nvPicPr>
          <p:cNvPr id="299" name="Google Shape;299;p25"/>
          <p:cNvPicPr preferRelativeResize="0"/>
          <p:nvPr/>
        </p:nvPicPr>
        <p:blipFill>
          <a:blip r:embed="rId3">
            <a:alphaModFix/>
          </a:blip>
          <a:stretch>
            <a:fillRect/>
          </a:stretch>
        </p:blipFill>
        <p:spPr>
          <a:xfrm>
            <a:off x="6142650" y="1428406"/>
            <a:ext cx="2855359" cy="2110318"/>
          </a:xfrm>
          <a:prstGeom prst="rect">
            <a:avLst/>
          </a:prstGeom>
          <a:noFill/>
          <a:ln>
            <a:noFill/>
          </a:ln>
        </p:spPr>
      </p:pic>
      <p:pic>
        <p:nvPicPr>
          <p:cNvPr id="300" name="Google Shape;300;p25"/>
          <p:cNvPicPr preferRelativeResize="0"/>
          <p:nvPr/>
        </p:nvPicPr>
        <p:blipFill>
          <a:blip r:embed="rId4">
            <a:alphaModFix/>
          </a:blip>
          <a:stretch>
            <a:fillRect/>
          </a:stretch>
        </p:blipFill>
        <p:spPr>
          <a:xfrm>
            <a:off x="152400" y="1428406"/>
            <a:ext cx="2899791" cy="2110319"/>
          </a:xfrm>
          <a:prstGeom prst="rect">
            <a:avLst/>
          </a:prstGeom>
          <a:noFill/>
          <a:ln>
            <a:noFill/>
          </a:ln>
        </p:spPr>
      </p:pic>
      <p:pic>
        <p:nvPicPr>
          <p:cNvPr id="301" name="Google Shape;301;p25"/>
          <p:cNvPicPr preferRelativeResize="0"/>
          <p:nvPr/>
        </p:nvPicPr>
        <p:blipFill>
          <a:blip r:embed="rId5">
            <a:alphaModFix/>
          </a:blip>
          <a:stretch>
            <a:fillRect/>
          </a:stretch>
        </p:blipFill>
        <p:spPr>
          <a:xfrm>
            <a:off x="3122100" y="2231590"/>
            <a:ext cx="2950651" cy="21954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MACHINE LEARNING RESULTS</a:t>
            </a:r>
            <a:endParaRPr/>
          </a:p>
        </p:txBody>
      </p:sp>
      <p:sp>
        <p:nvSpPr>
          <p:cNvPr id="307" name="Google Shape;307;p26"/>
          <p:cNvSpPr txBox="1"/>
          <p:nvPr>
            <p:ph idx="1" type="body"/>
          </p:nvPr>
        </p:nvSpPr>
        <p:spPr>
          <a:xfrm>
            <a:off x="498874" y="1430150"/>
            <a:ext cx="3143700" cy="3265800"/>
          </a:xfrm>
          <a:prstGeom prst="rect">
            <a:avLst/>
          </a:prstGeom>
        </p:spPr>
        <p:txBody>
          <a:bodyPr anchorCtr="0" anchor="t" bIns="0" lIns="0" spcFirstLastPara="1" rIns="0" wrap="square" tIns="0">
            <a:noAutofit/>
          </a:bodyPr>
          <a:lstStyle/>
          <a:p>
            <a:pPr indent="0" lvl="0" marL="0" rtl="0" algn="ctr">
              <a:spcBef>
                <a:spcPts val="0"/>
              </a:spcBef>
              <a:spcAft>
                <a:spcPts val="600"/>
              </a:spcAft>
              <a:buNone/>
            </a:pPr>
            <a:r>
              <a:rPr lang="en"/>
              <a:t>Best Model: MLP</a:t>
            </a:r>
            <a:endParaRPr/>
          </a:p>
        </p:txBody>
      </p:sp>
      <p:sp>
        <p:nvSpPr>
          <p:cNvPr id="308" name="Google Shape;308;p26"/>
          <p:cNvSpPr txBox="1"/>
          <p:nvPr>
            <p:ph idx="2" type="body"/>
          </p:nvPr>
        </p:nvSpPr>
        <p:spPr>
          <a:xfrm>
            <a:off x="4941725" y="2571750"/>
            <a:ext cx="3837600" cy="1985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Performance:</a:t>
            </a:r>
            <a:endParaRPr/>
          </a:p>
          <a:p>
            <a:pPr indent="0" lvl="0" marL="0" rtl="0" algn="ctr">
              <a:spcBef>
                <a:spcPts val="600"/>
              </a:spcBef>
              <a:spcAft>
                <a:spcPts val="0"/>
              </a:spcAft>
              <a:buNone/>
            </a:pPr>
            <a:r>
              <a:t/>
            </a:r>
            <a:endParaRPr/>
          </a:p>
          <a:p>
            <a:pPr indent="0" lvl="0" marL="0" rtl="0" algn="ctr">
              <a:spcBef>
                <a:spcPts val="600"/>
              </a:spcBef>
              <a:spcAft>
                <a:spcPts val="600"/>
              </a:spcAft>
              <a:buNone/>
            </a:pPr>
            <a:r>
              <a:t/>
            </a:r>
            <a:endParaRPr/>
          </a:p>
        </p:txBody>
      </p:sp>
      <p:pic>
        <p:nvPicPr>
          <p:cNvPr id="309" name="Google Shape;309;p26"/>
          <p:cNvPicPr preferRelativeResize="0"/>
          <p:nvPr/>
        </p:nvPicPr>
        <p:blipFill>
          <a:blip r:embed="rId3">
            <a:alphaModFix/>
          </a:blip>
          <a:stretch>
            <a:fillRect/>
          </a:stretch>
        </p:blipFill>
        <p:spPr>
          <a:xfrm>
            <a:off x="161450" y="1799074"/>
            <a:ext cx="5589701" cy="1209775"/>
          </a:xfrm>
          <a:prstGeom prst="rect">
            <a:avLst/>
          </a:prstGeom>
          <a:noFill/>
          <a:ln>
            <a:noFill/>
          </a:ln>
        </p:spPr>
      </p:pic>
      <p:graphicFrame>
        <p:nvGraphicFramePr>
          <p:cNvPr id="310" name="Google Shape;310;p26"/>
          <p:cNvGraphicFramePr/>
          <p:nvPr/>
        </p:nvGraphicFramePr>
        <p:xfrm>
          <a:off x="4504825" y="3011040"/>
          <a:ext cx="3000000" cy="3000000"/>
        </p:xfrm>
        <a:graphic>
          <a:graphicData uri="http://schemas.openxmlformats.org/drawingml/2006/table">
            <a:tbl>
              <a:tblPr>
                <a:noFill/>
                <a:tableStyleId>{1CE3B691-1BD4-45AF-95FA-E46D52E378AF}</a:tableStyleId>
              </a:tblPr>
              <a:tblGrid>
                <a:gridCol w="1068625"/>
                <a:gridCol w="1068625"/>
                <a:gridCol w="853575"/>
                <a:gridCol w="1283675"/>
              </a:tblGrid>
              <a:tr h="381275">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precision</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recall</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f1-score</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812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negative</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0.60</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0.46</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0.52</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248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neutral</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0.60</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0.69</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0.64</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248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positive</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0.67</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0.65</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0.66</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51472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total accuracy</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b="1" lang="en" sz="1800">
                          <a:solidFill>
                            <a:schemeClr val="accent1"/>
                          </a:solidFill>
                          <a:latin typeface="Inria Sans"/>
                          <a:ea typeface="Inria Sans"/>
                          <a:cs typeface="Inria Sans"/>
                          <a:sym typeface="Inria Sans"/>
                        </a:rPr>
                        <a:t>0.62</a:t>
                      </a:r>
                      <a:endParaRPr b="1" sz="1800">
                        <a:solidFill>
                          <a:schemeClr val="accent1"/>
                        </a:solidFill>
                        <a:latin typeface="Inria Sans"/>
                        <a:ea typeface="Inria Sans"/>
                        <a:cs typeface="Inria Sans"/>
                        <a:sym typeface="Inria Sans"/>
                      </a:endParaRPr>
                    </a:p>
                  </a:txBody>
                  <a:tcPr marT="0" marB="0" marR="0" marL="0" anchor="ctr">
                    <a:solidFill>
                      <a:schemeClr val="dk2"/>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ctrTitle"/>
          </p:nvPr>
        </p:nvSpPr>
        <p:spPr>
          <a:xfrm>
            <a:off x="1823925" y="2267544"/>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Approach 2: Bag-of-Words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ANALYSIS</a:t>
            </a:r>
            <a:endParaRPr/>
          </a:p>
        </p:txBody>
      </p:sp>
      <p:sp>
        <p:nvSpPr>
          <p:cNvPr id="321" name="Google Shape;321;p28"/>
          <p:cNvSpPr txBox="1"/>
          <p:nvPr/>
        </p:nvSpPr>
        <p:spPr>
          <a:xfrm>
            <a:off x="3154063" y="4427000"/>
            <a:ext cx="308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Inria Sans Light"/>
                <a:ea typeface="Inria Sans Light"/>
                <a:cs typeface="Inria Sans Light"/>
                <a:sym typeface="Inria Sans Light"/>
              </a:rPr>
              <a:t>Top 10 Most Frequent Words in Positive </a:t>
            </a:r>
            <a:r>
              <a:rPr lang="en" sz="1000">
                <a:solidFill>
                  <a:schemeClr val="dk1"/>
                </a:solidFill>
                <a:latin typeface="Inria Sans Light"/>
                <a:ea typeface="Inria Sans Light"/>
                <a:cs typeface="Inria Sans Light"/>
                <a:sym typeface="Inria Sans Light"/>
              </a:rPr>
              <a:t>Reviews</a:t>
            </a:r>
            <a:endParaRPr sz="1000">
              <a:solidFill>
                <a:schemeClr val="dk1"/>
              </a:solidFill>
              <a:latin typeface="Inria Sans Light"/>
              <a:ea typeface="Inria Sans Light"/>
              <a:cs typeface="Inria Sans Light"/>
              <a:sym typeface="Inria Sans Light"/>
            </a:endParaRPr>
          </a:p>
        </p:txBody>
      </p:sp>
      <p:pic>
        <p:nvPicPr>
          <p:cNvPr id="322" name="Google Shape;322;p28"/>
          <p:cNvPicPr preferRelativeResize="0"/>
          <p:nvPr/>
        </p:nvPicPr>
        <p:blipFill>
          <a:blip r:embed="rId3">
            <a:alphaModFix/>
          </a:blip>
          <a:stretch>
            <a:fillRect/>
          </a:stretch>
        </p:blipFill>
        <p:spPr>
          <a:xfrm>
            <a:off x="2908931" y="2460475"/>
            <a:ext cx="3331245" cy="1966526"/>
          </a:xfrm>
          <a:prstGeom prst="rect">
            <a:avLst/>
          </a:prstGeom>
          <a:noFill/>
          <a:ln>
            <a:noFill/>
          </a:ln>
        </p:spPr>
      </p:pic>
      <p:pic>
        <p:nvPicPr>
          <p:cNvPr id="323" name="Google Shape;323;p28"/>
          <p:cNvPicPr preferRelativeResize="0"/>
          <p:nvPr/>
        </p:nvPicPr>
        <p:blipFill>
          <a:blip r:embed="rId4">
            <a:alphaModFix/>
          </a:blip>
          <a:stretch>
            <a:fillRect/>
          </a:stretch>
        </p:blipFill>
        <p:spPr>
          <a:xfrm>
            <a:off x="6280485" y="1645901"/>
            <a:ext cx="2782465" cy="1985500"/>
          </a:xfrm>
          <a:prstGeom prst="rect">
            <a:avLst/>
          </a:prstGeom>
          <a:noFill/>
          <a:ln>
            <a:noFill/>
          </a:ln>
        </p:spPr>
      </p:pic>
      <p:sp>
        <p:nvSpPr>
          <p:cNvPr id="324" name="Google Shape;324;p28"/>
          <p:cNvSpPr txBox="1"/>
          <p:nvPr/>
        </p:nvSpPr>
        <p:spPr>
          <a:xfrm>
            <a:off x="6240175" y="3631400"/>
            <a:ext cx="4747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Inria Sans Light"/>
                <a:ea typeface="Inria Sans Light"/>
                <a:cs typeface="Inria Sans Light"/>
                <a:sym typeface="Inria Sans Light"/>
              </a:rPr>
              <a:t>Top 10 Most Frequent Words in Negative Reviews</a:t>
            </a:r>
            <a:endParaRPr sz="1000">
              <a:solidFill>
                <a:schemeClr val="dk1"/>
              </a:solidFill>
              <a:latin typeface="Inria Sans Light"/>
              <a:ea typeface="Inria Sans Light"/>
              <a:cs typeface="Inria Sans Light"/>
              <a:sym typeface="Inria Sans Light"/>
            </a:endParaRPr>
          </a:p>
          <a:p>
            <a:pPr indent="0" lvl="0" marL="0" rtl="0" algn="l">
              <a:spcBef>
                <a:spcPts val="0"/>
              </a:spcBef>
              <a:spcAft>
                <a:spcPts val="0"/>
              </a:spcAft>
              <a:buNone/>
            </a:pPr>
            <a:r>
              <a:t/>
            </a:r>
            <a:endParaRPr sz="1300">
              <a:latin typeface="Inria Sans Light"/>
              <a:ea typeface="Inria Sans Light"/>
              <a:cs typeface="Inria Sans Light"/>
              <a:sym typeface="Inria Sans Light"/>
            </a:endParaRPr>
          </a:p>
        </p:txBody>
      </p:sp>
      <p:pic>
        <p:nvPicPr>
          <p:cNvPr id="325" name="Google Shape;325;p28"/>
          <p:cNvPicPr preferRelativeResize="0"/>
          <p:nvPr/>
        </p:nvPicPr>
        <p:blipFill>
          <a:blip r:embed="rId5">
            <a:alphaModFix/>
          </a:blip>
          <a:stretch>
            <a:fillRect/>
          </a:stretch>
        </p:blipFill>
        <p:spPr>
          <a:xfrm>
            <a:off x="86151" y="1655409"/>
            <a:ext cx="2782476" cy="1966527"/>
          </a:xfrm>
          <a:prstGeom prst="rect">
            <a:avLst/>
          </a:prstGeom>
          <a:noFill/>
          <a:ln>
            <a:noFill/>
          </a:ln>
        </p:spPr>
      </p:pic>
      <p:sp>
        <p:nvSpPr>
          <p:cNvPr id="326" name="Google Shape;326;p28"/>
          <p:cNvSpPr txBox="1"/>
          <p:nvPr/>
        </p:nvSpPr>
        <p:spPr>
          <a:xfrm>
            <a:off x="5788450" y="2820425"/>
            <a:ext cx="51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ria Sans Light"/>
              <a:ea typeface="Inria Sans Light"/>
              <a:cs typeface="Inria Sans Light"/>
              <a:sym typeface="Inria Sans Light"/>
            </a:endParaRPr>
          </a:p>
        </p:txBody>
      </p:sp>
      <p:sp>
        <p:nvSpPr>
          <p:cNvPr id="327" name="Google Shape;327;p28"/>
          <p:cNvSpPr txBox="1"/>
          <p:nvPr/>
        </p:nvSpPr>
        <p:spPr>
          <a:xfrm>
            <a:off x="86150" y="3621925"/>
            <a:ext cx="308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Inria Sans Light"/>
                <a:ea typeface="Inria Sans Light"/>
                <a:cs typeface="Inria Sans Light"/>
                <a:sym typeface="Inria Sans Light"/>
              </a:rPr>
              <a:t>Top 10 Most Frequent Words in Neutral Reviews</a:t>
            </a:r>
            <a:endParaRPr sz="1300">
              <a:latin typeface="Inria Sans Light"/>
              <a:ea typeface="Inria Sans Light"/>
              <a:cs typeface="Inria Sans Light"/>
              <a:sym typeface="Inria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ANALYSIS</a:t>
            </a:r>
            <a:endParaRPr/>
          </a:p>
        </p:txBody>
      </p:sp>
      <p:pic>
        <p:nvPicPr>
          <p:cNvPr id="333" name="Google Shape;333;p29"/>
          <p:cNvPicPr preferRelativeResize="0"/>
          <p:nvPr/>
        </p:nvPicPr>
        <p:blipFill>
          <a:blip r:embed="rId3">
            <a:alphaModFix/>
          </a:blip>
          <a:stretch>
            <a:fillRect/>
          </a:stretch>
        </p:blipFill>
        <p:spPr>
          <a:xfrm>
            <a:off x="3108600" y="2260799"/>
            <a:ext cx="2753075" cy="1872392"/>
          </a:xfrm>
          <a:prstGeom prst="rect">
            <a:avLst/>
          </a:prstGeom>
          <a:noFill/>
          <a:ln>
            <a:noFill/>
          </a:ln>
        </p:spPr>
      </p:pic>
      <p:sp>
        <p:nvSpPr>
          <p:cNvPr id="334" name="Google Shape;334;p29"/>
          <p:cNvSpPr txBox="1"/>
          <p:nvPr/>
        </p:nvSpPr>
        <p:spPr>
          <a:xfrm>
            <a:off x="-211275" y="3452200"/>
            <a:ext cx="34482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1"/>
                </a:solidFill>
                <a:latin typeface="Roboto"/>
                <a:ea typeface="Roboto"/>
                <a:cs typeface="Roboto"/>
                <a:sym typeface="Roboto"/>
              </a:rPr>
              <a:t>Top Three Most Frequent Words in Positive Review Summaries</a:t>
            </a:r>
            <a:endParaRPr sz="1000">
              <a:solidFill>
                <a:schemeClr val="dk1"/>
              </a:solidFill>
              <a:latin typeface="Inria Sans Light"/>
              <a:ea typeface="Inria Sans Light"/>
              <a:cs typeface="Inria Sans Light"/>
              <a:sym typeface="Inria Sans Light"/>
            </a:endParaRPr>
          </a:p>
        </p:txBody>
      </p:sp>
      <p:sp>
        <p:nvSpPr>
          <p:cNvPr id="335" name="Google Shape;335;p29"/>
          <p:cNvSpPr txBox="1"/>
          <p:nvPr/>
        </p:nvSpPr>
        <p:spPr>
          <a:xfrm>
            <a:off x="2960875" y="4133200"/>
            <a:ext cx="30861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1"/>
                </a:solidFill>
                <a:latin typeface="Roboto"/>
                <a:ea typeface="Roboto"/>
                <a:cs typeface="Roboto"/>
                <a:sym typeface="Roboto"/>
              </a:rPr>
              <a:t>Top Three Most Frequent Words in Negative Review Summaries</a:t>
            </a:r>
            <a:endParaRPr sz="1000">
              <a:solidFill>
                <a:schemeClr val="dk1"/>
              </a:solidFill>
              <a:latin typeface="Inria Sans Light"/>
              <a:ea typeface="Inria Sans Light"/>
              <a:cs typeface="Inria Sans Light"/>
              <a:sym typeface="Inria Sans Light"/>
            </a:endParaRPr>
          </a:p>
        </p:txBody>
      </p:sp>
      <p:pic>
        <p:nvPicPr>
          <p:cNvPr id="336" name="Google Shape;336;p29"/>
          <p:cNvPicPr preferRelativeResize="0"/>
          <p:nvPr/>
        </p:nvPicPr>
        <p:blipFill>
          <a:blip r:embed="rId4">
            <a:alphaModFix/>
          </a:blip>
          <a:stretch>
            <a:fillRect/>
          </a:stretch>
        </p:blipFill>
        <p:spPr>
          <a:xfrm>
            <a:off x="64775" y="1558860"/>
            <a:ext cx="2896109" cy="1794050"/>
          </a:xfrm>
          <a:prstGeom prst="rect">
            <a:avLst/>
          </a:prstGeom>
          <a:noFill/>
          <a:ln>
            <a:noFill/>
          </a:ln>
        </p:spPr>
      </p:pic>
      <p:pic>
        <p:nvPicPr>
          <p:cNvPr id="337" name="Google Shape;337;p29"/>
          <p:cNvPicPr preferRelativeResize="0"/>
          <p:nvPr/>
        </p:nvPicPr>
        <p:blipFill rotWithShape="1">
          <a:blip r:embed="rId5">
            <a:alphaModFix/>
          </a:blip>
          <a:srcRect b="0" l="0" r="0" t="0"/>
          <a:stretch/>
        </p:blipFill>
        <p:spPr>
          <a:xfrm>
            <a:off x="6046981" y="1519675"/>
            <a:ext cx="2901819" cy="1872400"/>
          </a:xfrm>
          <a:prstGeom prst="rect">
            <a:avLst/>
          </a:prstGeom>
          <a:noFill/>
          <a:ln>
            <a:noFill/>
          </a:ln>
        </p:spPr>
      </p:pic>
      <p:sp>
        <p:nvSpPr>
          <p:cNvPr id="338" name="Google Shape;338;p29"/>
          <p:cNvSpPr txBox="1"/>
          <p:nvPr/>
        </p:nvSpPr>
        <p:spPr>
          <a:xfrm>
            <a:off x="5954838" y="3471788"/>
            <a:ext cx="30861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1"/>
                </a:solidFill>
                <a:latin typeface="Roboto"/>
                <a:ea typeface="Roboto"/>
                <a:cs typeface="Roboto"/>
                <a:sym typeface="Roboto"/>
              </a:rPr>
              <a:t>Top Three Most Frequent Words in Neutral Review Summaries</a:t>
            </a:r>
            <a:endParaRPr sz="1000">
              <a:solidFill>
                <a:schemeClr val="dk1"/>
              </a:solidFill>
              <a:latin typeface="Inria Sans Light"/>
              <a:ea typeface="Inria Sans Light"/>
              <a:cs typeface="Inria Sans Light"/>
              <a:sym typeface="Inria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MACHINE LEARNING RESULTS</a:t>
            </a:r>
            <a:endParaRPr/>
          </a:p>
        </p:txBody>
      </p:sp>
      <p:sp>
        <p:nvSpPr>
          <p:cNvPr id="344" name="Google Shape;344;p30"/>
          <p:cNvSpPr txBox="1"/>
          <p:nvPr>
            <p:ph idx="1" type="body"/>
          </p:nvPr>
        </p:nvSpPr>
        <p:spPr>
          <a:xfrm>
            <a:off x="498874" y="1430150"/>
            <a:ext cx="3143700" cy="3265800"/>
          </a:xfrm>
          <a:prstGeom prst="rect">
            <a:avLst/>
          </a:prstGeom>
        </p:spPr>
        <p:txBody>
          <a:bodyPr anchorCtr="0" anchor="t" bIns="0" lIns="0" spcFirstLastPara="1" rIns="0" wrap="square" tIns="0">
            <a:noAutofit/>
          </a:bodyPr>
          <a:lstStyle/>
          <a:p>
            <a:pPr indent="0" lvl="0" marL="0" rtl="0" algn="ctr">
              <a:spcBef>
                <a:spcPts val="0"/>
              </a:spcBef>
              <a:spcAft>
                <a:spcPts val="600"/>
              </a:spcAft>
              <a:buNone/>
            </a:pPr>
            <a:r>
              <a:rPr lang="en"/>
              <a:t>Best Model: Linear with SGD</a:t>
            </a:r>
            <a:endParaRPr/>
          </a:p>
        </p:txBody>
      </p:sp>
      <p:sp>
        <p:nvSpPr>
          <p:cNvPr id="345" name="Google Shape;345;p30"/>
          <p:cNvSpPr txBox="1"/>
          <p:nvPr>
            <p:ph idx="2" type="body"/>
          </p:nvPr>
        </p:nvSpPr>
        <p:spPr>
          <a:xfrm>
            <a:off x="4792500" y="2710150"/>
            <a:ext cx="3837600" cy="1985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Performance:</a:t>
            </a:r>
            <a:endParaRPr/>
          </a:p>
          <a:p>
            <a:pPr indent="0" lvl="0" marL="0" rtl="0" algn="ctr">
              <a:spcBef>
                <a:spcPts val="600"/>
              </a:spcBef>
              <a:spcAft>
                <a:spcPts val="0"/>
              </a:spcAft>
              <a:buNone/>
            </a:pPr>
            <a:r>
              <a:t/>
            </a:r>
            <a:endParaRPr/>
          </a:p>
          <a:p>
            <a:pPr indent="0" lvl="0" marL="0" rtl="0" algn="ctr">
              <a:spcBef>
                <a:spcPts val="600"/>
              </a:spcBef>
              <a:spcAft>
                <a:spcPts val="600"/>
              </a:spcAft>
              <a:buNone/>
            </a:pPr>
            <a:r>
              <a:t/>
            </a:r>
            <a:endParaRPr/>
          </a:p>
        </p:txBody>
      </p:sp>
      <p:graphicFrame>
        <p:nvGraphicFramePr>
          <p:cNvPr id="346" name="Google Shape;346;p30"/>
          <p:cNvGraphicFramePr/>
          <p:nvPr/>
        </p:nvGraphicFramePr>
        <p:xfrm>
          <a:off x="4504825" y="3011040"/>
          <a:ext cx="3000000" cy="3000000"/>
        </p:xfrm>
        <a:graphic>
          <a:graphicData uri="http://schemas.openxmlformats.org/drawingml/2006/table">
            <a:tbl>
              <a:tblPr>
                <a:noFill/>
                <a:tableStyleId>{1CE3B691-1BD4-45AF-95FA-E46D52E378AF}</a:tableStyleId>
              </a:tblPr>
              <a:tblGrid>
                <a:gridCol w="1068625"/>
                <a:gridCol w="1068625"/>
                <a:gridCol w="853575"/>
                <a:gridCol w="1283675"/>
              </a:tblGrid>
              <a:tr h="381275">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precision</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recall</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f1-score</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812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negative</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0.72</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0.65</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0.68</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248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neutral</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0.61</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0.59</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0.60</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248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positive</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0.72</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0.81</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0.76</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51472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t</a:t>
                      </a:r>
                      <a:r>
                        <a:rPr lang="en">
                          <a:solidFill>
                            <a:schemeClr val="accent1"/>
                          </a:solidFill>
                          <a:latin typeface="Inria Sans"/>
                          <a:ea typeface="Inria Sans"/>
                          <a:cs typeface="Inria Sans"/>
                          <a:sym typeface="Inria Sans"/>
                        </a:rPr>
                        <a:t>otal accuracy</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b="1" lang="en" sz="1800">
                          <a:solidFill>
                            <a:schemeClr val="accent1"/>
                          </a:solidFill>
                          <a:latin typeface="Inria Sans"/>
                          <a:ea typeface="Inria Sans"/>
                          <a:cs typeface="Inria Sans"/>
                          <a:sym typeface="Inria Sans"/>
                        </a:rPr>
                        <a:t>0.68</a:t>
                      </a:r>
                      <a:endParaRPr b="1" sz="1800">
                        <a:solidFill>
                          <a:schemeClr val="accent1"/>
                        </a:solidFill>
                        <a:latin typeface="Inria Sans"/>
                        <a:ea typeface="Inria Sans"/>
                        <a:cs typeface="Inria Sans"/>
                        <a:sym typeface="Inria Sans"/>
                      </a:endParaRPr>
                    </a:p>
                  </a:txBody>
                  <a:tcPr marT="0" marB="0" marR="0" marL="0" anchor="ctr">
                    <a:solidFill>
                      <a:schemeClr val="dk2"/>
                    </a:solidFill>
                  </a:tcPr>
                </a:tc>
              </a:tr>
            </a:tbl>
          </a:graphicData>
        </a:graphic>
      </p:graphicFrame>
      <p:pic>
        <p:nvPicPr>
          <p:cNvPr id="347" name="Google Shape;347;p30"/>
          <p:cNvPicPr preferRelativeResize="0"/>
          <p:nvPr/>
        </p:nvPicPr>
        <p:blipFill>
          <a:blip r:embed="rId3">
            <a:alphaModFix/>
          </a:blip>
          <a:stretch>
            <a:fillRect/>
          </a:stretch>
        </p:blipFill>
        <p:spPr>
          <a:xfrm>
            <a:off x="82250" y="1805175"/>
            <a:ext cx="5103400" cy="136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1"/>
          <p:cNvSpPr txBox="1"/>
          <p:nvPr>
            <p:ph type="ctrTitle"/>
          </p:nvPr>
        </p:nvSpPr>
        <p:spPr>
          <a:xfrm>
            <a:off x="1823925" y="2267544"/>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Approach 3: Bigrams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 MEMBERS</a:t>
            </a:r>
            <a:endParaRPr/>
          </a:p>
        </p:txBody>
      </p:sp>
      <p:sp>
        <p:nvSpPr>
          <p:cNvPr id="209" name="Google Shape;209;p14"/>
          <p:cNvSpPr txBox="1"/>
          <p:nvPr>
            <p:ph idx="1" type="body"/>
          </p:nvPr>
        </p:nvSpPr>
        <p:spPr>
          <a:xfrm>
            <a:off x="360150" y="1582550"/>
            <a:ext cx="1784400" cy="3037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Sahar Sami</a:t>
            </a:r>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a:t>Cornell University</a:t>
            </a:r>
            <a:endParaRPr/>
          </a:p>
          <a:p>
            <a:pPr indent="0" lvl="0" marL="0" rtl="0" algn="ctr">
              <a:spcBef>
                <a:spcPts val="600"/>
              </a:spcBef>
              <a:spcAft>
                <a:spcPts val="0"/>
              </a:spcAft>
              <a:buNone/>
            </a:pPr>
            <a:r>
              <a:rPr lang="en"/>
              <a:t>CS</a:t>
            </a:r>
            <a:endParaRPr/>
          </a:p>
          <a:p>
            <a:pPr indent="0" lvl="0" marL="0" rtl="0" algn="ctr">
              <a:spcBef>
                <a:spcPts val="600"/>
              </a:spcBef>
              <a:spcAft>
                <a:spcPts val="600"/>
              </a:spcAft>
              <a:buNone/>
            </a:pPr>
            <a:r>
              <a:rPr lang="en"/>
              <a:t>2023</a:t>
            </a:r>
            <a:endParaRPr/>
          </a:p>
        </p:txBody>
      </p:sp>
      <p:sp>
        <p:nvSpPr>
          <p:cNvPr id="210" name="Google Shape;210;p14"/>
          <p:cNvSpPr txBox="1"/>
          <p:nvPr>
            <p:ph idx="1" type="body"/>
          </p:nvPr>
        </p:nvSpPr>
        <p:spPr>
          <a:xfrm>
            <a:off x="2573250" y="1582550"/>
            <a:ext cx="1784400" cy="3037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Palak Shah</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a:t>New Jersey Institute of Technology</a:t>
            </a:r>
            <a:endParaRPr/>
          </a:p>
          <a:p>
            <a:pPr indent="0" lvl="0" marL="0" rtl="0" algn="ctr">
              <a:spcBef>
                <a:spcPts val="600"/>
              </a:spcBef>
              <a:spcAft>
                <a:spcPts val="0"/>
              </a:spcAft>
              <a:buNone/>
            </a:pPr>
            <a:r>
              <a:rPr lang="en"/>
              <a:t>CS</a:t>
            </a:r>
            <a:endParaRPr/>
          </a:p>
          <a:p>
            <a:pPr indent="0" lvl="0" marL="0" rtl="0" algn="ctr">
              <a:spcBef>
                <a:spcPts val="600"/>
              </a:spcBef>
              <a:spcAft>
                <a:spcPts val="600"/>
              </a:spcAft>
              <a:buNone/>
            </a:pPr>
            <a:r>
              <a:rPr lang="en"/>
              <a:t>2023</a:t>
            </a:r>
            <a:endParaRPr/>
          </a:p>
        </p:txBody>
      </p:sp>
      <p:sp>
        <p:nvSpPr>
          <p:cNvPr id="211" name="Google Shape;211;p14"/>
          <p:cNvSpPr txBox="1"/>
          <p:nvPr>
            <p:ph idx="1" type="body"/>
          </p:nvPr>
        </p:nvSpPr>
        <p:spPr>
          <a:xfrm>
            <a:off x="4786350" y="1582550"/>
            <a:ext cx="1784400" cy="3037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Stephanie Szpylka</a:t>
            </a:r>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a:t>CUNY Queens College</a:t>
            </a:r>
            <a:endParaRPr/>
          </a:p>
          <a:p>
            <a:pPr indent="0" lvl="0" marL="0" rtl="0" algn="ctr">
              <a:spcBef>
                <a:spcPts val="600"/>
              </a:spcBef>
              <a:spcAft>
                <a:spcPts val="0"/>
              </a:spcAft>
              <a:buNone/>
            </a:pPr>
            <a:r>
              <a:rPr lang="en"/>
              <a:t>Math, Econ, CS</a:t>
            </a:r>
            <a:endParaRPr/>
          </a:p>
          <a:p>
            <a:pPr indent="0" lvl="0" marL="0" rtl="0" algn="ctr">
              <a:spcBef>
                <a:spcPts val="600"/>
              </a:spcBef>
              <a:spcAft>
                <a:spcPts val="600"/>
              </a:spcAft>
              <a:buNone/>
            </a:pPr>
            <a:r>
              <a:rPr lang="en"/>
              <a:t>2023</a:t>
            </a:r>
            <a:endParaRPr/>
          </a:p>
        </p:txBody>
      </p:sp>
      <p:sp>
        <p:nvSpPr>
          <p:cNvPr id="212" name="Google Shape;212;p14"/>
          <p:cNvSpPr txBox="1"/>
          <p:nvPr>
            <p:ph idx="1" type="body"/>
          </p:nvPr>
        </p:nvSpPr>
        <p:spPr>
          <a:xfrm>
            <a:off x="6999450" y="1582550"/>
            <a:ext cx="1784400" cy="3037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Zhaoshu Cao</a:t>
            </a:r>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a:t>New Jersey Institute of Technology</a:t>
            </a:r>
            <a:endParaRPr/>
          </a:p>
          <a:p>
            <a:pPr indent="0" lvl="0" marL="0" rtl="0" algn="ctr">
              <a:spcBef>
                <a:spcPts val="600"/>
              </a:spcBef>
              <a:spcAft>
                <a:spcPts val="0"/>
              </a:spcAft>
              <a:buNone/>
            </a:pPr>
            <a:r>
              <a:rPr lang="en"/>
              <a:t>CS, Math</a:t>
            </a:r>
            <a:endParaRPr/>
          </a:p>
          <a:p>
            <a:pPr indent="0" lvl="0" marL="0" rtl="0" algn="ctr">
              <a:spcBef>
                <a:spcPts val="600"/>
              </a:spcBef>
              <a:spcAft>
                <a:spcPts val="0"/>
              </a:spcAft>
              <a:buNone/>
            </a:pPr>
            <a:r>
              <a:rPr lang="en"/>
              <a:t>2023</a:t>
            </a:r>
            <a:endParaRPr/>
          </a:p>
          <a:p>
            <a:pPr indent="0" lvl="0" marL="0" rtl="0" algn="ctr">
              <a:spcBef>
                <a:spcPts val="600"/>
              </a:spcBef>
              <a:spcAft>
                <a:spcPts val="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ANALYSIS</a:t>
            </a:r>
            <a:endParaRPr/>
          </a:p>
        </p:txBody>
      </p:sp>
      <p:pic>
        <p:nvPicPr>
          <p:cNvPr id="358" name="Google Shape;358;p32"/>
          <p:cNvPicPr preferRelativeResize="0"/>
          <p:nvPr/>
        </p:nvPicPr>
        <p:blipFill rotWithShape="1">
          <a:blip r:embed="rId3">
            <a:alphaModFix/>
          </a:blip>
          <a:srcRect b="0" l="0" r="2846" t="0"/>
          <a:stretch/>
        </p:blipFill>
        <p:spPr>
          <a:xfrm>
            <a:off x="80725" y="1467575"/>
            <a:ext cx="2991075" cy="1942824"/>
          </a:xfrm>
          <a:prstGeom prst="rect">
            <a:avLst/>
          </a:prstGeom>
          <a:noFill/>
          <a:ln>
            <a:noFill/>
          </a:ln>
        </p:spPr>
      </p:pic>
      <p:pic>
        <p:nvPicPr>
          <p:cNvPr id="359" name="Google Shape;359;p32"/>
          <p:cNvPicPr preferRelativeResize="0"/>
          <p:nvPr/>
        </p:nvPicPr>
        <p:blipFill rotWithShape="1">
          <a:blip r:embed="rId4">
            <a:alphaModFix/>
          </a:blip>
          <a:srcRect b="0" l="0" r="2846" t="0"/>
          <a:stretch/>
        </p:blipFill>
        <p:spPr>
          <a:xfrm>
            <a:off x="6026137" y="1467563"/>
            <a:ext cx="2991075" cy="1999674"/>
          </a:xfrm>
          <a:prstGeom prst="rect">
            <a:avLst/>
          </a:prstGeom>
          <a:noFill/>
          <a:ln>
            <a:noFill/>
          </a:ln>
        </p:spPr>
      </p:pic>
      <p:pic>
        <p:nvPicPr>
          <p:cNvPr id="360" name="Google Shape;360;p32"/>
          <p:cNvPicPr preferRelativeResize="0"/>
          <p:nvPr/>
        </p:nvPicPr>
        <p:blipFill rotWithShape="1">
          <a:blip r:embed="rId5">
            <a:alphaModFix/>
          </a:blip>
          <a:srcRect b="0" l="0" r="3091" t="0"/>
          <a:stretch/>
        </p:blipFill>
        <p:spPr>
          <a:xfrm>
            <a:off x="3099613" y="2156525"/>
            <a:ext cx="2898699" cy="2005050"/>
          </a:xfrm>
          <a:prstGeom prst="rect">
            <a:avLst/>
          </a:prstGeom>
          <a:noFill/>
          <a:ln>
            <a:noFill/>
          </a:ln>
        </p:spPr>
      </p:pic>
      <p:sp>
        <p:nvSpPr>
          <p:cNvPr id="361" name="Google Shape;361;p32"/>
          <p:cNvSpPr txBox="1"/>
          <p:nvPr/>
        </p:nvSpPr>
        <p:spPr>
          <a:xfrm>
            <a:off x="3028988" y="4242225"/>
            <a:ext cx="308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Inria Sans Light"/>
                <a:ea typeface="Inria Sans Light"/>
                <a:cs typeface="Inria Sans Light"/>
                <a:sym typeface="Inria Sans Light"/>
              </a:rPr>
              <a:t>Top 10 Most Frequent Bigrams in Neutral Reviews</a:t>
            </a:r>
            <a:endParaRPr sz="1300">
              <a:latin typeface="Inria Sans Light"/>
              <a:ea typeface="Inria Sans Light"/>
              <a:cs typeface="Inria Sans Light"/>
              <a:sym typeface="Inria Sans Light"/>
            </a:endParaRPr>
          </a:p>
        </p:txBody>
      </p:sp>
      <p:sp>
        <p:nvSpPr>
          <p:cNvPr id="362" name="Google Shape;362;p32"/>
          <p:cNvSpPr txBox="1"/>
          <p:nvPr/>
        </p:nvSpPr>
        <p:spPr>
          <a:xfrm>
            <a:off x="76988" y="3608000"/>
            <a:ext cx="308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Inria Sans Light"/>
                <a:ea typeface="Inria Sans Light"/>
                <a:cs typeface="Inria Sans Light"/>
                <a:sym typeface="Inria Sans Light"/>
              </a:rPr>
              <a:t>Top 10 Most Frequent Bigrams in Positive Reviews</a:t>
            </a:r>
            <a:endParaRPr sz="1300">
              <a:latin typeface="Inria Sans Light"/>
              <a:ea typeface="Inria Sans Light"/>
              <a:cs typeface="Inria Sans Light"/>
              <a:sym typeface="Inria Sans Light"/>
            </a:endParaRPr>
          </a:p>
        </p:txBody>
      </p:sp>
      <p:sp>
        <p:nvSpPr>
          <p:cNvPr id="363" name="Google Shape;363;p32"/>
          <p:cNvSpPr txBox="1"/>
          <p:nvPr/>
        </p:nvSpPr>
        <p:spPr>
          <a:xfrm>
            <a:off x="5978613" y="3608000"/>
            <a:ext cx="308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Inria Sans Light"/>
                <a:ea typeface="Inria Sans Light"/>
                <a:cs typeface="Inria Sans Light"/>
                <a:sym typeface="Inria Sans Light"/>
              </a:rPr>
              <a:t>Top 10 Most Frequent Bigrams in Negative Reviews</a:t>
            </a:r>
            <a:endParaRPr sz="1300">
              <a:latin typeface="Inria Sans Light"/>
              <a:ea typeface="Inria Sans Light"/>
              <a:cs typeface="Inria Sans Light"/>
              <a:sym typeface="Inria Sans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MACHINE LEARNING RESULTS</a:t>
            </a:r>
            <a:endParaRPr/>
          </a:p>
        </p:txBody>
      </p:sp>
      <p:sp>
        <p:nvSpPr>
          <p:cNvPr id="369" name="Google Shape;369;p33"/>
          <p:cNvSpPr txBox="1"/>
          <p:nvPr>
            <p:ph idx="1" type="body"/>
          </p:nvPr>
        </p:nvSpPr>
        <p:spPr>
          <a:xfrm>
            <a:off x="498875" y="1430150"/>
            <a:ext cx="4073100" cy="3265800"/>
          </a:xfrm>
          <a:prstGeom prst="rect">
            <a:avLst/>
          </a:prstGeom>
        </p:spPr>
        <p:txBody>
          <a:bodyPr anchorCtr="0" anchor="t" bIns="0" lIns="0" spcFirstLastPara="1" rIns="0" wrap="square" tIns="0">
            <a:noAutofit/>
          </a:bodyPr>
          <a:lstStyle/>
          <a:p>
            <a:pPr indent="0" lvl="0" marL="0" rtl="0" algn="ctr">
              <a:spcBef>
                <a:spcPts val="0"/>
              </a:spcBef>
              <a:spcAft>
                <a:spcPts val="600"/>
              </a:spcAft>
              <a:buNone/>
            </a:pPr>
            <a:r>
              <a:rPr lang="en"/>
              <a:t>Best Model: </a:t>
            </a:r>
            <a:r>
              <a:rPr lang="en"/>
              <a:t>Naive</a:t>
            </a:r>
            <a:r>
              <a:rPr lang="en"/>
              <a:t> Bayes</a:t>
            </a:r>
            <a:endParaRPr/>
          </a:p>
        </p:txBody>
      </p:sp>
      <p:sp>
        <p:nvSpPr>
          <p:cNvPr id="370" name="Google Shape;370;p33"/>
          <p:cNvSpPr txBox="1"/>
          <p:nvPr>
            <p:ph idx="2" type="body"/>
          </p:nvPr>
        </p:nvSpPr>
        <p:spPr>
          <a:xfrm>
            <a:off x="4723275" y="2437650"/>
            <a:ext cx="3837600" cy="1985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Performance:</a:t>
            </a:r>
            <a:endParaRPr/>
          </a:p>
          <a:p>
            <a:pPr indent="0" lvl="0" marL="0" rtl="0" algn="ctr">
              <a:spcBef>
                <a:spcPts val="600"/>
              </a:spcBef>
              <a:spcAft>
                <a:spcPts val="0"/>
              </a:spcAft>
              <a:buNone/>
            </a:pPr>
            <a:r>
              <a:t/>
            </a:r>
            <a:endParaRPr/>
          </a:p>
          <a:p>
            <a:pPr indent="0" lvl="0" marL="0" rtl="0" algn="ctr">
              <a:spcBef>
                <a:spcPts val="600"/>
              </a:spcBef>
              <a:spcAft>
                <a:spcPts val="600"/>
              </a:spcAft>
              <a:buNone/>
            </a:pPr>
            <a:r>
              <a:t/>
            </a:r>
            <a:endParaRPr/>
          </a:p>
        </p:txBody>
      </p:sp>
      <p:pic>
        <p:nvPicPr>
          <p:cNvPr id="371" name="Google Shape;371;p33"/>
          <p:cNvPicPr preferRelativeResize="0"/>
          <p:nvPr/>
        </p:nvPicPr>
        <p:blipFill>
          <a:blip r:embed="rId3">
            <a:alphaModFix/>
          </a:blip>
          <a:stretch>
            <a:fillRect/>
          </a:stretch>
        </p:blipFill>
        <p:spPr>
          <a:xfrm>
            <a:off x="555099" y="1909425"/>
            <a:ext cx="3718821" cy="800725"/>
          </a:xfrm>
          <a:prstGeom prst="rect">
            <a:avLst/>
          </a:prstGeom>
          <a:noFill/>
          <a:ln>
            <a:noFill/>
          </a:ln>
        </p:spPr>
      </p:pic>
      <p:graphicFrame>
        <p:nvGraphicFramePr>
          <p:cNvPr id="372" name="Google Shape;372;p33"/>
          <p:cNvGraphicFramePr/>
          <p:nvPr/>
        </p:nvGraphicFramePr>
        <p:xfrm>
          <a:off x="4504825" y="2898190"/>
          <a:ext cx="3000000" cy="3000000"/>
        </p:xfrm>
        <a:graphic>
          <a:graphicData uri="http://schemas.openxmlformats.org/drawingml/2006/table">
            <a:tbl>
              <a:tblPr>
                <a:noFill/>
                <a:tableStyleId>{1CE3B691-1BD4-45AF-95FA-E46D52E378AF}</a:tableStyleId>
              </a:tblPr>
              <a:tblGrid>
                <a:gridCol w="1068625"/>
                <a:gridCol w="1068625"/>
                <a:gridCol w="853575"/>
                <a:gridCol w="1283675"/>
              </a:tblGrid>
              <a:tr h="381275">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precision</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recall</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f1-score</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812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negative</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0.67</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0.72</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0.70</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248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neutral</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0.63</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0.58</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0.61</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32487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positive</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0.79</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0.79</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0.79</a:t>
                      </a:r>
                      <a:endParaRPr>
                        <a:solidFill>
                          <a:schemeClr val="accent1"/>
                        </a:solidFill>
                        <a:latin typeface="Inria Sans"/>
                        <a:ea typeface="Inria Sans"/>
                        <a:cs typeface="Inria Sans"/>
                        <a:sym typeface="Inria Sans"/>
                      </a:endParaRPr>
                    </a:p>
                  </a:txBody>
                  <a:tcPr marT="0" marB="0" marR="0" marL="0" anchor="ctr">
                    <a:solidFill>
                      <a:schemeClr val="dk2"/>
                    </a:solidFill>
                  </a:tcPr>
                </a:tc>
              </a:tr>
              <a:tr h="514725">
                <a:tc>
                  <a:txBody>
                    <a:bodyPr/>
                    <a:lstStyle/>
                    <a:p>
                      <a:pPr indent="0" lvl="0" marL="0" rtl="0" algn="ctr">
                        <a:spcBef>
                          <a:spcPts val="0"/>
                        </a:spcBef>
                        <a:spcAft>
                          <a:spcPts val="0"/>
                        </a:spcAft>
                        <a:buNone/>
                      </a:pPr>
                      <a:r>
                        <a:rPr lang="en">
                          <a:solidFill>
                            <a:schemeClr val="accent1"/>
                          </a:solidFill>
                          <a:latin typeface="Inria Sans"/>
                          <a:ea typeface="Inria Sans"/>
                          <a:cs typeface="Inria Sans"/>
                          <a:sym typeface="Inria Sans"/>
                        </a:rPr>
                        <a:t>total accuracy</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t/>
                      </a:r>
                      <a:endParaRPr>
                        <a:solidFill>
                          <a:schemeClr val="accent1"/>
                        </a:solidFill>
                        <a:latin typeface="Inria Sans"/>
                        <a:ea typeface="Inria Sans"/>
                        <a:cs typeface="Inria Sans"/>
                        <a:sym typeface="Inria Sans"/>
                      </a:endParaRPr>
                    </a:p>
                  </a:txBody>
                  <a:tcPr marT="0" marB="0" marR="0" marL="0" anchor="ctr">
                    <a:solidFill>
                      <a:schemeClr val="dk2"/>
                    </a:solidFill>
                  </a:tcPr>
                </a:tc>
                <a:tc>
                  <a:txBody>
                    <a:bodyPr/>
                    <a:lstStyle/>
                    <a:p>
                      <a:pPr indent="0" lvl="0" marL="0" rtl="0" algn="ctr">
                        <a:spcBef>
                          <a:spcPts val="0"/>
                        </a:spcBef>
                        <a:spcAft>
                          <a:spcPts val="0"/>
                        </a:spcAft>
                        <a:buNone/>
                      </a:pPr>
                      <a:r>
                        <a:rPr b="1" lang="en" sz="1800">
                          <a:solidFill>
                            <a:schemeClr val="accent1"/>
                          </a:solidFill>
                          <a:latin typeface="Inria Sans"/>
                          <a:ea typeface="Inria Sans"/>
                          <a:cs typeface="Inria Sans"/>
                          <a:sym typeface="Inria Sans"/>
                        </a:rPr>
                        <a:t>0.70</a:t>
                      </a:r>
                      <a:endParaRPr b="1" sz="1800">
                        <a:solidFill>
                          <a:schemeClr val="accent1"/>
                        </a:solidFill>
                        <a:latin typeface="Inria Sans"/>
                        <a:ea typeface="Inria Sans"/>
                        <a:cs typeface="Inria Sans"/>
                        <a:sym typeface="Inria Sans"/>
                      </a:endParaRPr>
                    </a:p>
                  </a:txBody>
                  <a:tcPr marT="0" marB="0" marR="0" marL="0" anchor="ctr">
                    <a:solidFill>
                      <a:schemeClr val="dk2"/>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ctrTitle"/>
          </p:nvPr>
        </p:nvSpPr>
        <p:spPr>
          <a:xfrm>
            <a:off x="1823925" y="2267550"/>
            <a:ext cx="72384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Approach 4: Deep Learning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Approach: Word Embeddings + LSTM</a:t>
            </a:r>
            <a:endParaRPr/>
          </a:p>
        </p:txBody>
      </p:sp>
      <p:pic>
        <p:nvPicPr>
          <p:cNvPr id="383" name="Google Shape;383;p35"/>
          <p:cNvPicPr preferRelativeResize="0"/>
          <p:nvPr/>
        </p:nvPicPr>
        <p:blipFill>
          <a:blip r:embed="rId3">
            <a:alphaModFix/>
          </a:blip>
          <a:stretch>
            <a:fillRect/>
          </a:stretch>
        </p:blipFill>
        <p:spPr>
          <a:xfrm>
            <a:off x="152400" y="1685750"/>
            <a:ext cx="2269517" cy="2686674"/>
          </a:xfrm>
          <a:prstGeom prst="rect">
            <a:avLst/>
          </a:prstGeom>
          <a:noFill/>
          <a:ln>
            <a:noFill/>
          </a:ln>
        </p:spPr>
      </p:pic>
      <p:pic>
        <p:nvPicPr>
          <p:cNvPr id="384" name="Google Shape;384;p35"/>
          <p:cNvPicPr preferRelativeResize="0"/>
          <p:nvPr/>
        </p:nvPicPr>
        <p:blipFill>
          <a:blip r:embed="rId4">
            <a:alphaModFix/>
          </a:blip>
          <a:stretch>
            <a:fillRect/>
          </a:stretch>
        </p:blipFill>
        <p:spPr>
          <a:xfrm>
            <a:off x="3020600" y="1685749"/>
            <a:ext cx="5970999" cy="2686675"/>
          </a:xfrm>
          <a:prstGeom prst="rect">
            <a:avLst/>
          </a:prstGeom>
          <a:noFill/>
          <a:ln>
            <a:noFill/>
          </a:ln>
        </p:spPr>
      </p:pic>
      <p:cxnSp>
        <p:nvCxnSpPr>
          <p:cNvPr id="385" name="Google Shape;385;p35"/>
          <p:cNvCxnSpPr>
            <a:stCxn id="383" idx="3"/>
            <a:endCxn id="384" idx="1"/>
          </p:cNvCxnSpPr>
          <p:nvPr/>
        </p:nvCxnSpPr>
        <p:spPr>
          <a:xfrm>
            <a:off x="2421917" y="3029087"/>
            <a:ext cx="5988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SOLUTIONS AND FINDINGS</a:t>
            </a:r>
            <a:endParaRPr/>
          </a:p>
        </p:txBody>
      </p:sp>
      <p:sp>
        <p:nvSpPr>
          <p:cNvPr id="391" name="Google Shape;391;p36"/>
          <p:cNvSpPr txBox="1"/>
          <p:nvPr>
            <p:ph idx="1" type="body"/>
          </p:nvPr>
        </p:nvSpPr>
        <p:spPr>
          <a:xfrm>
            <a:off x="314550" y="1516875"/>
            <a:ext cx="2685000" cy="3037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Insights</a:t>
            </a:r>
            <a:endParaRPr/>
          </a:p>
          <a:p>
            <a:pPr indent="-342900" lvl="0" marL="457200" rtl="0" algn="l">
              <a:spcBef>
                <a:spcPts val="600"/>
              </a:spcBef>
              <a:spcAft>
                <a:spcPts val="0"/>
              </a:spcAft>
              <a:buSzPts val="1800"/>
              <a:buChar char="⬥"/>
            </a:pPr>
            <a:r>
              <a:rPr lang="en"/>
              <a:t>Bigram counts were most effective as features</a:t>
            </a:r>
            <a:endParaRPr/>
          </a:p>
          <a:p>
            <a:pPr indent="-342900" lvl="0" marL="457200" rtl="0" algn="l">
              <a:spcBef>
                <a:spcPts val="0"/>
              </a:spcBef>
              <a:spcAft>
                <a:spcPts val="0"/>
              </a:spcAft>
              <a:buSzPts val="1800"/>
              <a:buChar char="⬥"/>
            </a:pPr>
            <a:r>
              <a:rPr lang="en"/>
              <a:t>Neutral class less likely to improve more</a:t>
            </a:r>
            <a:endParaRPr/>
          </a:p>
        </p:txBody>
      </p:sp>
      <p:sp>
        <p:nvSpPr>
          <p:cNvPr id="392" name="Google Shape;392;p36"/>
          <p:cNvSpPr txBox="1"/>
          <p:nvPr>
            <p:ph idx="2" type="body"/>
          </p:nvPr>
        </p:nvSpPr>
        <p:spPr>
          <a:xfrm>
            <a:off x="3529051" y="1516875"/>
            <a:ext cx="2085900" cy="3037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Solution</a:t>
            </a:r>
            <a:endParaRPr/>
          </a:p>
          <a:p>
            <a:pPr indent="-342900" lvl="0" marL="457200" rtl="0" algn="l">
              <a:spcBef>
                <a:spcPts val="600"/>
              </a:spcBef>
              <a:spcAft>
                <a:spcPts val="0"/>
              </a:spcAft>
              <a:buSzPts val="1800"/>
              <a:buChar char="⬥"/>
            </a:pPr>
            <a:r>
              <a:rPr lang="en"/>
              <a:t>A classifier that predicts sentiment on electronics reviews with 70% accuracy</a:t>
            </a:r>
            <a:endParaRPr/>
          </a:p>
        </p:txBody>
      </p:sp>
      <p:cxnSp>
        <p:nvCxnSpPr>
          <p:cNvPr id="393" name="Google Shape;393;p36"/>
          <p:cNvCxnSpPr/>
          <p:nvPr/>
        </p:nvCxnSpPr>
        <p:spPr>
          <a:xfrm>
            <a:off x="3247038" y="1417400"/>
            <a:ext cx="34500" cy="3367500"/>
          </a:xfrm>
          <a:prstGeom prst="straightConnector1">
            <a:avLst/>
          </a:prstGeom>
          <a:noFill/>
          <a:ln cap="flat" cmpd="sng" w="9525">
            <a:solidFill>
              <a:schemeClr val="dk2"/>
            </a:solidFill>
            <a:prstDash val="solid"/>
            <a:round/>
            <a:headEnd len="med" w="med" type="none"/>
            <a:tailEnd len="med" w="med" type="none"/>
          </a:ln>
        </p:spPr>
      </p:cxnSp>
      <p:sp>
        <p:nvSpPr>
          <p:cNvPr id="394" name="Google Shape;394;p36"/>
          <p:cNvSpPr txBox="1"/>
          <p:nvPr>
            <p:ph idx="3" type="body"/>
          </p:nvPr>
        </p:nvSpPr>
        <p:spPr>
          <a:xfrm>
            <a:off x="6175425" y="1516875"/>
            <a:ext cx="2296800" cy="3037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Future Steps</a:t>
            </a:r>
            <a:endParaRPr/>
          </a:p>
          <a:p>
            <a:pPr indent="-342900" lvl="0" marL="457200" rtl="0" algn="l">
              <a:spcBef>
                <a:spcPts val="600"/>
              </a:spcBef>
              <a:spcAft>
                <a:spcPts val="0"/>
              </a:spcAft>
              <a:buSzPts val="1800"/>
              <a:buChar char="⬥"/>
            </a:pPr>
            <a:r>
              <a:rPr lang="en"/>
              <a:t>Tune model hyperparameters</a:t>
            </a:r>
            <a:endParaRPr/>
          </a:p>
          <a:p>
            <a:pPr indent="-342900" lvl="0" marL="457200" rtl="0" algn="l">
              <a:spcBef>
                <a:spcPts val="0"/>
              </a:spcBef>
              <a:spcAft>
                <a:spcPts val="0"/>
              </a:spcAft>
              <a:buSzPts val="1800"/>
              <a:buChar char="⬥"/>
            </a:pPr>
            <a:r>
              <a:rPr lang="en"/>
              <a:t>Improve the LSTM model</a:t>
            </a:r>
            <a:endParaRPr/>
          </a:p>
          <a:p>
            <a:pPr indent="-342900" lvl="0" marL="457200" rtl="0" algn="l">
              <a:spcBef>
                <a:spcPts val="0"/>
              </a:spcBef>
              <a:spcAft>
                <a:spcPts val="0"/>
              </a:spcAft>
              <a:buSzPts val="1800"/>
              <a:buChar char="⬥"/>
            </a:pPr>
            <a:r>
              <a:rPr lang="en"/>
              <a:t>Evaluate performance on other types of text data</a:t>
            </a:r>
            <a:endParaRPr/>
          </a:p>
        </p:txBody>
      </p:sp>
      <p:cxnSp>
        <p:nvCxnSpPr>
          <p:cNvPr id="395" name="Google Shape;395;p36"/>
          <p:cNvCxnSpPr/>
          <p:nvPr/>
        </p:nvCxnSpPr>
        <p:spPr>
          <a:xfrm>
            <a:off x="5877938" y="1417400"/>
            <a:ext cx="34500" cy="3367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7"/>
          <p:cNvSpPr txBox="1"/>
          <p:nvPr>
            <p:ph type="ctrTitle"/>
          </p:nvPr>
        </p:nvSpPr>
        <p:spPr>
          <a:xfrm>
            <a:off x="2450100" y="2267550"/>
            <a:ext cx="56553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 and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PROBLEM</a:t>
            </a:r>
            <a:endParaRPr/>
          </a:p>
        </p:txBody>
      </p:sp>
      <p:sp>
        <p:nvSpPr>
          <p:cNvPr id="218" name="Google Shape;218;p15"/>
          <p:cNvSpPr txBox="1"/>
          <p:nvPr>
            <p:ph idx="1" type="body"/>
          </p:nvPr>
        </p:nvSpPr>
        <p:spPr>
          <a:xfrm>
            <a:off x="1207850" y="1448825"/>
            <a:ext cx="7359300" cy="1749900"/>
          </a:xfrm>
          <a:prstGeom prst="rect">
            <a:avLst/>
          </a:prstGeom>
        </p:spPr>
        <p:txBody>
          <a:bodyPr anchorCtr="0" anchor="t" bIns="0" lIns="0" spcFirstLastPara="1" rIns="0" wrap="square" tIns="0">
            <a:noAutofit/>
          </a:bodyPr>
          <a:lstStyle/>
          <a:p>
            <a:pPr indent="-374650" lvl="0" marL="457200" rtl="0" algn="l">
              <a:spcBef>
                <a:spcPts val="0"/>
              </a:spcBef>
              <a:spcAft>
                <a:spcPts val="0"/>
              </a:spcAft>
              <a:buSzPts val="2300"/>
              <a:buChar char="⬥"/>
            </a:pPr>
            <a:r>
              <a:rPr lang="en" sz="2300"/>
              <a:t>In the service industry, there are hundreds of thousands of reviews without </a:t>
            </a:r>
            <a:r>
              <a:rPr lang="en" sz="2300"/>
              <a:t>quantitative</a:t>
            </a:r>
            <a:r>
              <a:rPr lang="en" sz="2300"/>
              <a:t> ratings. Manually combing through these reviews to identify sentiment is a time-consuming and expensive process.</a:t>
            </a:r>
            <a:endParaRPr sz="2300"/>
          </a:p>
          <a:p>
            <a:pPr indent="0" lvl="0" marL="457200" rtl="0" algn="l">
              <a:spcBef>
                <a:spcPts val="600"/>
              </a:spcBef>
              <a:spcAft>
                <a:spcPts val="600"/>
              </a:spcAft>
              <a:buNone/>
            </a:pPr>
            <a:r>
              <a:t/>
            </a:r>
            <a:endParaRPr/>
          </a:p>
        </p:txBody>
      </p:sp>
      <p:pic>
        <p:nvPicPr>
          <p:cNvPr id="219" name="Google Shape;219;p15"/>
          <p:cNvPicPr preferRelativeResize="0"/>
          <p:nvPr/>
        </p:nvPicPr>
        <p:blipFill rotWithShape="1">
          <a:blip r:embed="rId3">
            <a:alphaModFix/>
          </a:blip>
          <a:srcRect b="0" l="0" r="0" t="16492"/>
          <a:stretch/>
        </p:blipFill>
        <p:spPr>
          <a:xfrm>
            <a:off x="1207850" y="3299825"/>
            <a:ext cx="6728399" cy="144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SOLUTION: Our Goal</a:t>
            </a:r>
            <a:endParaRPr/>
          </a:p>
        </p:txBody>
      </p:sp>
      <p:sp>
        <p:nvSpPr>
          <p:cNvPr id="225" name="Google Shape;225;p16"/>
          <p:cNvSpPr txBox="1"/>
          <p:nvPr>
            <p:ph idx="1" type="body"/>
          </p:nvPr>
        </p:nvSpPr>
        <p:spPr>
          <a:xfrm>
            <a:off x="1076300" y="1678550"/>
            <a:ext cx="6991500" cy="2226600"/>
          </a:xfrm>
          <a:prstGeom prst="rect">
            <a:avLst/>
          </a:prstGeom>
        </p:spPr>
        <p:txBody>
          <a:bodyPr anchorCtr="0" anchor="t" bIns="0" lIns="0" spcFirstLastPara="1" rIns="0" wrap="square" tIns="0">
            <a:noAutofit/>
          </a:bodyPr>
          <a:lstStyle/>
          <a:p>
            <a:pPr indent="0" lvl="0" marL="0" rtl="0" algn="ctr">
              <a:spcBef>
                <a:spcPts val="0"/>
              </a:spcBef>
              <a:spcAft>
                <a:spcPts val="600"/>
              </a:spcAft>
              <a:buNone/>
            </a:pPr>
            <a:r>
              <a:rPr lang="en"/>
              <a:t>Build a classifier to predict sentiment of reviews</a:t>
            </a:r>
            <a:endParaRPr/>
          </a:p>
        </p:txBody>
      </p:sp>
      <p:pic>
        <p:nvPicPr>
          <p:cNvPr id="226" name="Google Shape;226;p16"/>
          <p:cNvPicPr preferRelativeResize="0"/>
          <p:nvPr/>
        </p:nvPicPr>
        <p:blipFill rotWithShape="1">
          <a:blip r:embed="rId3">
            <a:alphaModFix/>
          </a:blip>
          <a:srcRect b="0" l="0" r="0" t="17688"/>
          <a:stretch/>
        </p:blipFill>
        <p:spPr>
          <a:xfrm>
            <a:off x="2600050" y="2449512"/>
            <a:ext cx="3850500" cy="23784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BUSINESS IMPACT</a:t>
            </a:r>
            <a:endParaRPr/>
          </a:p>
        </p:txBody>
      </p:sp>
      <p:sp>
        <p:nvSpPr>
          <p:cNvPr id="232" name="Google Shape;232;p17"/>
          <p:cNvSpPr txBox="1"/>
          <p:nvPr>
            <p:ph idx="1" type="body"/>
          </p:nvPr>
        </p:nvSpPr>
        <p:spPr>
          <a:xfrm>
            <a:off x="1207850" y="1579950"/>
            <a:ext cx="7292700" cy="2884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Different types of feedback for products vs. services</a:t>
            </a:r>
            <a:endParaRPr/>
          </a:p>
          <a:p>
            <a:pPr indent="-342900" lvl="0" marL="457200" rtl="0" algn="l">
              <a:spcBef>
                <a:spcPts val="0"/>
              </a:spcBef>
              <a:spcAft>
                <a:spcPts val="0"/>
              </a:spcAft>
              <a:buSzPts val="1800"/>
              <a:buChar char="⬥"/>
            </a:pPr>
            <a:r>
              <a:rPr lang="en"/>
              <a:t>Quickly get </a:t>
            </a:r>
            <a:r>
              <a:rPr b="1" lang="en">
                <a:latin typeface="Inria Sans"/>
                <a:ea typeface="Inria Sans"/>
                <a:cs typeface="Inria Sans"/>
                <a:sym typeface="Inria Sans"/>
              </a:rPr>
              <a:t>quantitative</a:t>
            </a:r>
            <a:r>
              <a:rPr lang="en"/>
              <a:t> </a:t>
            </a:r>
            <a:r>
              <a:rPr lang="en"/>
              <a:t>feedback (sentiment value) from </a:t>
            </a:r>
            <a:r>
              <a:rPr b="1" lang="en">
                <a:latin typeface="Inria Sans"/>
                <a:ea typeface="Inria Sans"/>
                <a:cs typeface="Inria Sans"/>
                <a:sym typeface="Inria Sans"/>
              </a:rPr>
              <a:t>qualitative </a:t>
            </a:r>
            <a:r>
              <a:rPr lang="en"/>
              <a:t>feedback (text)</a:t>
            </a:r>
            <a:r>
              <a:rPr lang="en"/>
              <a:t> for services</a:t>
            </a:r>
            <a:endParaRPr/>
          </a:p>
          <a:p>
            <a:pPr indent="-342900" lvl="0" marL="457200" rtl="0" algn="l">
              <a:spcBef>
                <a:spcPts val="0"/>
              </a:spcBef>
              <a:spcAft>
                <a:spcPts val="0"/>
              </a:spcAft>
              <a:buSzPts val="1800"/>
              <a:buChar char="⬥"/>
            </a:pPr>
            <a:r>
              <a:rPr lang="en"/>
              <a:t>Save time &amp; money by avoiding manual analysis</a:t>
            </a:r>
            <a:endParaRPr/>
          </a:p>
        </p:txBody>
      </p:sp>
      <p:pic>
        <p:nvPicPr>
          <p:cNvPr id="233" name="Google Shape;233;p17"/>
          <p:cNvPicPr preferRelativeResize="0"/>
          <p:nvPr/>
        </p:nvPicPr>
        <p:blipFill>
          <a:blip r:embed="rId3">
            <a:alphaModFix/>
          </a:blip>
          <a:stretch>
            <a:fillRect/>
          </a:stretch>
        </p:blipFill>
        <p:spPr>
          <a:xfrm>
            <a:off x="6471954" y="698351"/>
            <a:ext cx="2293797" cy="508450"/>
          </a:xfrm>
          <a:prstGeom prst="rect">
            <a:avLst/>
          </a:prstGeom>
          <a:noFill/>
          <a:ln>
            <a:noFill/>
          </a:ln>
        </p:spPr>
      </p:pic>
      <p:pic>
        <p:nvPicPr>
          <p:cNvPr id="234" name="Google Shape;234;p17"/>
          <p:cNvPicPr preferRelativeResize="0"/>
          <p:nvPr/>
        </p:nvPicPr>
        <p:blipFill>
          <a:blip r:embed="rId4">
            <a:alphaModFix/>
          </a:blip>
          <a:stretch>
            <a:fillRect/>
          </a:stretch>
        </p:blipFill>
        <p:spPr>
          <a:xfrm>
            <a:off x="1530475" y="3164000"/>
            <a:ext cx="1416530" cy="1923074"/>
          </a:xfrm>
          <a:prstGeom prst="rect">
            <a:avLst/>
          </a:prstGeom>
          <a:noFill/>
          <a:ln>
            <a:noFill/>
          </a:ln>
        </p:spPr>
      </p:pic>
      <p:pic>
        <p:nvPicPr>
          <p:cNvPr id="235" name="Google Shape;235;p17"/>
          <p:cNvPicPr preferRelativeResize="0"/>
          <p:nvPr/>
        </p:nvPicPr>
        <p:blipFill>
          <a:blip r:embed="rId5">
            <a:alphaModFix/>
          </a:blip>
          <a:stretch>
            <a:fillRect/>
          </a:stretch>
        </p:blipFill>
        <p:spPr>
          <a:xfrm>
            <a:off x="5220296" y="3164000"/>
            <a:ext cx="2715950" cy="1826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ctrTitle"/>
          </p:nvPr>
        </p:nvSpPr>
        <p:spPr>
          <a:xfrm>
            <a:off x="1823925" y="2267544"/>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DATA</a:t>
            </a:r>
            <a:endParaRPr/>
          </a:p>
        </p:txBody>
      </p:sp>
      <p:sp>
        <p:nvSpPr>
          <p:cNvPr id="246" name="Google Shape;246;p19"/>
          <p:cNvSpPr txBox="1"/>
          <p:nvPr>
            <p:ph idx="1" type="body"/>
          </p:nvPr>
        </p:nvSpPr>
        <p:spPr>
          <a:xfrm>
            <a:off x="1207850" y="1430150"/>
            <a:ext cx="49323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Over 7 million 2014 Amazon reviews for the electronics category</a:t>
            </a:r>
            <a:endParaRPr/>
          </a:p>
          <a:p>
            <a:pPr indent="-342900" lvl="0" marL="457200" rtl="0" algn="l">
              <a:spcBef>
                <a:spcPts val="0"/>
              </a:spcBef>
              <a:spcAft>
                <a:spcPts val="0"/>
              </a:spcAft>
              <a:buSzPts val="1800"/>
              <a:buChar char="⬥"/>
            </a:pPr>
            <a:r>
              <a:rPr lang="en"/>
              <a:t>Key features:</a:t>
            </a:r>
            <a:endParaRPr/>
          </a:p>
          <a:p>
            <a:pPr indent="-355600" lvl="1" marL="914400" rtl="0" algn="l">
              <a:spcBef>
                <a:spcPts val="0"/>
              </a:spcBef>
              <a:spcAft>
                <a:spcPts val="0"/>
              </a:spcAft>
              <a:buSzPts val="2000"/>
              <a:buChar char="⬦"/>
            </a:pPr>
            <a:r>
              <a:rPr lang="en" sz="2000"/>
              <a:t>Review text</a:t>
            </a:r>
            <a:endParaRPr sz="2000"/>
          </a:p>
          <a:p>
            <a:pPr indent="-355600" lvl="1" marL="914400" rtl="0" algn="l">
              <a:spcBef>
                <a:spcPts val="0"/>
              </a:spcBef>
              <a:spcAft>
                <a:spcPts val="0"/>
              </a:spcAft>
              <a:buSzPts val="2000"/>
              <a:buChar char="⬦"/>
            </a:pPr>
            <a:r>
              <a:rPr lang="en" sz="2000"/>
              <a:t>Review summary</a:t>
            </a:r>
            <a:endParaRPr sz="2000"/>
          </a:p>
          <a:p>
            <a:pPr indent="-355600" lvl="1" marL="914400" rtl="0" algn="l">
              <a:spcBef>
                <a:spcPts val="0"/>
              </a:spcBef>
              <a:spcAft>
                <a:spcPts val="0"/>
              </a:spcAft>
              <a:buSzPts val="2000"/>
              <a:buChar char="⬦"/>
            </a:pPr>
            <a:r>
              <a:rPr lang="en" sz="2000"/>
              <a:t>Star rating (out of 5)</a:t>
            </a:r>
            <a:endParaRPr sz="2000"/>
          </a:p>
          <a:p>
            <a:pPr indent="-342900" lvl="0" marL="457200" rtl="0" algn="l">
              <a:spcBef>
                <a:spcPts val="0"/>
              </a:spcBef>
              <a:spcAft>
                <a:spcPts val="0"/>
              </a:spcAft>
              <a:buSzPts val="1800"/>
              <a:buChar char="⬥"/>
            </a:pPr>
            <a:r>
              <a:rPr lang="en"/>
              <a:t>Started by selecting the first 100k reviews</a:t>
            </a:r>
            <a:endParaRPr/>
          </a:p>
        </p:txBody>
      </p:sp>
      <p:pic>
        <p:nvPicPr>
          <p:cNvPr id="247" name="Google Shape;247;p19"/>
          <p:cNvPicPr preferRelativeResize="0"/>
          <p:nvPr/>
        </p:nvPicPr>
        <p:blipFill>
          <a:blip r:embed="rId3">
            <a:alphaModFix/>
          </a:blip>
          <a:stretch>
            <a:fillRect/>
          </a:stretch>
        </p:blipFill>
        <p:spPr>
          <a:xfrm>
            <a:off x="5660674" y="855500"/>
            <a:ext cx="3302199" cy="185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PREPROCESSING</a:t>
            </a:r>
            <a:endParaRPr/>
          </a:p>
        </p:txBody>
      </p:sp>
      <p:sp>
        <p:nvSpPr>
          <p:cNvPr id="253" name="Google Shape;253;p20"/>
          <p:cNvSpPr txBox="1"/>
          <p:nvPr>
            <p:ph idx="1" type="body"/>
          </p:nvPr>
        </p:nvSpPr>
        <p:spPr>
          <a:xfrm>
            <a:off x="1207850" y="1430150"/>
            <a:ext cx="7123200" cy="30339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Create sentiment label from star rating</a:t>
            </a:r>
            <a:endParaRPr/>
          </a:p>
          <a:p>
            <a:pPr indent="-342900" lvl="1" marL="914400" rtl="0" algn="l">
              <a:spcBef>
                <a:spcPts val="0"/>
              </a:spcBef>
              <a:spcAft>
                <a:spcPts val="0"/>
              </a:spcAft>
              <a:buSzPts val="1800"/>
              <a:buChar char="⬦"/>
            </a:pPr>
            <a:r>
              <a:rPr lang="en" sz="1800"/>
              <a:t>4+ stars = positive (encoded as 1)</a:t>
            </a:r>
            <a:endParaRPr sz="1800"/>
          </a:p>
          <a:p>
            <a:pPr indent="-342900" lvl="1" marL="914400" rtl="0" algn="l">
              <a:spcBef>
                <a:spcPts val="0"/>
              </a:spcBef>
              <a:spcAft>
                <a:spcPts val="0"/>
              </a:spcAft>
              <a:buSzPts val="1800"/>
              <a:buChar char="⬦"/>
            </a:pPr>
            <a:r>
              <a:rPr lang="en" sz="1800"/>
              <a:t>3 stars = neutral (encoded as 0)</a:t>
            </a:r>
            <a:endParaRPr sz="1800"/>
          </a:p>
          <a:p>
            <a:pPr indent="-342900" lvl="1" marL="914400" rtl="0" algn="l">
              <a:spcBef>
                <a:spcPts val="0"/>
              </a:spcBef>
              <a:spcAft>
                <a:spcPts val="0"/>
              </a:spcAft>
              <a:buSzPts val="1800"/>
              <a:buChar char="⬦"/>
            </a:pPr>
            <a:r>
              <a:rPr lang="en" sz="1800"/>
              <a:t>&lt;2 stars = negative (encoded as -1)</a:t>
            </a:r>
            <a:endParaRPr/>
          </a:p>
          <a:p>
            <a:pPr indent="-342900" lvl="0" marL="457200" rtl="0" algn="l">
              <a:spcBef>
                <a:spcPts val="0"/>
              </a:spcBef>
              <a:spcAft>
                <a:spcPts val="0"/>
              </a:spcAft>
              <a:buSzPts val="1800"/>
              <a:buChar char="⬥"/>
            </a:pPr>
            <a:r>
              <a:rPr lang="en"/>
              <a:t>Change text to lowercase</a:t>
            </a:r>
            <a:endParaRPr/>
          </a:p>
          <a:p>
            <a:pPr indent="-342900" lvl="0" marL="457200" rtl="0" algn="l">
              <a:spcBef>
                <a:spcPts val="0"/>
              </a:spcBef>
              <a:spcAft>
                <a:spcPts val="0"/>
              </a:spcAft>
              <a:buSzPts val="1800"/>
              <a:buChar char="⬥"/>
            </a:pPr>
            <a:r>
              <a:rPr lang="en"/>
              <a:t>Remove stopwords (while choosing some to keep)</a:t>
            </a:r>
            <a:endParaRPr/>
          </a:p>
          <a:p>
            <a:pPr indent="-342900" lvl="0" marL="457200" rtl="0" algn="l">
              <a:spcBef>
                <a:spcPts val="0"/>
              </a:spcBef>
              <a:spcAft>
                <a:spcPts val="0"/>
              </a:spcAft>
              <a:buSzPts val="1800"/>
              <a:buChar char="⬥"/>
            </a:pPr>
            <a:r>
              <a:rPr lang="en"/>
              <a:t>Drop unused columns &amp; rows with null values</a:t>
            </a:r>
            <a:endParaRPr/>
          </a:p>
          <a:p>
            <a:pPr indent="-342900" lvl="0" marL="457200" rtl="0" algn="l">
              <a:spcBef>
                <a:spcPts val="0"/>
              </a:spcBef>
              <a:spcAft>
                <a:spcPts val="0"/>
              </a:spcAft>
              <a:buSzPts val="1800"/>
              <a:buChar char="⬥"/>
            </a:pPr>
            <a:r>
              <a:rPr lang="en"/>
              <a:t>Stemming and lemmatization (simplify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SELECTION</a:t>
            </a:r>
            <a:endParaRPr/>
          </a:p>
        </p:txBody>
      </p:sp>
      <p:sp>
        <p:nvSpPr>
          <p:cNvPr id="259" name="Google Shape;259;p21"/>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First time selecting data: first 100k reviews</a:t>
            </a:r>
            <a:endParaRPr sz="1800"/>
          </a:p>
          <a:p>
            <a:pPr indent="0" lvl="0" marL="0" rtl="0" algn="ctr">
              <a:spcBef>
                <a:spcPts val="600"/>
              </a:spcBef>
              <a:spcAft>
                <a:spcPts val="600"/>
              </a:spcAft>
              <a:buNone/>
            </a:pPr>
            <a:r>
              <a:rPr lang="en" sz="1800"/>
              <a:t>Unbalanced, skewed towards positive reviews</a:t>
            </a:r>
            <a:endParaRPr sz="1800"/>
          </a:p>
        </p:txBody>
      </p:sp>
      <p:sp>
        <p:nvSpPr>
          <p:cNvPr id="260" name="Google Shape;260;p21"/>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Second time collecting data: first 30k reviews per sentiment class</a:t>
            </a:r>
            <a:endParaRPr/>
          </a:p>
          <a:p>
            <a:pPr indent="0" lvl="0" marL="0" rtl="0" algn="ctr">
              <a:spcBef>
                <a:spcPts val="600"/>
              </a:spcBef>
              <a:spcAft>
                <a:spcPts val="600"/>
              </a:spcAft>
              <a:buNone/>
            </a:pPr>
            <a:r>
              <a:rPr lang="en" sz="1800"/>
              <a:t>Balanced, fairer analysis</a:t>
            </a:r>
            <a:endParaRPr sz="1800"/>
          </a:p>
        </p:txBody>
      </p:sp>
      <p:cxnSp>
        <p:nvCxnSpPr>
          <p:cNvPr id="261" name="Google Shape;261;p21"/>
          <p:cNvCxnSpPr/>
          <p:nvPr/>
        </p:nvCxnSpPr>
        <p:spPr>
          <a:xfrm>
            <a:off x="4585400" y="1430025"/>
            <a:ext cx="34500" cy="3367500"/>
          </a:xfrm>
          <a:prstGeom prst="straightConnector1">
            <a:avLst/>
          </a:prstGeom>
          <a:noFill/>
          <a:ln cap="flat" cmpd="sng" w="9525">
            <a:solidFill>
              <a:schemeClr val="dk2"/>
            </a:solidFill>
            <a:prstDash val="solid"/>
            <a:round/>
            <a:headEnd len="med" w="med" type="none"/>
            <a:tailEnd len="med" w="med" type="none"/>
          </a:ln>
        </p:spPr>
      </p:cxnSp>
      <p:pic>
        <p:nvPicPr>
          <p:cNvPr id="262" name="Google Shape;262;p21"/>
          <p:cNvPicPr preferRelativeResize="0"/>
          <p:nvPr/>
        </p:nvPicPr>
        <p:blipFill rotWithShape="1">
          <a:blip r:embed="rId3">
            <a:alphaModFix/>
          </a:blip>
          <a:srcRect b="0" l="6548" r="4720" t="9057"/>
          <a:stretch/>
        </p:blipFill>
        <p:spPr>
          <a:xfrm>
            <a:off x="1229162" y="2712138"/>
            <a:ext cx="3100925" cy="2016524"/>
          </a:xfrm>
          <a:prstGeom prst="rect">
            <a:avLst/>
          </a:prstGeom>
          <a:noFill/>
          <a:ln>
            <a:noFill/>
          </a:ln>
        </p:spPr>
      </p:pic>
      <p:pic>
        <p:nvPicPr>
          <p:cNvPr id="263" name="Google Shape;263;p21"/>
          <p:cNvPicPr preferRelativeResize="0"/>
          <p:nvPr/>
        </p:nvPicPr>
        <p:blipFill>
          <a:blip r:embed="rId4">
            <a:alphaModFix/>
          </a:blip>
          <a:stretch>
            <a:fillRect/>
          </a:stretch>
        </p:blipFill>
        <p:spPr>
          <a:xfrm>
            <a:off x="4823208" y="2744850"/>
            <a:ext cx="3100916" cy="195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