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Alexandria Medium"/>
      <p:regular r:id="rId20"/>
      <p:bold r:id="rId21"/>
    </p:embeddedFont>
    <p:embeddedFont>
      <p:font typeface="Albert Sans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exandriaMedium-regular.fntdata"/><Relationship Id="rId22" Type="http://schemas.openxmlformats.org/officeDocument/2006/relationships/font" Target="fonts/AlbertSans-regular.fntdata"/><Relationship Id="rId21" Type="http://schemas.openxmlformats.org/officeDocument/2006/relationships/font" Target="fonts/AlexandriaMedium-bold.fntdata"/><Relationship Id="rId24" Type="http://schemas.openxmlformats.org/officeDocument/2006/relationships/font" Target="fonts/AlbertSans-italic.fntdata"/><Relationship Id="rId23" Type="http://schemas.openxmlformats.org/officeDocument/2006/relationships/font" Target="fonts/Albert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regular.fntdata"/><Relationship Id="rId25" Type="http://schemas.openxmlformats.org/officeDocument/2006/relationships/font" Target="fonts/AlbertSans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58abb5f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58abb5f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6211a4648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6211a4648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big headline : pas de causalite dans tout ca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6211a4648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6211a4648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lr= taux d’apprentissage du modele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6211a4648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6211a4648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7b67ad63d4e639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7b67ad63d4e639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7b67ad63d4e639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7b67ad63d4e639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7b67ad63d4e639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7b67ad63d4e639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58abb5fb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58abb5fb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211a4648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211a4648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211a4648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6211a4648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211a464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6211a464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211a4648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6211a4648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6211a4648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6211a4648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211a4648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6211a4648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6211a4648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6211a4648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2272" l="-19689" r="19690" t="414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715100" y="3068600"/>
            <a:ext cx="77139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hasCustomPrompt="1"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3" type="title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4" type="subTitle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5" type="title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6" type="subTitle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7" type="title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8" type="subTitle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9" type="title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13" type="subTitle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14" type="title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15" type="subTitle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16" type="title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7" type="subTitle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18" type="title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19" type="subTitle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b="-35825" l="-6643" r="27548" t="13471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715100" y="1503175"/>
            <a:ext cx="5930100" cy="20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" name="Google Shape;76;p14"/>
          <p:cNvSpPr txBox="1"/>
          <p:nvPr>
            <p:ph idx="2" type="subTitle"/>
          </p:nvPr>
        </p:nvSpPr>
        <p:spPr>
          <a:xfrm>
            <a:off x="715100" y="39653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b="2272" l="-19689" r="19690" t="41478"/>
          <a:stretch/>
        </p:blipFill>
        <p:spPr>
          <a:xfrm flipH="1" rot="10800000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2">
            <a:alphaModFix/>
          </a:blip>
          <a:srcRect b="-26994" l="7043" r="-48486" t="47434"/>
          <a:stretch/>
        </p:blipFill>
        <p:spPr>
          <a:xfrm flipH="1" rot="10800000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715100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715100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43022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3022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15454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5454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2" type="subTitle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3" type="subTitle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4" type="subTitle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flipH="1" rot="10800000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2" type="subTitle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3" type="subTitle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4" type="subTitle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5" type="subTitle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6" type="subTitle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b="-40" l="36283" r="-6" t="3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15100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2" type="subTitle"/>
          </p:nvPr>
        </p:nvSpPr>
        <p:spPr>
          <a:xfrm>
            <a:off x="7151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3" type="subTitle"/>
          </p:nvPr>
        </p:nvSpPr>
        <p:spPr>
          <a:xfrm>
            <a:off x="3506099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4" type="subTitle"/>
          </p:nvPr>
        </p:nvSpPr>
        <p:spPr>
          <a:xfrm>
            <a:off x="3506099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5" type="subTitle"/>
          </p:nvPr>
        </p:nvSpPr>
        <p:spPr>
          <a:xfrm>
            <a:off x="6297200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6" type="subTitle"/>
          </p:nvPr>
        </p:nvSpPr>
        <p:spPr>
          <a:xfrm>
            <a:off x="62972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 b="47851" l="104756" r="280062" t="-108210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715100" y="20465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2" type="subTitle"/>
          </p:nvPr>
        </p:nvSpPr>
        <p:spPr>
          <a:xfrm>
            <a:off x="715100" y="32990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3" type="subTitle"/>
          </p:nvPr>
        </p:nvSpPr>
        <p:spPr>
          <a:xfrm>
            <a:off x="7151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4" type="subTitle"/>
          </p:nvPr>
        </p:nvSpPr>
        <p:spPr>
          <a:xfrm>
            <a:off x="7151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5" type="subTitle"/>
          </p:nvPr>
        </p:nvSpPr>
        <p:spPr>
          <a:xfrm>
            <a:off x="4648300" y="20465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6" type="subTitle"/>
          </p:nvPr>
        </p:nvSpPr>
        <p:spPr>
          <a:xfrm>
            <a:off x="4648300" y="32990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7" type="subTitle"/>
          </p:nvPr>
        </p:nvSpPr>
        <p:spPr>
          <a:xfrm>
            <a:off x="46483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8" type="subTitle"/>
          </p:nvPr>
        </p:nvSpPr>
        <p:spPr>
          <a:xfrm>
            <a:off x="46483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715100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subTitle"/>
          </p:nvPr>
        </p:nvSpPr>
        <p:spPr>
          <a:xfrm>
            <a:off x="715100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3" type="subTitle"/>
          </p:nvPr>
        </p:nvSpPr>
        <p:spPr>
          <a:xfrm>
            <a:off x="7151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idx="4" type="subTitle"/>
          </p:nvPr>
        </p:nvSpPr>
        <p:spPr>
          <a:xfrm>
            <a:off x="7151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5" type="subTitle"/>
          </p:nvPr>
        </p:nvSpPr>
        <p:spPr>
          <a:xfrm>
            <a:off x="3355799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6" type="subTitle"/>
          </p:nvPr>
        </p:nvSpPr>
        <p:spPr>
          <a:xfrm>
            <a:off x="3355799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7" type="subTitle"/>
          </p:nvPr>
        </p:nvSpPr>
        <p:spPr>
          <a:xfrm>
            <a:off x="33558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8" type="subTitle"/>
          </p:nvPr>
        </p:nvSpPr>
        <p:spPr>
          <a:xfrm>
            <a:off x="33558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9" type="subTitle"/>
          </p:nvPr>
        </p:nvSpPr>
        <p:spPr>
          <a:xfrm>
            <a:off x="5996501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3" type="subTitle"/>
          </p:nvPr>
        </p:nvSpPr>
        <p:spPr>
          <a:xfrm>
            <a:off x="5996501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4" type="subTitle"/>
          </p:nvPr>
        </p:nvSpPr>
        <p:spPr>
          <a:xfrm>
            <a:off x="5996503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5" type="subTitle"/>
          </p:nvPr>
        </p:nvSpPr>
        <p:spPr>
          <a:xfrm>
            <a:off x="5996503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hasCustomPrompt="1" type="title"/>
          </p:nvPr>
        </p:nvSpPr>
        <p:spPr>
          <a:xfrm>
            <a:off x="715100" y="983000"/>
            <a:ext cx="77139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7" name="Google Shape;147;p24"/>
          <p:cNvSpPr txBox="1"/>
          <p:nvPr>
            <p:ph idx="1" type="subTitle"/>
          </p:nvPr>
        </p:nvSpPr>
        <p:spPr>
          <a:xfrm>
            <a:off x="715100" y="1858700"/>
            <a:ext cx="77139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hasCustomPrompt="1" idx="2" type="title"/>
          </p:nvPr>
        </p:nvSpPr>
        <p:spPr>
          <a:xfrm>
            <a:off x="715100" y="2921600"/>
            <a:ext cx="77139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9" name="Google Shape;149;p24"/>
          <p:cNvSpPr txBox="1"/>
          <p:nvPr>
            <p:ph idx="3" type="subTitle"/>
          </p:nvPr>
        </p:nvSpPr>
        <p:spPr>
          <a:xfrm>
            <a:off x="715100" y="3797300"/>
            <a:ext cx="77139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hasCustomPrompt="1" idx="2" type="title"/>
          </p:nvPr>
        </p:nvSpPr>
        <p:spPr>
          <a:xfrm>
            <a:off x="7151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" name="Google Shape;154;p25"/>
          <p:cNvSpPr txBox="1"/>
          <p:nvPr>
            <p:ph idx="1" type="subTitle"/>
          </p:nvPr>
        </p:nvSpPr>
        <p:spPr>
          <a:xfrm>
            <a:off x="715100" y="3291950"/>
            <a:ext cx="378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3" type="subTitle"/>
          </p:nvPr>
        </p:nvSpPr>
        <p:spPr>
          <a:xfrm>
            <a:off x="7151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4" type="subTitle"/>
          </p:nvPr>
        </p:nvSpPr>
        <p:spPr>
          <a:xfrm>
            <a:off x="4648300" y="3291950"/>
            <a:ext cx="378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5" type="subTitle"/>
          </p:nvPr>
        </p:nvSpPr>
        <p:spPr>
          <a:xfrm>
            <a:off x="46483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hasCustomPrompt="1" idx="6" type="title"/>
          </p:nvPr>
        </p:nvSpPr>
        <p:spPr>
          <a:xfrm>
            <a:off x="46483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flipH="1" rot="10800000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/>
          </a:blip>
          <a:srcRect b="-11170" l="-6643" r="27548" t="-11183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>
            <p:ph type="ctrTitle"/>
          </p:nvPr>
        </p:nvSpPr>
        <p:spPr>
          <a:xfrm>
            <a:off x="715100" y="3330625"/>
            <a:ext cx="38568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2" name="Google Shape;172;p29"/>
          <p:cNvSpPr txBox="1"/>
          <p:nvPr>
            <p:ph idx="1" type="subTitle"/>
          </p:nvPr>
        </p:nvSpPr>
        <p:spPr>
          <a:xfrm>
            <a:off x="4571900" y="535000"/>
            <a:ext cx="26838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29"/>
          <p:cNvSpPr txBox="1"/>
          <p:nvPr/>
        </p:nvSpPr>
        <p:spPr>
          <a:xfrm>
            <a:off x="4571863" y="2278000"/>
            <a:ext cx="2683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b="-35825" l="-6643" r="27548" t="13471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flipH="1" rot="10800000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41635" l="174697" r="177064" t="-83399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5100" y="1636300"/>
            <a:ext cx="3856800" cy="18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>
            <p:ph idx="2" type="pic"/>
          </p:nvPr>
        </p:nvSpPr>
        <p:spPr>
          <a:xfrm>
            <a:off x="5715175" y="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47851" l="104756" r="280062" t="-108210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34585" l="130683" r="175247" t="-50527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715100" y="535000"/>
            <a:ext cx="3856800" cy="95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715100" y="1641400"/>
            <a:ext cx="3856800" cy="72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7"/>
          <p:cNvSpPr/>
          <p:nvPr>
            <p:ph idx="2" type="pic"/>
          </p:nvPr>
        </p:nvSpPr>
        <p:spPr>
          <a:xfrm>
            <a:off x="5714900" y="-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2272" l="-19689" r="19690" t="414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715100" y="535000"/>
            <a:ext cx="77139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b="-26994" l="7043" r="-48486" t="47434"/>
          <a:stretch/>
        </p:blipFill>
        <p:spPr>
          <a:xfrm flipH="1" rot="10800000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715100" y="4059800"/>
            <a:ext cx="7713600" cy="548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Relationship Id="rId10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ctrTitle"/>
          </p:nvPr>
        </p:nvSpPr>
        <p:spPr>
          <a:xfrm>
            <a:off x="711750" y="1667188"/>
            <a:ext cx="77205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QGNN-TimeCausality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Avancement du projet</a:t>
            </a:r>
            <a:endParaRPr sz="4800"/>
          </a:p>
        </p:txBody>
      </p:sp>
      <p:sp>
        <p:nvSpPr>
          <p:cNvPr id="185" name="Google Shape;185;p32"/>
          <p:cNvSpPr txBox="1"/>
          <p:nvPr>
            <p:ph idx="1" type="subTitle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d’été - Semaine 5</a:t>
            </a:r>
            <a:endParaRPr b="1"/>
          </a:p>
        </p:txBody>
      </p:sp>
      <p:cxnSp>
        <p:nvCxnSpPr>
          <p:cNvPr id="186" name="Google Shape;186;p32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7" name="Google Shape;187;p32" title="universite-teluq-vector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875" y="4212250"/>
            <a:ext cx="768874" cy="76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 title="UdeS_logo_rgbH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7225" y="4329413"/>
            <a:ext cx="1526825" cy="5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273300" y="120350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Raisonnement : </a:t>
            </a:r>
            <a:endParaRPr/>
          </a:p>
        </p:txBody>
      </p:sp>
      <p:sp>
        <p:nvSpPr>
          <p:cNvPr id="264" name="Google Shape;264;p41"/>
          <p:cNvSpPr txBox="1"/>
          <p:nvPr>
            <p:ph idx="1" type="body"/>
          </p:nvPr>
        </p:nvSpPr>
        <p:spPr>
          <a:xfrm>
            <a:off x="191850" y="689750"/>
            <a:ext cx="84870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Idée : </a:t>
            </a:r>
            <a:r>
              <a:rPr lang="en" sz="1100">
                <a:solidFill>
                  <a:srgbClr val="000000"/>
                </a:solidFill>
              </a:rPr>
              <a:t>Si </a:t>
            </a:r>
            <a:r>
              <a:rPr lang="en" sz="1100"/>
              <a:t>une variable ‘Pj’ est </a:t>
            </a:r>
            <a:r>
              <a:rPr b="1" lang="en" sz="1100"/>
              <a:t>causale</a:t>
            </a:r>
            <a:r>
              <a:rPr lang="en" sz="1100"/>
              <a:t> pour une variable cible ‘Pi’, alors </a:t>
            </a:r>
            <a:r>
              <a:rPr b="1" lang="en" sz="1100"/>
              <a:t>masquer Pj</a:t>
            </a:r>
            <a:r>
              <a:rPr lang="en" sz="1100"/>
              <a:t> (la retirer du modèle) devrait </a:t>
            </a:r>
            <a:r>
              <a:rPr b="1" lang="en" sz="1100"/>
              <a:t>dégrader la performance</a:t>
            </a:r>
            <a:r>
              <a:rPr lang="en" sz="1100"/>
              <a:t> du QGNN entraîné pour prédire Pi.</a:t>
            </a:r>
            <a:endParaRPr b="1" sz="1100"/>
          </a:p>
        </p:txBody>
      </p:sp>
      <p:sp>
        <p:nvSpPr>
          <p:cNvPr id="265" name="Google Shape;265;p41"/>
          <p:cNvSpPr txBox="1"/>
          <p:nvPr/>
        </p:nvSpPr>
        <p:spPr>
          <a:xfrm>
            <a:off x="191850" y="1238450"/>
            <a:ext cx="8760300" cy="37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latin typeface="Albert Sans"/>
                <a:ea typeface="Albert Sans"/>
                <a:cs typeface="Albert Sans"/>
                <a:sym typeface="Albert Sans"/>
              </a:rPr>
              <a:t>Étapes </a:t>
            </a:r>
            <a:r>
              <a:rPr b="1"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 la méthode :</a:t>
            </a:r>
            <a:endParaRPr b="1" sz="11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Choix d’un cluster</a:t>
            </a:r>
            <a:b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endParaRPr sz="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Choix d’un nœud cible</a:t>
            </a: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(ex. P0) à prédire.</a:t>
            </a:r>
            <a:b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endParaRPr sz="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Entraînement d’un QGNN : </a:t>
            </a: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pour prédire la valeur du nœud cible à différents temps t, en </a:t>
            </a:r>
            <a:r>
              <a:rPr i="1"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utilisant les valeurs des autres nœuds du cluster</a:t>
            </a: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comme entrées. On peut utiliser une </a:t>
            </a:r>
            <a:r>
              <a:rPr i="1"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fonction de perte </a:t>
            </a: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ici.</a:t>
            </a:r>
            <a:b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endParaRPr sz="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Évaluation de la performance du modèle :</a:t>
            </a: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100">
                <a:latin typeface="Albert Sans"/>
                <a:ea typeface="Albert Sans"/>
                <a:cs typeface="Albert Sans"/>
                <a:sym typeface="Albert Sans"/>
              </a:rPr>
              <a:t>Une fois entraîné, on calcule la performance du modèle complet avec toutes les variables disponibles en évaluant </a:t>
            </a:r>
            <a:r>
              <a:rPr i="1" lang="en" sz="1100">
                <a:latin typeface="Albert Sans"/>
                <a:ea typeface="Albert Sans"/>
                <a:cs typeface="Albert Sans"/>
                <a:sym typeface="Albert Sans"/>
              </a:rPr>
              <a:t>la perte moyenne</a:t>
            </a:r>
            <a:r>
              <a:rPr lang="en" sz="1100">
                <a:latin typeface="Albert Sans"/>
                <a:ea typeface="Albert Sans"/>
                <a:cs typeface="Albert Sans"/>
                <a:sym typeface="Albert Sans"/>
              </a:rPr>
              <a:t> sur les données de test</a:t>
            </a:r>
            <a:b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endParaRPr sz="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Ablation( test d’influence) :</a:t>
            </a:r>
            <a: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on retire chaque entrée du modèle une à une (en la remplaçant par 0), puis on mesure l’impact sur la perte.</a:t>
            </a:r>
            <a:br>
              <a:rPr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endParaRPr sz="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</a:t>
            </a:r>
            <a:r>
              <a:rPr b="1" lang="en" sz="11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ésultats</a:t>
            </a:r>
            <a:r>
              <a:rPr b="1" lang="en" sz="1100"/>
              <a:t>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Si la perte</a:t>
            </a:r>
            <a:r>
              <a:rPr b="1" lang="en" sz="1100"/>
              <a:t> augmente</a:t>
            </a:r>
            <a:r>
              <a:rPr lang="en" sz="1100"/>
              <a:t> après la suppression d’une variable, cela signifie que le modèle </a:t>
            </a:r>
            <a:r>
              <a:rPr b="1" lang="en" sz="1100"/>
              <a:t>dépendait </a:t>
            </a:r>
            <a:r>
              <a:rPr lang="en" sz="1100"/>
              <a:t>de cette variable pour faire une bonne prédiction.</a:t>
            </a:r>
            <a:br>
              <a:rPr lang="en" sz="1100"/>
            </a:br>
            <a:r>
              <a:rPr lang="en" sz="1100"/>
              <a:t> → Elle a donc un </a:t>
            </a:r>
            <a:r>
              <a:rPr b="1" lang="en" sz="1100"/>
              <a:t>effet causal probable</a:t>
            </a:r>
            <a:r>
              <a:rPr lang="en" sz="1100"/>
              <a:t> sur le nœud cible.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 sz="1100"/>
              <a:t>Si la perte </a:t>
            </a:r>
            <a:r>
              <a:rPr b="1" lang="en" sz="1100"/>
              <a:t>reste inchangée</a:t>
            </a:r>
            <a:r>
              <a:rPr lang="en" sz="1100"/>
              <a:t>, cela indique que la variable </a:t>
            </a:r>
            <a:r>
              <a:rPr b="1" lang="en" sz="1100"/>
              <a:t>n’apporte pas d’information utile</a:t>
            </a:r>
            <a:r>
              <a:rPr lang="en" sz="1100"/>
              <a:t>, et n’est probablement </a:t>
            </a:r>
            <a:r>
              <a:rPr b="1" lang="en" sz="1100"/>
              <a:t>pas causale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273300" y="169425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Entraînement supervisé du QGNN</a:t>
            </a:r>
            <a:endParaRPr/>
          </a:p>
        </p:txBody>
      </p:sp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198075" y="881950"/>
            <a:ext cx="4678500" cy="22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Rôle : Entraîner un QGNN pour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prédire la valeur d’un nœud cible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en utilisant les autres nœuds d’un cluster comme entrées, sur plusieurs pas de temps.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Création d’un circuit QGNN dédié à la prédiction du nœud cible. Ce circuit retournera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valeur prédite du nœud cible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uniquement.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Initialisation aléatoire des poids du modèle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Utilisation de l’algorithme Adam pour optimiser les poids.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Définition de la fonction de perte utilisée :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MSE (mean squared error)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Plus l’erreur est grande, plus la perte est élevée ]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42" title="Screen Shot 2025-06-12 at 12.09.52 AM.png"/>
          <p:cNvPicPr preferRelativeResize="0"/>
          <p:nvPr/>
        </p:nvPicPr>
        <p:blipFill rotWithShape="1">
          <a:blip r:embed="rId3">
            <a:alphaModFix/>
          </a:blip>
          <a:srcRect b="0" l="0" r="0" t="48924"/>
          <a:stretch/>
        </p:blipFill>
        <p:spPr>
          <a:xfrm>
            <a:off x="4876575" y="1203800"/>
            <a:ext cx="3971300" cy="1772451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198075" y="3077400"/>
            <a:ext cx="8672700" cy="13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À chaque temps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on fait 3 choses 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Récupérer les entrées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: On extrait les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valeurs des nœuds du cluster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à l’instant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t</a:t>
            </a: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→ C’est ce qui est envoyé dans le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circuit QGNN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comme input.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Récupérer la vérité cible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: On prend la vraie valeur du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nœud cible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à prédire à ce même instant 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Calculer la perte (ou faire une prédiction)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: Pendant l'entraînement : on ajuste les poids pour minimiser l’écart entre la prédiction et la vérité.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273300" y="169425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Fonction d’ablation</a:t>
            </a:r>
            <a:endParaRPr/>
          </a:p>
        </p:txBody>
      </p:sp>
      <p:pic>
        <p:nvPicPr>
          <p:cNvPr id="279" name="Google Shape;279;p43" title="Screen Shot 2025-06-12 at 10.43.18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788" y="1374725"/>
            <a:ext cx="5968424" cy="239405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Questions &amp; Prochaines étapes</a:t>
            </a:r>
            <a:endParaRPr sz="3800"/>
          </a:p>
        </p:txBody>
      </p:sp>
      <p:sp>
        <p:nvSpPr>
          <p:cNvPr id="285" name="Google Shape;285;p44"/>
          <p:cNvSpPr txBox="1"/>
          <p:nvPr>
            <p:ph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6" name="Google Shape;286;p44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d’été - Semaine 5</a:t>
            </a:r>
            <a:endParaRPr/>
          </a:p>
        </p:txBody>
      </p:sp>
      <p:cxnSp>
        <p:nvCxnSpPr>
          <p:cNvPr id="287" name="Google Shape;287;p44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715050" y="26429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</a:t>
            </a:r>
            <a:endParaRPr/>
          </a:p>
        </p:txBody>
      </p:sp>
      <p:sp>
        <p:nvSpPr>
          <p:cNvPr id="293" name="Google Shape;293;p45"/>
          <p:cNvSpPr txBox="1"/>
          <p:nvPr>
            <p:ph idx="4294967295" type="body"/>
          </p:nvPr>
        </p:nvSpPr>
        <p:spPr>
          <a:xfrm>
            <a:off x="715050" y="871550"/>
            <a:ext cx="77139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13359" lvl="0" marL="27432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….</a:t>
            </a:r>
            <a:endParaRPr/>
          </a:p>
        </p:txBody>
      </p:sp>
      <p:sp>
        <p:nvSpPr>
          <p:cNvPr id="294" name="Google Shape;294;p45"/>
          <p:cNvSpPr txBox="1"/>
          <p:nvPr>
            <p:ph type="title"/>
          </p:nvPr>
        </p:nvSpPr>
        <p:spPr>
          <a:xfrm>
            <a:off x="715050" y="1898190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Prochaines etapes </a:t>
            </a:r>
            <a:endParaRPr/>
          </a:p>
        </p:txBody>
      </p:sp>
      <p:sp>
        <p:nvSpPr>
          <p:cNvPr id="295" name="Google Shape;295;p45"/>
          <p:cNvSpPr txBox="1"/>
          <p:nvPr>
            <p:ph idx="4294967295" type="body"/>
          </p:nvPr>
        </p:nvSpPr>
        <p:spPr>
          <a:xfrm>
            <a:off x="715050" y="2446900"/>
            <a:ext cx="7713900" cy="18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13359" lvl="0" marL="27432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Continuer la fonction d’ablation</a:t>
            </a:r>
            <a:endParaRPr/>
          </a:p>
          <a:p>
            <a:pPr indent="-2133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Essayer sur </a:t>
            </a:r>
            <a:r>
              <a:rPr lang="en"/>
              <a:t>différents</a:t>
            </a:r>
            <a:r>
              <a:rPr lang="en"/>
              <a:t> fichiers du dataset </a:t>
            </a:r>
            <a:endParaRPr/>
          </a:p>
          <a:p>
            <a:pPr indent="-2133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Généraliser</a:t>
            </a:r>
            <a:r>
              <a:rPr lang="en"/>
              <a:t> l’application sur tout le dataset </a:t>
            </a:r>
            <a:endParaRPr/>
          </a:p>
          <a:p>
            <a:pPr indent="-2133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Ajouter des </a:t>
            </a:r>
            <a:r>
              <a:rPr lang="en"/>
              <a:t>métriques</a:t>
            </a:r>
            <a:r>
              <a:rPr lang="en"/>
              <a:t> </a:t>
            </a:r>
            <a:r>
              <a:rPr lang="en"/>
              <a:t>d'évaluation</a:t>
            </a:r>
            <a:r>
              <a:rPr lang="en"/>
              <a:t> ( temps d’execution, etc..)</a:t>
            </a:r>
            <a:endParaRPr/>
          </a:p>
          <a:p>
            <a:pPr indent="-2133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Regarder les relations cachées</a:t>
            </a:r>
            <a:endParaRPr/>
          </a:p>
          <a:p>
            <a:pPr indent="-2133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b="1" lang="en"/>
              <a:t>Nouvelle idee : ajouter un bruit pour un qubit et regarder les relations de causalite</a:t>
            </a:r>
            <a:endParaRPr b="1"/>
          </a:p>
          <a:p>
            <a:pPr indent="-2133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b="1" lang="en"/>
              <a:t>Regarder l’intrication un peu plus en details </a:t>
            </a:r>
            <a:endParaRPr b="1"/>
          </a:p>
          <a:p>
            <a:pPr indent="-2133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b="1" lang="en"/>
              <a:t>La loss function!!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Google Shape;300;p46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46"/>
          <p:cNvSpPr txBox="1"/>
          <p:nvPr>
            <p:ph idx="4294967295" type="ctrTitle"/>
          </p:nvPr>
        </p:nvSpPr>
        <p:spPr>
          <a:xfrm>
            <a:off x="2193300" y="1667545"/>
            <a:ext cx="4757400" cy="18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Merci de votre attention!</a:t>
            </a:r>
            <a:endParaRPr sz="5000"/>
          </a:p>
        </p:txBody>
      </p:sp>
      <p:pic>
        <p:nvPicPr>
          <p:cNvPr id="302" name="Google Shape;302;p46" title="UdeS_logo_rgbH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225" y="4329413"/>
            <a:ext cx="1526825" cy="5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6" title="universite-teluq-vector-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8875" y="4212250"/>
            <a:ext cx="768874" cy="76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L’implémentation</a:t>
            </a:r>
            <a:endParaRPr sz="3800"/>
          </a:p>
        </p:txBody>
      </p:sp>
      <p:sp>
        <p:nvSpPr>
          <p:cNvPr id="194" name="Google Shape;194;p33"/>
          <p:cNvSpPr txBox="1"/>
          <p:nvPr>
            <p:ph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5" name="Google Shape;195;p33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d’été - Semaine 5</a:t>
            </a:r>
            <a:endParaRPr/>
          </a:p>
        </p:txBody>
      </p:sp>
      <p:cxnSp>
        <p:nvCxnSpPr>
          <p:cNvPr id="196" name="Google Shape;196;p33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273300" y="169425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Chargement des données et du graphe 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187800" y="799800"/>
            <a:ext cx="4444200" cy="18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Ce que ça fait 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/>
              <a:t>df contient les </a:t>
            </a:r>
            <a:r>
              <a:rPr b="1" lang="en" sz="1100"/>
              <a:t>valeurs temporelles des variables P0 à P24</a:t>
            </a:r>
            <a:r>
              <a:rPr lang="en" sz="1100"/>
              <a:t> (25 en tout).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/>
              <a:t>rels contient le</a:t>
            </a:r>
            <a:r>
              <a:rPr b="1" lang="en" sz="1100"/>
              <a:t> ground truth</a:t>
            </a:r>
            <a:r>
              <a:rPr lang="en" sz="1100"/>
              <a:t> des relations causales :</a:t>
            </a:r>
            <a:br>
              <a:rPr lang="en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/>
              <a:t>cause → effect avec un certain </a:t>
            </a:r>
            <a:r>
              <a:rPr b="1" lang="en" sz="1100"/>
              <a:t>décalage temporel</a:t>
            </a:r>
            <a:r>
              <a:rPr lang="en" sz="1100"/>
              <a:t> (lag).</a:t>
            </a:r>
            <a:endParaRPr/>
          </a:p>
        </p:txBody>
      </p:sp>
      <p:pic>
        <p:nvPicPr>
          <p:cNvPr id="203" name="Google Shape;203;p34" title="Screen Shot 2025-06-12 at 12.02.39 AM.png"/>
          <p:cNvPicPr preferRelativeResize="0"/>
          <p:nvPr/>
        </p:nvPicPr>
        <p:blipFill rotWithShape="1">
          <a:blip r:embed="rId3">
            <a:alphaModFix/>
          </a:blip>
          <a:srcRect b="51057" l="0" r="5917" t="0"/>
          <a:stretch/>
        </p:blipFill>
        <p:spPr>
          <a:xfrm>
            <a:off x="4784400" y="1117975"/>
            <a:ext cx="3796052" cy="1101724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273300" y="3031450"/>
            <a:ext cx="4444200" cy="1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Ce que ça fait 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Construit un </a:t>
            </a:r>
            <a:r>
              <a:rPr b="1" lang="en" sz="1100">
                <a:solidFill>
                  <a:srgbClr val="000000"/>
                </a:solidFill>
              </a:rPr>
              <a:t>graphe dirigé</a:t>
            </a:r>
            <a:r>
              <a:rPr lang="en" sz="1100">
                <a:solidFill>
                  <a:srgbClr val="000000"/>
                </a:solidFill>
              </a:rPr>
              <a:t> au temps </a:t>
            </a:r>
            <a:r>
              <a:rPr lang="en" sz="1100">
                <a:solidFill>
                  <a:srgbClr val="188038"/>
                </a:solidFill>
              </a:rPr>
              <a:t>t</a:t>
            </a:r>
            <a:r>
              <a:rPr lang="en" sz="1100">
                <a:solidFill>
                  <a:srgbClr val="000000"/>
                </a:solidFill>
              </a:rPr>
              <a:t>.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Chaque arête indique qu'une variable (cause) influence une autre (effect) </a:t>
            </a:r>
            <a:r>
              <a:rPr b="1" lang="en" sz="1100">
                <a:solidFill>
                  <a:srgbClr val="000000"/>
                </a:solidFill>
              </a:rPr>
              <a:t>avec un certain retard</a:t>
            </a:r>
            <a:r>
              <a:rPr lang="en" sz="1100">
                <a:solidFill>
                  <a:srgbClr val="000000"/>
                </a:solidFill>
              </a:rPr>
              <a:t>.</a:t>
            </a:r>
            <a:endParaRPr/>
          </a:p>
        </p:txBody>
      </p:sp>
      <p:pic>
        <p:nvPicPr>
          <p:cNvPr id="205" name="Google Shape;205;p34" title="Screen Shot 2025-06-12 at 12.02.39 AM.png"/>
          <p:cNvPicPr preferRelativeResize="0"/>
          <p:nvPr/>
        </p:nvPicPr>
        <p:blipFill rotWithShape="1">
          <a:blip r:embed="rId3">
            <a:alphaModFix/>
          </a:blip>
          <a:srcRect b="0" l="0" r="5917" t="47884"/>
          <a:stretch/>
        </p:blipFill>
        <p:spPr>
          <a:xfrm>
            <a:off x="4784400" y="3210225"/>
            <a:ext cx="3796052" cy="1173124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273300" y="300700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du graphe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187800" y="1539700"/>
            <a:ext cx="4444200" cy="1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Ce que ça fait 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>
                <a:solidFill>
                  <a:srgbClr val="000000"/>
                </a:solidFill>
              </a:rPr>
              <a:t>Regroupe les nœuds connectés entre eux.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>
                <a:solidFill>
                  <a:srgbClr val="000000"/>
                </a:solidFill>
              </a:rPr>
              <a:t>Les groupes avec 2+ nœuds sont des clusters utiles.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>
                <a:solidFill>
                  <a:srgbClr val="000000"/>
                </a:solidFill>
              </a:rPr>
              <a:t>Les autres (isolés ou en duo) sont mis à part dans des singletons.</a:t>
            </a:r>
            <a:endParaRPr/>
          </a:p>
        </p:txBody>
      </p:sp>
      <p:pic>
        <p:nvPicPr>
          <p:cNvPr id="212" name="Google Shape;212;p35" title="Screen Shot 2025-06-12 at 12.06.0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600" y="1109300"/>
            <a:ext cx="4207199" cy="2147508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273300" y="169425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Résultats et comparaisons </a:t>
            </a:r>
            <a:endParaRPr/>
          </a:p>
        </p:txBody>
      </p:sp>
      <p:pic>
        <p:nvPicPr>
          <p:cNvPr id="218" name="Google Shape;218;p36" title="Screen Shot 2025-06-11 at 9.16.27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13" y="885525"/>
            <a:ext cx="6983976" cy="3900249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9" name="Google Shape;219;p36"/>
          <p:cNvSpPr/>
          <p:nvPr/>
        </p:nvSpPr>
        <p:spPr>
          <a:xfrm>
            <a:off x="6158675" y="885525"/>
            <a:ext cx="889500" cy="80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0" name="Google Shape;220;p36"/>
          <p:cNvSpPr/>
          <p:nvPr/>
        </p:nvSpPr>
        <p:spPr>
          <a:xfrm>
            <a:off x="5317550" y="885525"/>
            <a:ext cx="705900" cy="308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1" name="Google Shape;221;p36"/>
          <p:cNvSpPr/>
          <p:nvPr/>
        </p:nvSpPr>
        <p:spPr>
          <a:xfrm>
            <a:off x="210425" y="957150"/>
            <a:ext cx="4971900" cy="3780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22" name="Google Shape;222;p36" title="Figure_13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4850" y="1854075"/>
            <a:ext cx="1708050" cy="17080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3" name="Google Shape;223;p36" title="Figure_b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700" y="1624250"/>
            <a:ext cx="4249751" cy="28331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4" name="Google Shape;224;p36" title="Figure_a.png"/>
          <p:cNvPicPr preferRelativeResize="0"/>
          <p:nvPr/>
        </p:nvPicPr>
        <p:blipFill rotWithShape="1">
          <a:blip r:embed="rId6">
            <a:alphaModFix/>
          </a:blip>
          <a:srcRect b="3261" l="4561" r="5121" t="3271"/>
          <a:stretch/>
        </p:blipFill>
        <p:spPr>
          <a:xfrm>
            <a:off x="5317550" y="1393425"/>
            <a:ext cx="3683600" cy="27835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5" name="Google Shape;225;p36" title="33.png"/>
          <p:cNvPicPr preferRelativeResize="0"/>
          <p:nvPr/>
        </p:nvPicPr>
        <p:blipFill rotWithShape="1">
          <a:blip r:embed="rId7">
            <a:alphaModFix/>
          </a:blip>
          <a:srcRect b="20113" l="16931" r="16931" t="20113"/>
          <a:stretch/>
        </p:blipFill>
        <p:spPr>
          <a:xfrm>
            <a:off x="4609650" y="2944200"/>
            <a:ext cx="1889863" cy="17080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6" name="Google Shape;226;p36" title="555.png"/>
          <p:cNvPicPr preferRelativeResize="0"/>
          <p:nvPr/>
        </p:nvPicPr>
        <p:blipFill rotWithShape="1">
          <a:blip r:embed="rId8">
            <a:alphaModFix/>
          </a:blip>
          <a:srcRect b="20113" l="20113" r="20113" t="20113"/>
          <a:stretch/>
        </p:blipFill>
        <p:spPr>
          <a:xfrm>
            <a:off x="6756650" y="2944200"/>
            <a:ext cx="1708050" cy="17080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7" name="Google Shape;227;p36" title="Figure_441.png"/>
          <p:cNvPicPr preferRelativeResize="0"/>
          <p:nvPr/>
        </p:nvPicPr>
        <p:blipFill rotWithShape="1">
          <a:blip r:embed="rId9">
            <a:alphaModFix/>
          </a:blip>
          <a:srcRect b="20113" l="20113" r="20113" t="20113"/>
          <a:stretch/>
        </p:blipFill>
        <p:spPr>
          <a:xfrm>
            <a:off x="679300" y="2944200"/>
            <a:ext cx="1708050" cy="17080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8" name="Google Shape;228;p36" title="qq.png"/>
          <p:cNvPicPr preferRelativeResize="0"/>
          <p:nvPr/>
        </p:nvPicPr>
        <p:blipFill rotWithShape="1">
          <a:blip r:embed="rId10">
            <a:alphaModFix/>
          </a:blip>
          <a:srcRect b="21613" l="20113" r="20113" t="18613"/>
          <a:stretch/>
        </p:blipFill>
        <p:spPr>
          <a:xfrm>
            <a:off x="2644475" y="2944200"/>
            <a:ext cx="1708050" cy="17080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273300" y="169425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 QGNN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273300" y="1360675"/>
            <a:ext cx="4207200" cy="18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Ce que ça fait 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>
                <a:solidFill>
                  <a:srgbClr val="000000"/>
                </a:solidFill>
              </a:rPr>
              <a:t>Applique une couche quantique 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>
                <a:solidFill>
                  <a:srgbClr val="000000"/>
                </a:solidFill>
              </a:rPr>
              <a:t>RY pour encoder les features.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en" sz="1100">
                <a:solidFill>
                  <a:srgbClr val="000000"/>
                </a:solidFill>
              </a:rPr>
              <a:t>CZ entre les nœuds connectés (entanglement = message passing).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→ </a:t>
            </a:r>
            <a:r>
              <a:rPr lang="en" sz="1100">
                <a:solidFill>
                  <a:srgbClr val="000000"/>
                </a:solidFill>
              </a:rPr>
              <a:t>1er circuit pour </a:t>
            </a:r>
            <a:r>
              <a:rPr b="1" lang="en" sz="1100">
                <a:solidFill>
                  <a:srgbClr val="000000"/>
                </a:solidFill>
              </a:rPr>
              <a:t>visualiser et explorer</a:t>
            </a:r>
            <a:r>
              <a:rPr lang="en" sz="1100">
                <a:solidFill>
                  <a:srgbClr val="000000"/>
                </a:solidFill>
              </a:rPr>
              <a:t> les connexions dans les cluster.</a:t>
            </a:r>
            <a:endParaRPr/>
          </a:p>
        </p:txBody>
      </p:sp>
      <p:pic>
        <p:nvPicPr>
          <p:cNvPr id="235" name="Google Shape;235;p37" title="Screen Shot 2025-06-12 at 12.08.0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400" y="891225"/>
            <a:ext cx="4207200" cy="3297132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273300" y="169425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des 1ers circuits</a:t>
            </a:r>
            <a:endParaRPr/>
          </a:p>
        </p:txBody>
      </p:sp>
      <p:pic>
        <p:nvPicPr>
          <p:cNvPr id="241" name="Google Shape;241;p38" title="Figure_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00" y="1634400"/>
            <a:ext cx="2812076" cy="18747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2" name="Google Shape;242;p38"/>
          <p:cNvPicPr preferRelativeResize="0"/>
          <p:nvPr/>
        </p:nvPicPr>
        <p:blipFill rotWithShape="1">
          <a:blip r:embed="rId4">
            <a:alphaModFix/>
          </a:blip>
          <a:srcRect b="34224" l="13319" r="37893" t="38451"/>
          <a:stretch/>
        </p:blipFill>
        <p:spPr>
          <a:xfrm flipH="1" rot="-10799758">
            <a:off x="3493525" y="2292387"/>
            <a:ext cx="997550" cy="558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8" title="Screen Shot 2025-06-11 at 9.38.24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276" y="1221538"/>
            <a:ext cx="4255400" cy="2700436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273300" y="169425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Visualisation des 1ers circuits</a:t>
            </a:r>
            <a:endParaRPr/>
          </a:p>
        </p:txBody>
      </p:sp>
      <p:pic>
        <p:nvPicPr>
          <p:cNvPr id="249" name="Google Shape;249;p39" title="Figure_a.png"/>
          <p:cNvPicPr preferRelativeResize="0"/>
          <p:nvPr/>
        </p:nvPicPr>
        <p:blipFill rotWithShape="1">
          <a:blip r:embed="rId3">
            <a:alphaModFix/>
          </a:blip>
          <a:srcRect b="3261" l="4561" r="5121" t="3271"/>
          <a:stretch/>
        </p:blipFill>
        <p:spPr>
          <a:xfrm>
            <a:off x="838500" y="1551425"/>
            <a:ext cx="2865500" cy="216535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0" name="Google Shape;250;p39"/>
          <p:cNvPicPr preferRelativeResize="0"/>
          <p:nvPr/>
        </p:nvPicPr>
        <p:blipFill rotWithShape="1">
          <a:blip r:embed="rId4">
            <a:alphaModFix/>
          </a:blip>
          <a:srcRect b="34224" l="13319" r="37893" t="38451"/>
          <a:stretch/>
        </p:blipFill>
        <p:spPr>
          <a:xfrm flipH="1" rot="-10799758">
            <a:off x="4178163" y="2354737"/>
            <a:ext cx="997550" cy="558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 title="Figure_c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9888" y="831575"/>
            <a:ext cx="2655601" cy="409987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273300" y="229100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Jusqu'à</a:t>
            </a:r>
            <a:r>
              <a:rPr lang="en"/>
              <a:t> ici :</a:t>
            </a:r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351750" y="877800"/>
            <a:ext cx="8440500" cy="3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J’ai </a:t>
            </a:r>
            <a:r>
              <a:rPr lang="en" sz="1100">
                <a:solidFill>
                  <a:srgbClr val="000000"/>
                </a:solidFill>
              </a:rPr>
              <a:t>déjà</a:t>
            </a:r>
            <a:r>
              <a:rPr lang="en" sz="1100">
                <a:solidFill>
                  <a:srgbClr val="000000"/>
                </a:solidFill>
              </a:rPr>
              <a:t> : </a:t>
            </a:r>
            <a:endParaRPr b="1" sz="13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Un </a:t>
            </a:r>
            <a:r>
              <a:rPr b="1" lang="en" sz="1100">
                <a:solidFill>
                  <a:srgbClr val="000000"/>
                </a:solidFill>
              </a:rPr>
              <a:t>graphe causal </a:t>
            </a:r>
            <a:r>
              <a:rPr lang="en" sz="1100"/>
              <a:t>(dérivé de random-rels_20_1A.csv) q</a:t>
            </a:r>
            <a:r>
              <a:rPr lang="en" sz="1100">
                <a:solidFill>
                  <a:srgbClr val="000000"/>
                </a:solidFill>
              </a:rPr>
              <a:t>ue je charge comme ground truth.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lbert Sans"/>
              <a:buChar char="●"/>
            </a:pPr>
            <a:r>
              <a:rPr lang="en" sz="1100">
                <a:solidFill>
                  <a:srgbClr val="000000"/>
                </a:solidFill>
              </a:rPr>
              <a:t>Un pipeline qui :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lbert Sans"/>
              <a:buChar char="○"/>
            </a:pPr>
            <a:r>
              <a:rPr lang="en" sz="1100">
                <a:solidFill>
                  <a:srgbClr val="000000"/>
                </a:solidFill>
              </a:rPr>
              <a:t>Reconstruit ce graphe à un instant donné.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</a:rPr>
              <a:t>Le </a:t>
            </a:r>
            <a:r>
              <a:rPr b="1" lang="en" sz="1100">
                <a:solidFill>
                  <a:srgbClr val="000000"/>
                </a:solidFill>
              </a:rPr>
              <a:t>clusterise</a:t>
            </a:r>
            <a:r>
              <a:rPr lang="en" sz="1100">
                <a:solidFill>
                  <a:srgbClr val="000000"/>
                </a:solidFill>
              </a:rPr>
              <a:t>.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</a:rPr>
              <a:t>Encode ses </a:t>
            </a:r>
            <a:r>
              <a:rPr b="1" lang="en" sz="1100">
                <a:solidFill>
                  <a:srgbClr val="000000"/>
                </a:solidFill>
              </a:rPr>
              <a:t>valeurs temporelles</a:t>
            </a:r>
            <a:r>
              <a:rPr lang="en" sz="1100">
                <a:solidFill>
                  <a:srgbClr val="000000"/>
                </a:solidFill>
              </a:rPr>
              <a:t> dans un circuit QGNN ( RY )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</a:rPr>
              <a:t>Effectue </a:t>
            </a:r>
            <a:r>
              <a:rPr b="1" lang="en" sz="1100">
                <a:solidFill>
                  <a:srgbClr val="000000"/>
                </a:solidFill>
              </a:rPr>
              <a:t>une passe de message quantique</a:t>
            </a:r>
            <a:r>
              <a:rPr lang="en" sz="1100">
                <a:solidFill>
                  <a:srgbClr val="000000"/>
                </a:solidFill>
              </a:rPr>
              <a:t> avec entanglement. (CZ )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" sz="1100">
                <a:solidFill>
                  <a:srgbClr val="000000"/>
                </a:solidFill>
              </a:rPr>
              <a:t>sortie par qubit</a:t>
            </a:r>
            <a:r>
              <a:rPr lang="en" sz="1100">
                <a:solidFill>
                  <a:srgbClr val="000000"/>
                </a:solidFill>
              </a:rPr>
              <a:t> : des valeurs continues entre -1 et 1</a:t>
            </a:r>
            <a:r>
              <a:rPr lang="en" sz="1100"/>
              <a:t> via expval(PauliZ).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Mais</a:t>
            </a:r>
            <a:r>
              <a:rPr lang="en" sz="1100">
                <a:solidFill>
                  <a:srgbClr val="000000"/>
                </a:solidFill>
              </a:rPr>
              <a:t> ce qu’on obtient actuellement (d</a:t>
            </a:r>
            <a:r>
              <a:rPr lang="en" sz="1100"/>
              <a:t>es expval)</a:t>
            </a:r>
            <a:r>
              <a:rPr lang="en" sz="1100">
                <a:solidFill>
                  <a:srgbClr val="000000"/>
                </a:solidFill>
              </a:rPr>
              <a:t> ne correspond pas encore à une </a:t>
            </a:r>
            <a:r>
              <a:rPr b="1" lang="en" sz="1100">
                <a:solidFill>
                  <a:srgbClr val="000000"/>
                </a:solidFill>
              </a:rPr>
              <a:t>interprétation causale explicite.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258" name="Google Shape;258;p40"/>
          <p:cNvSpPr txBox="1"/>
          <p:nvPr/>
        </p:nvSpPr>
        <p:spPr>
          <a:xfrm>
            <a:off x="1486350" y="1946100"/>
            <a:ext cx="61713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chemeClr val="lt1"/>
                </a:solidFill>
                <a:highlight>
                  <a:schemeClr val="accent1"/>
                </a:highlight>
                <a:latin typeface="Albert Sans"/>
                <a:ea typeface="Albert Sans"/>
                <a:cs typeface="Albert Sans"/>
                <a:sym typeface="Albert Sans"/>
              </a:rPr>
              <a:t>=&gt; la sortie du circuit QGNN actuel n’est pas </a:t>
            </a:r>
            <a:r>
              <a:rPr b="1" lang="en" sz="2100">
                <a:solidFill>
                  <a:schemeClr val="lt1"/>
                </a:solidFill>
                <a:highlight>
                  <a:schemeClr val="accent1"/>
                </a:highlight>
                <a:latin typeface="Albert Sans"/>
                <a:ea typeface="Albert Sans"/>
                <a:cs typeface="Albert Sans"/>
                <a:sym typeface="Albert Sans"/>
              </a:rPr>
              <a:t>interprété</a:t>
            </a:r>
            <a:r>
              <a:rPr b="1" lang="en" sz="2100">
                <a:solidFill>
                  <a:schemeClr val="lt1"/>
                </a:solidFill>
                <a:highlight>
                  <a:schemeClr val="accent1"/>
                </a:highlight>
                <a:latin typeface="Albert Sans"/>
                <a:ea typeface="Albert Sans"/>
                <a:cs typeface="Albert Sans"/>
                <a:sym typeface="Albert Sans"/>
              </a:rPr>
              <a:t> comme </a:t>
            </a:r>
            <a:r>
              <a:rPr b="1" lang="en" sz="2100">
                <a:solidFill>
                  <a:schemeClr val="lt1"/>
                </a:solidFill>
                <a:highlight>
                  <a:schemeClr val="accent1"/>
                </a:highlight>
                <a:latin typeface="Albert Sans"/>
                <a:ea typeface="Albert Sans"/>
                <a:cs typeface="Albert Sans"/>
                <a:sym typeface="Albert Sans"/>
              </a:rPr>
              <a:t>causalité,</a:t>
            </a:r>
            <a:r>
              <a:rPr b="1" lang="en" sz="2100">
                <a:solidFill>
                  <a:schemeClr val="lt1"/>
                </a:solidFill>
                <a:highlight>
                  <a:schemeClr val="accent1"/>
                </a:highlight>
                <a:latin typeface="Albert Sans"/>
                <a:ea typeface="Albert Sans"/>
                <a:cs typeface="Albert Sans"/>
                <a:sym typeface="Albert Sans"/>
              </a:rPr>
              <a:t> faut donc ajouter une interprétation pour identifier la </a:t>
            </a:r>
            <a:r>
              <a:rPr b="1" lang="en" sz="2100">
                <a:solidFill>
                  <a:schemeClr val="lt1"/>
                </a:solidFill>
                <a:highlight>
                  <a:schemeClr val="accent1"/>
                </a:highlight>
                <a:latin typeface="Albert Sans"/>
                <a:ea typeface="Albert Sans"/>
                <a:cs typeface="Albert Sans"/>
                <a:sym typeface="Albert Sans"/>
              </a:rPr>
              <a:t>causalité</a:t>
            </a:r>
            <a:endParaRPr sz="2400">
              <a:solidFill>
                <a:schemeClr val="lt1"/>
              </a:solidFill>
              <a:highlight>
                <a:schemeClr val="accen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ead Funnel by Slidesgo">
  <a:themeElements>
    <a:clrScheme name="Simple Light">
      <a:dk1>
        <a:srgbClr val="15110E"/>
      </a:dk1>
      <a:lt1>
        <a:srgbClr val="FEFFF6"/>
      </a:lt1>
      <a:dk2>
        <a:srgbClr val="C2F5CC"/>
      </a:dk2>
      <a:lt2>
        <a:srgbClr val="52B878"/>
      </a:lt2>
      <a:accent1>
        <a:srgbClr val="13693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