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Alexandria Medium"/>
      <p:regular r:id="rId15"/>
      <p:bold r:id="rId16"/>
    </p:embeddedFont>
    <p:embeddedFont>
      <p:font typeface="Albert Sans"/>
      <p:regular r:id="rId17"/>
      <p:bold r:id="rId18"/>
      <p:italic r:id="rId19"/>
      <p:boldItalic r:id="rId20"/>
    </p:embeddedFont>
    <p:embeddedFont>
      <p:font typeface="Alexandri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boldItalic.fntdata"/><Relationship Id="rId22" Type="http://schemas.openxmlformats.org/officeDocument/2006/relationships/font" Target="fonts/Alexandria-bold.fntdata"/><Relationship Id="rId21" Type="http://schemas.openxmlformats.org/officeDocument/2006/relationships/font" Target="fonts/Alexandria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lexandriaMedium-regular.fntdata"/><Relationship Id="rId14" Type="http://schemas.openxmlformats.org/officeDocument/2006/relationships/slide" Target="slides/slide10.xml"/><Relationship Id="rId17" Type="http://schemas.openxmlformats.org/officeDocument/2006/relationships/font" Target="fonts/AlbertSans-regular.fntdata"/><Relationship Id="rId16" Type="http://schemas.openxmlformats.org/officeDocument/2006/relationships/font" Target="fonts/AlexandriaMedium-bold.fntdata"/><Relationship Id="rId19" Type="http://schemas.openxmlformats.org/officeDocument/2006/relationships/font" Target="fonts/AlbertSans-italic.fntdata"/><Relationship Id="rId18" Type="http://schemas.openxmlformats.org/officeDocument/2006/relationships/font" Target="fonts/Albert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58abb5f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58abb5f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7b67ad63d4e639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7b67ad63d4e639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58abb5fb3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58abb5fb3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23d0f34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23d0f34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23d0f344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23d0f34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23d0f344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623d0f344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23d0f344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623d0f344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23d0f344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623d0f344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23d0f344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623d0f344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47b67ad63d4e639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47b67ad63d4e639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1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715100" y="3068600"/>
            <a:ext cx="7713900" cy="15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hasCustomPrompt="1" type="title"/>
          </p:nvPr>
        </p:nvSpPr>
        <p:spPr>
          <a:xfrm>
            <a:off x="1070650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609075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2"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hasCustomPrompt="1" idx="3" type="title"/>
          </p:nvPr>
        </p:nvSpPr>
        <p:spPr>
          <a:xfrm>
            <a:off x="1070650" y="21035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4" type="subTitle"/>
          </p:nvPr>
        </p:nvSpPr>
        <p:spPr>
          <a:xfrm>
            <a:off x="1609075" y="2103524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hasCustomPrompt="1" idx="5" type="title"/>
          </p:nvPr>
        </p:nvSpPr>
        <p:spPr>
          <a:xfrm>
            <a:off x="1070650" y="28397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idx="6" type="subTitle"/>
          </p:nvPr>
        </p:nvSpPr>
        <p:spPr>
          <a:xfrm>
            <a:off x="1609075" y="28397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7" type="title"/>
          </p:nvPr>
        </p:nvSpPr>
        <p:spPr>
          <a:xfrm>
            <a:off x="1070650" y="3575950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8" type="subTitle"/>
          </p:nvPr>
        </p:nvSpPr>
        <p:spPr>
          <a:xfrm>
            <a:off x="1609075" y="3575948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9" type="title"/>
          </p:nvPr>
        </p:nvSpPr>
        <p:spPr>
          <a:xfrm>
            <a:off x="4927449" y="13673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13" type="subTitle"/>
          </p:nvPr>
        </p:nvSpPr>
        <p:spPr>
          <a:xfrm>
            <a:off x="5465950" y="1367325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hasCustomPrompt="1" idx="14" type="title"/>
          </p:nvPr>
        </p:nvSpPr>
        <p:spPr>
          <a:xfrm>
            <a:off x="4927449" y="2103522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idx="15" type="subTitle"/>
          </p:nvPr>
        </p:nvSpPr>
        <p:spPr>
          <a:xfrm>
            <a:off x="5465950" y="2103519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hasCustomPrompt="1" idx="16" type="title"/>
          </p:nvPr>
        </p:nvSpPr>
        <p:spPr>
          <a:xfrm>
            <a:off x="4927449" y="2839728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7" type="subTitle"/>
          </p:nvPr>
        </p:nvSpPr>
        <p:spPr>
          <a:xfrm>
            <a:off x="5465950" y="2839721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hasCustomPrompt="1" idx="18" type="title"/>
          </p:nvPr>
        </p:nvSpPr>
        <p:spPr>
          <a:xfrm>
            <a:off x="4927449" y="3575925"/>
            <a:ext cx="5385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/>
          <p:nvPr>
            <p:ph idx="19" type="subTitle"/>
          </p:nvPr>
        </p:nvSpPr>
        <p:spPr>
          <a:xfrm>
            <a:off x="5465950" y="3575916"/>
            <a:ext cx="2607300" cy="73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715100" y="1503175"/>
            <a:ext cx="5930100" cy="20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6" name="Google Shape;76;p14"/>
          <p:cNvSpPr txBox="1"/>
          <p:nvPr>
            <p:ph idx="2" type="subTitle"/>
          </p:nvPr>
        </p:nvSpPr>
        <p:spPr>
          <a:xfrm>
            <a:off x="715100" y="39653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 flipH="1" rot="10800000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2">
            <a:alphaModFix/>
          </a:blip>
          <a:srcRect b="-26994" l="7043" r="-48486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715100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715100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43022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3022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2_1_1"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1545472" y="1931850"/>
            <a:ext cx="37044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1545472" y="2480550"/>
            <a:ext cx="3704400" cy="731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2" type="subTitle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3" type="subTitle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4" type="subTitle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715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2" type="subTitle"/>
          </p:nvPr>
        </p:nvSpPr>
        <p:spPr>
          <a:xfrm>
            <a:off x="7151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3" type="subTitle"/>
          </p:nvPr>
        </p:nvSpPr>
        <p:spPr>
          <a:xfrm>
            <a:off x="3506100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4" type="subTitle"/>
          </p:nvPr>
        </p:nvSpPr>
        <p:spPr>
          <a:xfrm>
            <a:off x="3506099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5" type="subTitle"/>
          </p:nvPr>
        </p:nvSpPr>
        <p:spPr>
          <a:xfrm>
            <a:off x="6297202" y="2328775"/>
            <a:ext cx="2131800" cy="14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6" type="subTitle"/>
          </p:nvPr>
        </p:nvSpPr>
        <p:spPr>
          <a:xfrm>
            <a:off x="6297200" y="1666700"/>
            <a:ext cx="2131800" cy="73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3"/>
          <p:cNvPicPr preferRelativeResize="0"/>
          <p:nvPr/>
        </p:nvPicPr>
        <p:blipFill rotWithShape="1">
          <a:blip r:embed="rId3">
            <a:alphaModFix/>
          </a:blip>
          <a:srcRect b="-40" l="36283" r="-6" t="30"/>
          <a:stretch/>
        </p:blipFill>
        <p:spPr>
          <a:xfrm rot="10800000">
            <a:off x="5864950" y="-3275"/>
            <a:ext cx="32790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7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None/>
              <a:defRPr sz="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151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7151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3" type="subTitle"/>
          </p:nvPr>
        </p:nvSpPr>
        <p:spPr>
          <a:xfrm>
            <a:off x="3506099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4" type="subTitle"/>
          </p:nvPr>
        </p:nvSpPr>
        <p:spPr>
          <a:xfrm>
            <a:off x="3506099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5" type="subTitle"/>
          </p:nvPr>
        </p:nvSpPr>
        <p:spPr>
          <a:xfrm>
            <a:off x="6297200" y="3758613"/>
            <a:ext cx="21318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6" type="subTitle"/>
          </p:nvPr>
        </p:nvSpPr>
        <p:spPr>
          <a:xfrm>
            <a:off x="6297200" y="3377613"/>
            <a:ext cx="2131800" cy="457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2">
            <a:alphaModFix/>
          </a:blip>
          <a:srcRect b="47851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7151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" name="Google Shape;123;p22"/>
          <p:cNvSpPr txBox="1"/>
          <p:nvPr>
            <p:ph idx="2" type="subTitle"/>
          </p:nvPr>
        </p:nvSpPr>
        <p:spPr>
          <a:xfrm>
            <a:off x="7151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3" type="subTitle"/>
          </p:nvPr>
        </p:nvSpPr>
        <p:spPr>
          <a:xfrm>
            <a:off x="7151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4" type="subTitle"/>
          </p:nvPr>
        </p:nvSpPr>
        <p:spPr>
          <a:xfrm>
            <a:off x="7151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idx="5" type="subTitle"/>
          </p:nvPr>
        </p:nvSpPr>
        <p:spPr>
          <a:xfrm>
            <a:off x="4648300" y="20465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6" type="subTitle"/>
          </p:nvPr>
        </p:nvSpPr>
        <p:spPr>
          <a:xfrm>
            <a:off x="4648300" y="3299000"/>
            <a:ext cx="37806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22"/>
          <p:cNvSpPr txBox="1"/>
          <p:nvPr>
            <p:ph idx="7" type="subTitle"/>
          </p:nvPr>
        </p:nvSpPr>
        <p:spPr>
          <a:xfrm>
            <a:off x="4648300" y="16667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29" name="Google Shape;129;p22"/>
          <p:cNvSpPr txBox="1"/>
          <p:nvPr>
            <p:ph idx="8" type="subTitle"/>
          </p:nvPr>
        </p:nvSpPr>
        <p:spPr>
          <a:xfrm>
            <a:off x="4648300" y="291920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subTitle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3" type="subTitle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5" name="Google Shape;135;p23"/>
          <p:cNvSpPr txBox="1"/>
          <p:nvPr>
            <p:ph idx="4" type="subTitle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6" name="Google Shape;136;p23"/>
          <p:cNvSpPr txBox="1"/>
          <p:nvPr>
            <p:ph idx="5" type="subTitle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6" type="subTitle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7" type="subTitle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39" name="Google Shape;139;p23"/>
          <p:cNvSpPr txBox="1"/>
          <p:nvPr>
            <p:ph idx="8" type="subTitle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0" name="Google Shape;140;p23"/>
          <p:cNvSpPr txBox="1"/>
          <p:nvPr>
            <p:ph idx="9" type="subTitle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3" type="subTitle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4" type="subTitle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idx="15" type="subTitle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4"/>
          <p:cNvPicPr preferRelativeResize="0"/>
          <p:nvPr/>
        </p:nvPicPr>
        <p:blipFill rotWithShape="1">
          <a:blip r:embed="rId2">
            <a:alphaModFix/>
          </a:blip>
          <a:srcRect b="-5849" l="-50000" r="50000" t="4960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>
            <p:ph hasCustomPrompt="1" type="title"/>
          </p:nvPr>
        </p:nvSpPr>
        <p:spPr>
          <a:xfrm>
            <a:off x="715100" y="9830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" name="Google Shape;147;p24"/>
          <p:cNvSpPr txBox="1"/>
          <p:nvPr>
            <p:ph idx="1" type="subTitle"/>
          </p:nvPr>
        </p:nvSpPr>
        <p:spPr>
          <a:xfrm>
            <a:off x="715100" y="18587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24"/>
          <p:cNvSpPr txBox="1"/>
          <p:nvPr>
            <p:ph hasCustomPrompt="1" idx="2" type="title"/>
          </p:nvPr>
        </p:nvSpPr>
        <p:spPr>
          <a:xfrm>
            <a:off x="715100" y="2921600"/>
            <a:ext cx="7713900" cy="9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9" name="Google Shape;149;p24"/>
          <p:cNvSpPr txBox="1"/>
          <p:nvPr>
            <p:ph idx="3" type="subTitle"/>
          </p:nvPr>
        </p:nvSpPr>
        <p:spPr>
          <a:xfrm>
            <a:off x="715100" y="3797300"/>
            <a:ext cx="77139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hasCustomPrompt="1" idx="2" type="title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7151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5"/>
          <p:cNvSpPr txBox="1"/>
          <p:nvPr>
            <p:ph idx="3" type="subTitle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4" type="subTitle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5" type="subTitle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hasCustomPrompt="1" idx="6" type="title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_1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_1_1"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b="-11170" l="-6643" r="27548" t="-11183"/>
          <a:stretch/>
        </p:blipFill>
        <p:spPr>
          <a:xfrm>
            <a:off x="5819050" y="0"/>
            <a:ext cx="33249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8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flipH="1"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/>
          <p:nvPr>
            <p:ph type="ctrTitle"/>
          </p:nvPr>
        </p:nvSpPr>
        <p:spPr>
          <a:xfrm>
            <a:off x="715100" y="3330625"/>
            <a:ext cx="3856800" cy="12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2" name="Google Shape;172;p29"/>
          <p:cNvSpPr txBox="1"/>
          <p:nvPr>
            <p:ph idx="1" type="subTitle"/>
          </p:nvPr>
        </p:nvSpPr>
        <p:spPr>
          <a:xfrm>
            <a:off x="4571900" y="535000"/>
            <a:ext cx="2683800" cy="1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3" name="Google Shape;173;p29"/>
          <p:cNvSpPr txBox="1"/>
          <p:nvPr/>
        </p:nvSpPr>
        <p:spPr>
          <a:xfrm>
            <a:off x="4571863" y="2278000"/>
            <a:ext cx="26838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infographics &amp; images by </a:t>
            </a:r>
            <a:r>
              <a:rPr b="1" lang="en" sz="900">
                <a:solidFill>
                  <a:schemeClr val="dk1"/>
                </a:solidFill>
                <a:uFill>
                  <a:noFill/>
                </a:uFill>
                <a:latin typeface="Albert Sans"/>
                <a:ea typeface="Albert Sans"/>
                <a:cs typeface="Albert Sans"/>
                <a:sym typeface="Alber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lt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b="-35825" l="-6643" r="27548" t="13471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b="-108521" l="-235242" r="44460" t="44962"/>
          <a:stretch/>
        </p:blipFill>
        <p:spPr>
          <a:xfrm flipH="1" rot="10800000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41635" l="174697" r="177064" t="-83399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715100" y="535000"/>
            <a:ext cx="3856800" cy="948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5100" y="1636300"/>
            <a:ext cx="3856800" cy="189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>
            <p:ph idx="2" type="pic"/>
          </p:nvPr>
        </p:nvSpPr>
        <p:spPr>
          <a:xfrm>
            <a:off x="5715175" y="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b="-6811" l="-55210" r="55209" t="50562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 rotWithShape="1">
          <a:blip r:embed="rId2">
            <a:alphaModFix/>
          </a:blip>
          <a:srcRect b="47851" l="104756" r="280062" t="-108210"/>
          <a:stretch/>
        </p:blipFill>
        <p:spPr>
          <a:xfrm rot="10800000"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34585" l="130683" r="175247" t="-50527"/>
          <a:stretch/>
        </p:blipFill>
        <p:spPr>
          <a:xfrm>
            <a:off x="1325" y="-1637"/>
            <a:ext cx="9141450" cy="5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715100" y="535000"/>
            <a:ext cx="3856800" cy="954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715100" y="1641400"/>
            <a:ext cx="3856800" cy="72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7"/>
          <p:cNvSpPr/>
          <p:nvPr>
            <p:ph idx="2" type="pic"/>
          </p:nvPr>
        </p:nvSpPr>
        <p:spPr>
          <a:xfrm>
            <a:off x="5714900" y="-75"/>
            <a:ext cx="3429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2272" l="-19689" r="19690" t="4147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/>
          <p:nvPr>
            <p:ph type="title"/>
          </p:nvPr>
        </p:nvSpPr>
        <p:spPr>
          <a:xfrm>
            <a:off x="715100" y="535000"/>
            <a:ext cx="7713900" cy="23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b="-26994" l="7043" r="-48486" t="47434"/>
          <a:stretch/>
        </p:blipFill>
        <p:spPr>
          <a:xfrm flipH="1" rot="10800000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/>
          <p:nvPr>
            <p:ph type="title"/>
          </p:nvPr>
        </p:nvSpPr>
        <p:spPr>
          <a:xfrm>
            <a:off x="715100" y="4059800"/>
            <a:ext cx="7713600" cy="5487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ctrTitle"/>
          </p:nvPr>
        </p:nvSpPr>
        <p:spPr>
          <a:xfrm>
            <a:off x="711750" y="1667188"/>
            <a:ext cx="77205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QGNN-TimeCausality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Avancement du projet</a:t>
            </a:r>
            <a:endParaRPr sz="4800"/>
          </a:p>
        </p:txBody>
      </p:sp>
      <p:sp>
        <p:nvSpPr>
          <p:cNvPr id="185" name="Google Shape;185;p32"/>
          <p:cNvSpPr txBox="1"/>
          <p:nvPr>
            <p:ph idx="1" type="subTitle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d’été - Semaine 6</a:t>
            </a:r>
            <a:endParaRPr b="1"/>
          </a:p>
        </p:txBody>
      </p:sp>
      <p:cxnSp>
        <p:nvCxnSpPr>
          <p:cNvPr id="186" name="Google Shape;186;p32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7" name="Google Shape;187;p32" title="universite-teluq-vector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8875" y="4212250"/>
            <a:ext cx="768874" cy="76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2" title="UdeS_logo_rgbH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7225" y="4329413"/>
            <a:ext cx="1526825" cy="53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4" name="Google Shape;294;p41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41"/>
          <p:cNvSpPr txBox="1"/>
          <p:nvPr>
            <p:ph idx="4294967295" type="ctrTitle"/>
          </p:nvPr>
        </p:nvSpPr>
        <p:spPr>
          <a:xfrm>
            <a:off x="2193300" y="1667545"/>
            <a:ext cx="4757400" cy="18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Merci de votre attention!</a:t>
            </a:r>
            <a:endParaRPr sz="5000"/>
          </a:p>
        </p:txBody>
      </p:sp>
      <p:pic>
        <p:nvPicPr>
          <p:cNvPr id="296" name="Google Shape;296;p41" title="UdeS_logo_rgbH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225" y="4329413"/>
            <a:ext cx="1526825" cy="5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41" title="universite-teluq-vector-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48875" y="4212250"/>
            <a:ext cx="768874" cy="768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715100" y="3328050"/>
            <a:ext cx="7708800" cy="12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L’implémentation</a:t>
            </a:r>
            <a:endParaRPr sz="3800"/>
          </a:p>
        </p:txBody>
      </p:sp>
      <p:sp>
        <p:nvSpPr>
          <p:cNvPr id="194" name="Google Shape;194;p33"/>
          <p:cNvSpPr txBox="1"/>
          <p:nvPr>
            <p:ph idx="2" type="title"/>
          </p:nvPr>
        </p:nvSpPr>
        <p:spPr>
          <a:xfrm>
            <a:off x="715100" y="2074250"/>
            <a:ext cx="7708800" cy="12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95" name="Google Shape;195;p33"/>
          <p:cNvSpPr txBox="1"/>
          <p:nvPr>
            <p:ph idx="1" type="subTitle"/>
          </p:nvPr>
        </p:nvSpPr>
        <p:spPr>
          <a:xfrm>
            <a:off x="4572000" y="535000"/>
            <a:ext cx="3856800" cy="3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Stage d’été - Semaine 6</a:t>
            </a:r>
            <a:endParaRPr/>
          </a:p>
        </p:txBody>
      </p:sp>
      <p:cxnSp>
        <p:nvCxnSpPr>
          <p:cNvPr id="196" name="Google Shape;196;p33">
            <a:hlinkClick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273300" y="229100"/>
            <a:ext cx="8597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Resume des dernieres semaines :</a:t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51750" y="877800"/>
            <a:ext cx="8440500" cy="22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J’ai déjà : </a:t>
            </a:r>
            <a:endParaRPr b="1" sz="1400"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Un </a:t>
            </a:r>
            <a:r>
              <a:rPr b="1" lang="en">
                <a:solidFill>
                  <a:srgbClr val="000000"/>
                </a:solidFill>
              </a:rPr>
              <a:t>graphe causal </a:t>
            </a:r>
            <a:r>
              <a:rPr lang="en"/>
              <a:t>(dérivé de random-rels_20_1A.csv) q</a:t>
            </a:r>
            <a:r>
              <a:rPr lang="en">
                <a:solidFill>
                  <a:srgbClr val="000000"/>
                </a:solidFill>
              </a:rPr>
              <a:t>ue je charge comme ground truth.</a:t>
            </a:r>
            <a:br>
              <a:rPr lang="en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bert Sans"/>
              <a:buChar char="●"/>
            </a:pPr>
            <a:r>
              <a:rPr lang="en">
                <a:solidFill>
                  <a:srgbClr val="000000"/>
                </a:solidFill>
              </a:rPr>
              <a:t>Un pipeline qui :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lbert Sans"/>
              <a:buChar char="○"/>
            </a:pPr>
            <a:r>
              <a:rPr lang="en">
                <a:solidFill>
                  <a:srgbClr val="000000"/>
                </a:solidFill>
              </a:rPr>
              <a:t>Reconstruit ce graphe à un instant donné.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Le </a:t>
            </a:r>
            <a:r>
              <a:rPr b="1" lang="en">
                <a:solidFill>
                  <a:srgbClr val="000000"/>
                </a:solidFill>
              </a:rPr>
              <a:t>clusterise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Circuit QGNN avec des RY ( encodage ) and des CZ ( entanglement )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</a:rPr>
              <a:t>Premiere idée : Entrainement du QGNN avec la </a:t>
            </a:r>
            <a:r>
              <a:rPr lang="en">
                <a:solidFill>
                  <a:srgbClr val="000000"/>
                </a:solidFill>
              </a:rPr>
              <a:t>méthode</a:t>
            </a:r>
            <a:r>
              <a:rPr lang="en">
                <a:solidFill>
                  <a:srgbClr val="000000"/>
                </a:solidFill>
              </a:rPr>
              <a:t> d’ablation ( Choisir un qubit cible puis enlever un qubit à chaque fois et </a:t>
            </a:r>
            <a:r>
              <a:rPr lang="en">
                <a:solidFill>
                  <a:srgbClr val="000000"/>
                </a:solidFill>
              </a:rPr>
              <a:t>étudier</a:t>
            </a:r>
            <a:r>
              <a:rPr lang="en">
                <a:solidFill>
                  <a:srgbClr val="000000"/>
                </a:solidFill>
              </a:rPr>
              <a:t> l’effet sur le qubit cible 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629400" y="3332125"/>
            <a:ext cx="7885200" cy="1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chemeClr val="accent1"/>
                </a:highlight>
                <a:latin typeface="Albert Sans"/>
                <a:ea typeface="Albert Sans"/>
                <a:cs typeface="Albert Sans"/>
                <a:sym typeface="Albert Sans"/>
              </a:rPr>
              <a:t>=&gt; </a:t>
            </a:r>
            <a:r>
              <a:rPr b="1" lang="en" sz="1600">
                <a:solidFill>
                  <a:schemeClr val="lt1"/>
                </a:solidFill>
                <a:highlight>
                  <a:schemeClr val="accent1"/>
                </a:highlight>
                <a:latin typeface="Albert Sans"/>
                <a:ea typeface="Albert Sans"/>
                <a:cs typeface="Albert Sans"/>
                <a:sym typeface="Albert Sans"/>
              </a:rPr>
              <a:t>Nouveau changement de démarche :</a:t>
            </a:r>
            <a:endParaRPr b="1" sz="1600">
              <a:solidFill>
                <a:schemeClr val="lt1"/>
              </a:solidFill>
              <a:highlight>
                <a:schemeClr val="accent1"/>
              </a:highlight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chemeClr val="accent1"/>
                </a:highlight>
                <a:latin typeface="Albert Sans"/>
                <a:ea typeface="Albert Sans"/>
                <a:cs typeface="Albert Sans"/>
                <a:sym typeface="Albert Sans"/>
              </a:rPr>
              <a:t>Détecter directement </a:t>
            </a:r>
            <a:r>
              <a:rPr b="1" lang="en" sz="1600">
                <a:solidFill>
                  <a:schemeClr val="lt1"/>
                </a:solidFill>
                <a:highlight>
                  <a:srgbClr val="FF0000"/>
                </a:highlight>
                <a:latin typeface="Albert Sans"/>
                <a:ea typeface="Albert Sans"/>
                <a:cs typeface="Albert Sans"/>
                <a:sym typeface="Albert Sans"/>
              </a:rPr>
              <a:t>les relations causales </a:t>
            </a:r>
            <a:r>
              <a:rPr b="1" lang="en" sz="1600">
                <a:solidFill>
                  <a:schemeClr val="lt1"/>
                </a:solidFill>
                <a:highlight>
                  <a:schemeClr val="accent1"/>
                </a:highlight>
                <a:latin typeface="Albert Sans"/>
                <a:ea typeface="Albert Sans"/>
                <a:cs typeface="Albert Sans"/>
                <a:sym typeface="Albert Sans"/>
              </a:rPr>
              <a:t>entre les nœuds, en observant </a:t>
            </a:r>
            <a:r>
              <a:rPr b="1" lang="en" sz="1600" u="sng">
                <a:solidFill>
                  <a:schemeClr val="lt1"/>
                </a:solidFill>
                <a:highlight>
                  <a:schemeClr val="accent1"/>
                </a:highlight>
                <a:latin typeface="Albert Sans"/>
                <a:ea typeface="Albert Sans"/>
                <a:cs typeface="Albert Sans"/>
                <a:sym typeface="Albert Sans"/>
              </a:rPr>
              <a:t>comment l’information se propage</a:t>
            </a:r>
            <a:r>
              <a:rPr b="1" lang="en" sz="1600">
                <a:solidFill>
                  <a:schemeClr val="lt1"/>
                </a:solidFill>
                <a:highlight>
                  <a:schemeClr val="accent1"/>
                </a:highlight>
                <a:latin typeface="Albert Sans"/>
                <a:ea typeface="Albert Sans"/>
                <a:cs typeface="Albert Sans"/>
                <a:sym typeface="Albert Sans"/>
              </a:rPr>
              <a:t> par </a:t>
            </a:r>
            <a:r>
              <a:rPr b="1" lang="en" sz="1600">
                <a:solidFill>
                  <a:schemeClr val="lt1"/>
                </a:solidFill>
                <a:highlight>
                  <a:srgbClr val="FF0000"/>
                </a:highlight>
                <a:latin typeface="Albert Sans"/>
                <a:ea typeface="Albert Sans"/>
                <a:cs typeface="Albert Sans"/>
                <a:sym typeface="Albert Sans"/>
              </a:rPr>
              <a:t>intrication</a:t>
            </a:r>
            <a:r>
              <a:rPr b="1" lang="en" sz="1600">
                <a:solidFill>
                  <a:schemeClr val="lt1"/>
                </a:solidFill>
                <a:highlight>
                  <a:schemeClr val="accent1"/>
                </a:highlight>
                <a:latin typeface="Albert Sans"/>
                <a:ea typeface="Albert Sans"/>
                <a:cs typeface="Albert Sans"/>
                <a:sym typeface="Albert Sans"/>
              </a:rPr>
              <a:t> dans le circuit QGNN quand on ajoute du </a:t>
            </a:r>
            <a:r>
              <a:rPr b="1" lang="en" sz="1600">
                <a:solidFill>
                  <a:schemeClr val="lt1"/>
                </a:solidFill>
                <a:highlight>
                  <a:srgbClr val="FF0000"/>
                </a:highlight>
                <a:latin typeface="Albert Sans"/>
                <a:ea typeface="Albert Sans"/>
                <a:cs typeface="Albert Sans"/>
                <a:sym typeface="Albert Sans"/>
              </a:rPr>
              <a:t>bruit a certains qubits</a:t>
            </a:r>
            <a:endParaRPr b="1" sz="1600">
              <a:solidFill>
                <a:schemeClr val="lt1"/>
              </a:solidFill>
              <a:highlight>
                <a:srgbClr val="FF0000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273300" y="229100"/>
            <a:ext cx="85974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Raisonnement </a:t>
            </a:r>
            <a:r>
              <a:rPr lang="en" sz="2400"/>
              <a:t>:</a:t>
            </a:r>
            <a:endParaRPr sz="2400"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430200" y="783200"/>
            <a:ext cx="8440500" cy="14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rgbClr val="990000"/>
                </a:highlight>
              </a:rPr>
              <a:t>Intrication = dépendance quantique</a:t>
            </a:r>
            <a:endParaRPr b="1" sz="1800">
              <a:solidFill>
                <a:schemeClr val="lt1"/>
              </a:solidFill>
              <a:highlight>
                <a:srgbClr val="990000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Dans un circuit QGNN :</a:t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Les qubits sont intriqués en fonction de la structure du graphe causal.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-"/>
            </a:pPr>
            <a:r>
              <a:rPr lang="en" sz="1300">
                <a:solidFill>
                  <a:srgbClr val="000000"/>
                </a:solidFill>
              </a:rPr>
              <a:t>Si deux qubits sont intriqués, alors </a:t>
            </a:r>
            <a:r>
              <a:rPr lang="en" sz="1300" u="sng">
                <a:solidFill>
                  <a:srgbClr val="000000"/>
                </a:solidFill>
              </a:rPr>
              <a:t>perturber l’un </a:t>
            </a:r>
            <a:r>
              <a:rPr lang="en" sz="1300">
                <a:solidFill>
                  <a:srgbClr val="000000"/>
                </a:solidFill>
              </a:rPr>
              <a:t>devrait </a:t>
            </a:r>
            <a:r>
              <a:rPr lang="en" sz="1300" u="sng">
                <a:solidFill>
                  <a:srgbClr val="000000"/>
                </a:solidFill>
              </a:rPr>
              <a:t>affecter les mesures de l’autre.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210" name="Google Shape;210;p35"/>
          <p:cNvSpPr/>
          <p:nvPr/>
        </p:nvSpPr>
        <p:spPr>
          <a:xfrm>
            <a:off x="811813" y="2722100"/>
            <a:ext cx="314100" cy="30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1" name="Google Shape;211;p35"/>
          <p:cNvSpPr/>
          <p:nvPr/>
        </p:nvSpPr>
        <p:spPr>
          <a:xfrm>
            <a:off x="3454763" y="2722100"/>
            <a:ext cx="314100" cy="30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12" name="Google Shape;212;p35"/>
          <p:cNvCxnSpPr/>
          <p:nvPr/>
        </p:nvCxnSpPr>
        <p:spPr>
          <a:xfrm>
            <a:off x="967213" y="3166175"/>
            <a:ext cx="3300" cy="53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35"/>
          <p:cNvCxnSpPr/>
          <p:nvPr/>
        </p:nvCxnSpPr>
        <p:spPr>
          <a:xfrm>
            <a:off x="3610163" y="3166175"/>
            <a:ext cx="3300" cy="53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35"/>
          <p:cNvSpPr/>
          <p:nvPr/>
        </p:nvSpPr>
        <p:spPr>
          <a:xfrm>
            <a:off x="811813" y="3826650"/>
            <a:ext cx="3141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5" name="Google Shape;215;p35"/>
          <p:cNvSpPr/>
          <p:nvPr/>
        </p:nvSpPr>
        <p:spPr>
          <a:xfrm>
            <a:off x="3454763" y="3826650"/>
            <a:ext cx="314100" cy="30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6" name="Google Shape;216;p35"/>
          <p:cNvSpPr/>
          <p:nvPr/>
        </p:nvSpPr>
        <p:spPr>
          <a:xfrm>
            <a:off x="2211588" y="2856600"/>
            <a:ext cx="157500" cy="151500"/>
          </a:xfrm>
          <a:prstGeom prst="ellipse">
            <a:avLst/>
          </a:prstGeom>
          <a:solidFill>
            <a:srgbClr val="FEFFF7"/>
          </a:solidFill>
          <a:ln cap="flat" cmpd="sng" w="9525">
            <a:solidFill>
              <a:srgbClr val="FEFFF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217" name="Google Shape;217;p35"/>
          <p:cNvCxnSpPr>
            <a:stCxn id="210" idx="6"/>
            <a:endCxn id="216" idx="0"/>
          </p:cNvCxnSpPr>
          <p:nvPr/>
        </p:nvCxnSpPr>
        <p:spPr>
          <a:xfrm flipH="1" rot="10800000">
            <a:off x="1125913" y="2856650"/>
            <a:ext cx="1164300" cy="17100"/>
          </a:xfrm>
          <a:prstGeom prst="curvedConnector4">
            <a:avLst>
              <a:gd fmla="val 46624" name="adj1"/>
              <a:gd fmla="val 1492836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5"/>
          <p:cNvCxnSpPr>
            <a:stCxn id="211" idx="2"/>
            <a:endCxn id="216" idx="0"/>
          </p:cNvCxnSpPr>
          <p:nvPr/>
        </p:nvCxnSpPr>
        <p:spPr>
          <a:xfrm rot="10800000">
            <a:off x="2290463" y="2856650"/>
            <a:ext cx="1164300" cy="17100"/>
          </a:xfrm>
          <a:prstGeom prst="curvedConnector4">
            <a:avLst>
              <a:gd fmla="val 46624" name="adj1"/>
              <a:gd fmla="val 1492836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35"/>
          <p:cNvCxnSpPr/>
          <p:nvPr/>
        </p:nvCxnSpPr>
        <p:spPr>
          <a:xfrm flipH="1" rot="10800000">
            <a:off x="1125913" y="4013975"/>
            <a:ext cx="1164300" cy="17100"/>
          </a:xfrm>
          <a:prstGeom prst="curvedConnector4">
            <a:avLst>
              <a:gd fmla="val 46624" name="adj1"/>
              <a:gd fmla="val 1492836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35"/>
          <p:cNvCxnSpPr/>
          <p:nvPr/>
        </p:nvCxnSpPr>
        <p:spPr>
          <a:xfrm rot="10800000">
            <a:off x="2290463" y="4013975"/>
            <a:ext cx="1164300" cy="17100"/>
          </a:xfrm>
          <a:prstGeom prst="curvedConnector4">
            <a:avLst>
              <a:gd fmla="val 46624" name="adj1"/>
              <a:gd fmla="val 1492836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811813" y="2713000"/>
            <a:ext cx="4605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P1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3381563" y="2713000"/>
            <a:ext cx="4605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P17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75213" y="3826650"/>
            <a:ext cx="4605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q_1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344963" y="3826650"/>
            <a:ext cx="5565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q_12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656386" y="3899875"/>
            <a:ext cx="314118" cy="323082"/>
          </a:xfrm>
          <a:prstGeom prst="lightningBolt">
            <a:avLst/>
          </a:prstGeom>
          <a:solidFill>
            <a:srgbClr val="CC4125"/>
          </a:solidFill>
          <a:ln cap="flat" cmpd="sng" w="9525">
            <a:solidFill>
              <a:srgbClr val="A61C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3454763" y="3826650"/>
            <a:ext cx="314100" cy="303300"/>
          </a:xfrm>
          <a:prstGeom prst="rect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344963" y="3826650"/>
            <a:ext cx="556500" cy="3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000000"/>
                </a:solidFill>
              </a:rPr>
              <a:t>  q_12</a:t>
            </a:r>
            <a:endParaRPr sz="900">
              <a:solidFill>
                <a:srgbClr val="000000"/>
              </a:solidFill>
            </a:endParaRPr>
          </a:p>
        </p:txBody>
      </p:sp>
      <p:sp>
        <p:nvSpPr>
          <p:cNvPr id="228" name="Google Shape;228;p35"/>
          <p:cNvSpPr/>
          <p:nvPr/>
        </p:nvSpPr>
        <p:spPr>
          <a:xfrm>
            <a:off x="936750" y="4149750"/>
            <a:ext cx="2707200" cy="257100"/>
          </a:xfrm>
          <a:prstGeom prst="leftUpArrow">
            <a:avLst/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9" name="Google Shape;229;p35"/>
          <p:cNvSpPr/>
          <p:nvPr/>
        </p:nvSpPr>
        <p:spPr>
          <a:xfrm rot="-5400000">
            <a:off x="4621713" y="3359688"/>
            <a:ext cx="460500" cy="676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0" name="Google Shape;230;p35"/>
          <p:cNvSpPr/>
          <p:nvPr/>
        </p:nvSpPr>
        <p:spPr>
          <a:xfrm rot="5400000">
            <a:off x="4522813" y="2826863"/>
            <a:ext cx="460500" cy="6762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1" name="Google Shape;231;p35"/>
          <p:cNvSpPr/>
          <p:nvPr/>
        </p:nvSpPr>
        <p:spPr>
          <a:xfrm>
            <a:off x="6199800" y="2731875"/>
            <a:ext cx="1882500" cy="1674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6199800" y="3212175"/>
            <a:ext cx="18825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lt1"/>
                </a:solidFill>
                <a:highlight>
                  <a:schemeClr val="accent1"/>
                </a:highlight>
                <a:latin typeface="Albert Sans"/>
                <a:ea typeface="Albert Sans"/>
                <a:cs typeface="Albert Sans"/>
                <a:sym typeface="Albert Sans"/>
              </a:rPr>
              <a:t>Matrice d’influence</a:t>
            </a:r>
            <a:endParaRPr b="1" sz="1600">
              <a:solidFill>
                <a:schemeClr val="lt1"/>
              </a:solidFill>
              <a:highlight>
                <a:schemeClr val="accent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6199800" y="4472925"/>
            <a:ext cx="1882500" cy="151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4" name="Google Shape;234;p35"/>
          <p:cNvSpPr/>
          <p:nvPr/>
        </p:nvSpPr>
        <p:spPr>
          <a:xfrm rot="5400000">
            <a:off x="5222825" y="3493575"/>
            <a:ext cx="1689000" cy="1515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 rot="-5400000">
            <a:off x="4959575" y="3392325"/>
            <a:ext cx="1710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Qubits </a:t>
            </a:r>
            <a:r>
              <a:rPr lang="en" sz="1100">
                <a:solidFill>
                  <a:srgbClr val="000000"/>
                </a:solidFill>
              </a:rPr>
              <a:t>perturbés</a:t>
            </a:r>
            <a:endParaRPr sz="1100">
              <a:solidFill>
                <a:srgbClr val="000000"/>
              </a:solidFill>
            </a:endParaRPr>
          </a:p>
        </p:txBody>
      </p:sp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6286050" y="4624425"/>
            <a:ext cx="1710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000000"/>
                </a:solidFill>
              </a:rPr>
              <a:t>Qubits affectés</a:t>
            </a:r>
            <a:endParaRPr sz="11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273300" y="229100"/>
            <a:ext cx="85974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Code</a:t>
            </a:r>
            <a:r>
              <a:rPr lang="en" sz="2400"/>
              <a:t>:</a:t>
            </a:r>
            <a:endParaRPr sz="2400"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273300" y="995775"/>
            <a:ext cx="41688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Encode chaque variable d’entrée P_i(t) avec qml.RY(inputs[i], wires=i)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Applique la couche d’intrication </a:t>
            </a:r>
            <a:r>
              <a:rPr b="1" lang="en">
                <a:solidFill>
                  <a:srgbClr val="000000"/>
                </a:solidFill>
              </a:rPr>
              <a:t>qgrnn_layer</a:t>
            </a:r>
            <a:r>
              <a:rPr lang="en">
                <a:solidFill>
                  <a:srgbClr val="000000"/>
                </a:solidFill>
              </a:rPr>
              <a:t>(...)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>
                <a:solidFill>
                  <a:srgbClr val="000000"/>
                </a:solidFill>
              </a:rPr>
              <a:t>Mesure l’état final ( des mesures ) avec PauliZ pour chaque qubit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43" name="Google Shape;243;p36" title="Screen Shot 2025-06-19 at 9.25.28 AM.png"/>
          <p:cNvPicPr preferRelativeResize="0"/>
          <p:nvPr/>
        </p:nvPicPr>
        <p:blipFill rotWithShape="1">
          <a:blip r:embed="rId3">
            <a:alphaModFix/>
          </a:blip>
          <a:srcRect b="0" l="0" r="0" t="48234"/>
          <a:stretch/>
        </p:blipFill>
        <p:spPr>
          <a:xfrm>
            <a:off x="4700175" y="413376"/>
            <a:ext cx="3702175" cy="20554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4" name="Google Shape;244;p36"/>
          <p:cNvSpPr/>
          <p:nvPr/>
        </p:nvSpPr>
        <p:spPr>
          <a:xfrm>
            <a:off x="5121875" y="2002275"/>
            <a:ext cx="1602600" cy="108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45" name="Google Shape;245;p36" title="Screen Shot 2025-06-19 at 9.25.28 AM.png"/>
          <p:cNvPicPr preferRelativeResize="0"/>
          <p:nvPr/>
        </p:nvPicPr>
        <p:blipFill rotWithShape="1">
          <a:blip r:embed="rId3">
            <a:alphaModFix/>
          </a:blip>
          <a:srcRect b="51763" l="0" r="0" t="9727"/>
          <a:stretch/>
        </p:blipFill>
        <p:spPr>
          <a:xfrm>
            <a:off x="4515325" y="2652975"/>
            <a:ext cx="3702175" cy="14509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6" name="Google Shape;246;p36"/>
          <p:cNvSpPr/>
          <p:nvPr/>
        </p:nvSpPr>
        <p:spPr>
          <a:xfrm rot="10800000">
            <a:off x="6508000" y="2002275"/>
            <a:ext cx="378900" cy="893400"/>
          </a:xfrm>
          <a:prstGeom prst="bentArrow">
            <a:avLst>
              <a:gd fmla="val 25000" name="adj1"/>
              <a:gd fmla="val 25000" name="adj2"/>
              <a:gd fmla="val 30412" name="adj3"/>
              <a:gd fmla="val 43750" name="adj4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7" name="Google Shape;247;p36"/>
          <p:cNvSpPr txBox="1"/>
          <p:nvPr>
            <p:ph idx="1" type="body"/>
          </p:nvPr>
        </p:nvSpPr>
        <p:spPr>
          <a:xfrm>
            <a:off x="273300" y="2652975"/>
            <a:ext cx="39417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Applique une porte CRY paramétrée pour chaque arête du graphe causal.</a:t>
            </a:r>
            <a:endParaRPr>
              <a:solidFill>
                <a:srgbClr val="00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Elle encode l’intrication entre deux qubits selon le graphe ( Par exemple, si le graphe contient une arête P3 → P5, alors une porte CRY(theta) est appliquée entre les qubits correspondant à P3 et P5 )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7"/>
          <p:cNvSpPr txBox="1"/>
          <p:nvPr>
            <p:ph type="title"/>
          </p:nvPr>
        </p:nvSpPr>
        <p:spPr>
          <a:xfrm>
            <a:off x="273300" y="229100"/>
            <a:ext cx="85974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Utilisation de CRY au lieu de CZ pour l’intrication:</a:t>
            </a:r>
            <a:endParaRPr sz="2400"/>
          </a:p>
        </p:txBody>
      </p:sp>
      <p:pic>
        <p:nvPicPr>
          <p:cNvPr id="253" name="Google Shape;253;p37" title="Screen Shot 2025-06-19 at 9.25.28 AM.png"/>
          <p:cNvPicPr preferRelativeResize="0"/>
          <p:nvPr/>
        </p:nvPicPr>
        <p:blipFill rotWithShape="1">
          <a:blip r:embed="rId3">
            <a:alphaModFix/>
          </a:blip>
          <a:srcRect b="51763" l="0" r="0" t="9727"/>
          <a:stretch/>
        </p:blipFill>
        <p:spPr>
          <a:xfrm>
            <a:off x="4708800" y="1093650"/>
            <a:ext cx="4310001" cy="17866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37"/>
          <p:cNvSpPr txBox="1"/>
          <p:nvPr>
            <p:ph idx="1" type="body"/>
          </p:nvPr>
        </p:nvSpPr>
        <p:spPr>
          <a:xfrm>
            <a:off x="63425" y="972713"/>
            <a:ext cx="43101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">
                <a:solidFill>
                  <a:srgbClr val="000000"/>
                </a:solidFill>
              </a:rPr>
              <a:t>Porte de contrôle-Z : crée de l’intrication fixe, non paramétrée. Elle applique toujours le même effet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5" name="Google Shape;255;p37"/>
          <p:cNvSpPr/>
          <p:nvPr/>
        </p:nvSpPr>
        <p:spPr>
          <a:xfrm>
            <a:off x="5208525" y="2566325"/>
            <a:ext cx="2111400" cy="14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56" name="Google Shape;256;p37" title="Screen Shot 2025-06-19 at 9.43.22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400" y="3678088"/>
            <a:ext cx="4435501" cy="1172237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57" name="Google Shape;257;p37" title="Screen Shot 2025-06-19 at 9.44.37 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614" y="3678100"/>
            <a:ext cx="2224209" cy="1172225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8" name="Google Shape;258;p37"/>
          <p:cNvSpPr txBox="1"/>
          <p:nvPr/>
        </p:nvSpPr>
        <p:spPr>
          <a:xfrm>
            <a:off x="63425" y="1657275"/>
            <a:ext cx="45804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Porte de rotation contrôlée Y : crée de l’intrication paramétrée par θ, donc permet de moduler l’intensité de l’interaction ( poids ) entre deux qubits avec l’angle: 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Avec CRY, le modèle peut apprendre :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lbert Sans"/>
              <a:buChar char="○"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de ne pas intriquer (θ = 0)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d'intriquer fortement (θ proche de π)</a:t>
            </a:r>
            <a:endParaRPr sz="1200">
              <a:latin typeface="Albert Sans"/>
              <a:ea typeface="Albert Sans"/>
              <a:cs typeface="Albert Sans"/>
              <a:sym typeface="Albert Sans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200">
                <a:latin typeface="Albert Sans"/>
                <a:ea typeface="Albert Sans"/>
                <a:cs typeface="Albert Sans"/>
                <a:sym typeface="Albert Sans"/>
              </a:rPr>
              <a:t>ou toute valeur intermédiaire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273300" y="229100"/>
            <a:ext cx="17508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Code</a:t>
            </a:r>
            <a:r>
              <a:rPr lang="en" sz="2400"/>
              <a:t>:</a:t>
            </a:r>
            <a:endParaRPr sz="2400"/>
          </a:p>
        </p:txBody>
      </p:sp>
      <p:pic>
        <p:nvPicPr>
          <p:cNvPr id="264" name="Google Shape;264;p38" title="Screen Shot 2025-06-19 at 9.19.19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75" y="905900"/>
            <a:ext cx="7864474" cy="3933975"/>
          </a:xfrm>
          <a:prstGeom prst="rect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65" name="Google Shape;265;p38"/>
          <p:cNvSpPr txBox="1"/>
          <p:nvPr>
            <p:ph idx="1" type="body"/>
          </p:nvPr>
        </p:nvSpPr>
        <p:spPr>
          <a:xfrm>
            <a:off x="3494315" y="2280894"/>
            <a:ext cx="55161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Construction du circuit QGRNN qui prendra inputs + weights, appliquera les RY d’entrée, puis les CRY d’intrication, et 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retourner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 les mesures des PauliZ.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1116827" y="2090926"/>
            <a:ext cx="3583500" cy="1962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06666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1116827" y="2287099"/>
            <a:ext cx="6345600" cy="4644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06666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8" name="Google Shape;268;p38"/>
          <p:cNvSpPr txBox="1"/>
          <p:nvPr>
            <p:ph idx="1" type="body"/>
          </p:nvPr>
        </p:nvSpPr>
        <p:spPr>
          <a:xfrm>
            <a:off x="2312348" y="2805804"/>
            <a:ext cx="55161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On extrait les valeurs réelles des variables à l’instant t pour ce cluster et on exécute le circuit avec les 'entrées normales' pour obtenir une sortie de référence (sans perturbation).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1116825" y="2805801"/>
            <a:ext cx="6345600" cy="9453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06666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1116827" y="2090925"/>
            <a:ext cx="63456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On va perturber une entrée/qubit à la fois (soit en le mettant à 0 (réinitialisation), soit en lui ajoutant du bruit gaussien), pour estimer son effet causal sur les autres.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271" name="Google Shape;271;p38"/>
          <p:cNvSpPr/>
          <p:nvPr/>
        </p:nvSpPr>
        <p:spPr>
          <a:xfrm>
            <a:off x="1116825" y="3802351"/>
            <a:ext cx="6345600" cy="5541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06666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2" name="Google Shape;272;p38"/>
          <p:cNvSpPr txBox="1"/>
          <p:nvPr>
            <p:ph idx="1" type="body"/>
          </p:nvPr>
        </p:nvSpPr>
        <p:spPr>
          <a:xfrm>
            <a:off x="1031000" y="2935425"/>
            <a:ext cx="69711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On exécute le même circuit, mais avec une entrée modifiée sur un seul qubit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. Apres, </a:t>
            </a: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On mesure la différence entre les sorties avant et après perturbation. Chaque delta[j] = effet de la perturbation sur l’output du qubit j. On sauvegarde cette ligne de variation dans la matrice.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273" name="Google Shape;273;p38"/>
          <p:cNvSpPr/>
          <p:nvPr/>
        </p:nvSpPr>
        <p:spPr>
          <a:xfrm>
            <a:off x="1116825" y="4407700"/>
            <a:ext cx="6345600" cy="40170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E06666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4" name="Google Shape;274;p38"/>
          <p:cNvSpPr txBox="1"/>
          <p:nvPr>
            <p:ph idx="1" type="body"/>
          </p:nvPr>
        </p:nvSpPr>
        <p:spPr>
          <a:xfrm>
            <a:off x="1116825" y="2948600"/>
            <a:ext cx="7164900" cy="13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On assemble toutes les lignes delta dans une matrice : influence_matrix[i][j] = influence du qubit i (perturbé) sur la sortie du qubit j. 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Chaque ligne i = nœud perturbé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Chaque colonne j = nœud affecté</a:t>
            </a: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highlight>
                  <a:schemeClr val="lt1"/>
                </a:highlight>
              </a:rPr>
              <a:t>Chaque valeur = </a:t>
            </a:r>
            <a:r>
              <a:rPr lang="en">
                <a:solidFill>
                  <a:srgbClr val="000000"/>
                </a:solidFill>
                <a:highlight>
                  <a:srgbClr val="FF0000"/>
                </a:highlight>
              </a:rPr>
              <a:t>|sortie_perturbée − sortie_base|</a:t>
            </a:r>
            <a:endParaRPr>
              <a:solidFill>
                <a:srgbClr val="000000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9"/>
          <p:cNvSpPr txBox="1"/>
          <p:nvPr>
            <p:ph type="title"/>
          </p:nvPr>
        </p:nvSpPr>
        <p:spPr>
          <a:xfrm>
            <a:off x="273300" y="229100"/>
            <a:ext cx="85974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Alexandria"/>
                <a:ea typeface="Alexandria"/>
                <a:cs typeface="Alexandria"/>
                <a:sym typeface="Alexandria"/>
              </a:rPr>
              <a:t>Resultats </a:t>
            </a:r>
            <a:r>
              <a:rPr lang="en" sz="2400"/>
              <a:t>:</a:t>
            </a:r>
            <a:endParaRPr sz="2400"/>
          </a:p>
        </p:txBody>
      </p:sp>
      <p:pic>
        <p:nvPicPr>
          <p:cNvPr id="280" name="Google Shape;280;p39" title="maattt.png"/>
          <p:cNvPicPr preferRelativeResize="0"/>
          <p:nvPr/>
        </p:nvPicPr>
        <p:blipFill rotWithShape="1">
          <a:blip r:embed="rId3">
            <a:alphaModFix/>
          </a:blip>
          <a:srcRect b="0" l="3728" r="7296" t="0"/>
          <a:stretch/>
        </p:blipFill>
        <p:spPr>
          <a:xfrm>
            <a:off x="3779125" y="974550"/>
            <a:ext cx="5162226" cy="3627525"/>
          </a:xfrm>
          <a:prstGeom prst="rect">
            <a:avLst/>
          </a:prstGeom>
          <a:noFill/>
          <a:ln cap="flat" cmpd="sng" w="28575">
            <a:solidFill>
              <a:srgbClr val="188038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81" name="Google Shape;281;p39" title="Figure_a.png"/>
          <p:cNvPicPr preferRelativeResize="0"/>
          <p:nvPr/>
        </p:nvPicPr>
        <p:blipFill rotWithShape="1">
          <a:blip r:embed="rId4">
            <a:alphaModFix/>
          </a:blip>
          <a:srcRect b="3261" l="4561" r="5121" t="3271"/>
          <a:stretch/>
        </p:blipFill>
        <p:spPr>
          <a:xfrm>
            <a:off x="202650" y="1473313"/>
            <a:ext cx="3351474" cy="26300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715050" y="37256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</a:t>
            </a:r>
            <a:endParaRPr/>
          </a:p>
        </p:txBody>
      </p:sp>
      <p:sp>
        <p:nvSpPr>
          <p:cNvPr id="287" name="Google Shape;287;p40"/>
          <p:cNvSpPr txBox="1"/>
          <p:nvPr>
            <p:ph idx="4294967295" type="body"/>
          </p:nvPr>
        </p:nvSpPr>
        <p:spPr>
          <a:xfrm>
            <a:off x="715050" y="979825"/>
            <a:ext cx="77139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3359" lvl="0" marL="27432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Est-ce que je continue avec cette </a:t>
            </a:r>
            <a:r>
              <a:rPr lang="en"/>
              <a:t>idée</a:t>
            </a:r>
            <a:r>
              <a:rPr lang="en"/>
              <a:t> ?</a:t>
            </a:r>
            <a:endParaRPr/>
          </a:p>
        </p:txBody>
      </p:sp>
      <p:sp>
        <p:nvSpPr>
          <p:cNvPr id="288" name="Google Shape;288;p40"/>
          <p:cNvSpPr txBox="1"/>
          <p:nvPr>
            <p:ph type="title"/>
          </p:nvPr>
        </p:nvSpPr>
        <p:spPr>
          <a:xfrm>
            <a:off x="715050" y="2006465"/>
            <a:ext cx="77139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Prochaines étapes </a:t>
            </a:r>
            <a:endParaRPr/>
          </a:p>
        </p:txBody>
      </p:sp>
      <p:sp>
        <p:nvSpPr>
          <p:cNvPr id="289" name="Google Shape;289;p40"/>
          <p:cNvSpPr txBox="1"/>
          <p:nvPr>
            <p:ph idx="4294967295" type="body"/>
          </p:nvPr>
        </p:nvSpPr>
        <p:spPr>
          <a:xfrm>
            <a:off x="715050" y="2555175"/>
            <a:ext cx="7713900" cy="18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13359" lvl="0" marL="27432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Vérifier</a:t>
            </a:r>
            <a:r>
              <a:rPr lang="en"/>
              <a:t> la fonction de </a:t>
            </a:r>
            <a:r>
              <a:rPr lang="en"/>
              <a:t>détection</a:t>
            </a:r>
            <a:r>
              <a:rPr lang="en"/>
              <a:t> de </a:t>
            </a:r>
            <a:r>
              <a:rPr lang="en"/>
              <a:t>causalité</a:t>
            </a:r>
            <a:endParaRPr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Voir les possibilités d’optimiser le circuit QGNN encore plus</a:t>
            </a:r>
            <a:endParaRPr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Essayer sur </a:t>
            </a:r>
            <a:r>
              <a:rPr lang="en"/>
              <a:t>différents</a:t>
            </a:r>
            <a:r>
              <a:rPr lang="en"/>
              <a:t> fichiers du dataset </a:t>
            </a:r>
            <a:endParaRPr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Généraliser</a:t>
            </a:r>
            <a:r>
              <a:rPr lang="en"/>
              <a:t> l’application sur tout le dataset </a:t>
            </a:r>
            <a:endParaRPr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Ajouter des </a:t>
            </a:r>
            <a:r>
              <a:rPr lang="en"/>
              <a:t>métriques</a:t>
            </a:r>
            <a:r>
              <a:rPr lang="en"/>
              <a:t> </a:t>
            </a:r>
            <a:r>
              <a:rPr lang="en"/>
              <a:t>d'évaluation</a:t>
            </a:r>
            <a:r>
              <a:rPr lang="en"/>
              <a:t> ( temps d’execution, etc..)</a:t>
            </a:r>
            <a:endParaRPr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Regarder les relations cachées</a:t>
            </a:r>
            <a:endParaRPr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en"/>
              <a:t>Rendre le graphe plus clair</a:t>
            </a:r>
            <a:endParaRPr/>
          </a:p>
          <a:p>
            <a:pPr indent="-213359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b="1" lang="en"/>
              <a:t>..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ad Funnel by Slidesgo">
  <a:themeElements>
    <a:clrScheme name="Simple Light">
      <a:dk1>
        <a:srgbClr val="15110E"/>
      </a:dk1>
      <a:lt1>
        <a:srgbClr val="FEFFF6"/>
      </a:lt1>
      <a:dk2>
        <a:srgbClr val="C2F5CC"/>
      </a:dk2>
      <a:lt2>
        <a:srgbClr val="52B878"/>
      </a:lt2>
      <a:accent1>
        <a:srgbClr val="13693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