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lexandria Medium"/>
      <p:regular r:id="rId31"/>
      <p:bold r:id="rId32"/>
    </p:embeddedFont>
    <p:embeddedFont>
      <p:font typeface="Alber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xandriaMedium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lbertSans-regular.fntdata"/><Relationship Id="rId10" Type="http://schemas.openxmlformats.org/officeDocument/2006/relationships/slide" Target="slides/slide6.xml"/><Relationship Id="rId32" Type="http://schemas.openxmlformats.org/officeDocument/2006/relationships/font" Target="fonts/AlexandriaMedium-bold.fntdata"/><Relationship Id="rId13" Type="http://schemas.openxmlformats.org/officeDocument/2006/relationships/slide" Target="slides/slide9.xml"/><Relationship Id="rId35" Type="http://schemas.openxmlformats.org/officeDocument/2006/relationships/font" Target="fonts/AlbertSans-italic.fntdata"/><Relationship Id="rId12" Type="http://schemas.openxmlformats.org/officeDocument/2006/relationships/slide" Target="slides/slide8.xml"/><Relationship Id="rId34" Type="http://schemas.openxmlformats.org/officeDocument/2006/relationships/font" Target="fonts/Albert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Albert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2cdc7a4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2cdc7a4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2cdc7a4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2cdc7a4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2cdc7a4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2cdc7a4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c71ca7d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c71ca7d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2cdc7a4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2cdc7a4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2cdc7a40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2cdc7a40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2cdc7a40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62cdc7a4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2cdc7a40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2cdc7a4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23d0f3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23d0f3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ac494e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ac494e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ac494ed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ac494ed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ac494ed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ac494ed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2cdc7a40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2cdc7a40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2cdc7a40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2cdc7a4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2cdc7a40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2cdc7a4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7b67ad63d4e639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7b67ad63d4e639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b67ad63d4e639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7b67ad63d4e639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c71ca7d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c71ca7d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c71ca7d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c71ca7d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c71ca7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c71ca7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c71ca7d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c71ca7d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c71ca7d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c71ca7d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2cdc7a4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2cdc7a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c71ca7d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c71ca7d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andb.ai/gopald/qgnn-hep/reports/QGNN-for-HEP-at-the-LHC--Vmlldzo0NzAzNjYx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pavanjayasinha.medium.com/quantum-graph-neural-networks-applied-1f5b37922425" TargetMode="External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verleaf.com/project/68655dfc45d8aa27e3e20ee6" TargetMode="External"/><Relationship Id="rId4" Type="http://schemas.openxmlformats.org/officeDocument/2006/relationships/hyperlink" Target="https://arxiv.org/pdf/1909.12264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1750" y="1667188"/>
            <a:ext cx="7720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QGNN-TimeCausality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Avancement du projet</a:t>
            </a:r>
            <a:endParaRPr sz="48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Semaines 7&amp;8</a:t>
            </a:r>
            <a:endParaRPr b="1"/>
          </a:p>
        </p:txBody>
      </p:sp>
      <p:cxnSp>
        <p:nvCxnSpPr>
          <p:cNvPr id="186" name="Google Shape;186;p3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32" title="universite-teluq-vector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 title="UdeS_logo_rgbH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162425" y="11527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Entraînement du GNN Classique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162425" y="825500"/>
            <a:ext cx="46887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D'abord, on prépare les données finales : les caractéristiques des nœuds (x) et la matrice d'adjacence cible (target)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Nous créons un graphe d'entrée initial </a:t>
            </a:r>
            <a:r>
              <a:rPr lang="en" sz="1000" u="sng"/>
              <a:t>totalement connecté</a:t>
            </a:r>
            <a:r>
              <a:rPr lang="en" sz="1000"/>
              <a:t> pour le GNN (edge_index) -&gt; </a:t>
            </a:r>
            <a:r>
              <a:rPr b="1" lang="en" sz="1000"/>
              <a:t>le GNN va </a:t>
            </a:r>
            <a:r>
              <a:rPr b="1" lang="en" sz="1000"/>
              <a:t>considérer</a:t>
            </a:r>
            <a:r>
              <a:rPr b="1" lang="en" sz="1000"/>
              <a:t> </a:t>
            </a:r>
            <a:r>
              <a:rPr b="1" i="1" lang="en" sz="1000"/>
              <a:t>tous les nœuds comme de potentiels liens</a:t>
            </a:r>
            <a:r>
              <a:rPr b="1" lang="en" sz="1000"/>
              <a:t>, et c'est son rôle d'apprendre à filtrer les vrais liens.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Pos_weight: </a:t>
            </a:r>
            <a:r>
              <a:rPr lang="en" sz="1000"/>
              <a:t>paramètre</a:t>
            </a:r>
            <a:r>
              <a:rPr lang="en" sz="1000"/>
              <a:t> de la loss function qui va </a:t>
            </a:r>
            <a:r>
              <a:rPr lang="en" sz="1000"/>
              <a:t>gérer</a:t>
            </a:r>
            <a:r>
              <a:rPr lang="en" sz="1000"/>
              <a:t> le </a:t>
            </a:r>
            <a:r>
              <a:rPr b="1" lang="en" sz="1000"/>
              <a:t>déséquilibre</a:t>
            </a:r>
            <a:r>
              <a:rPr lang="en" sz="1000"/>
              <a:t>. Comme il y a beaucoup plus de 'non-liens' que de 'liens'. pos_weight compense ce déséquilibre, en donnant plus d'importance aux erreurs sur les liens positifs.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On initialise le modèle (GAT ici), l'optimiseur Adam pour ajuster les poids du modèle, et la fonction de perte BCEWithLogitsLoss pour mesurer l'erreur. La boucle d'entraînement se déroule sur num_epochs 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/>
              <a:t>À chaque étape, le GNN calcule des embeddings pour chaque nœud.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/>
              <a:t>Ces embeddings sont ensuite utilisés pour prédire la matrice d'adjacence.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/>
              <a:t>La loss est calculée en comparant cette prédiction à la vérité terrain, ignorant la diagonale pour le moment.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/>
              <a:t>La perte est ensuite utilisée pour ajuster les poids du modèle via la rétropropagation et l'optimiseur</a:t>
            </a:r>
            <a:endParaRPr sz="1000"/>
          </a:p>
        </p:txBody>
      </p:sp>
      <p:pic>
        <p:nvPicPr>
          <p:cNvPr id="257" name="Google Shape;257;p41" title="Screen Shot 2025-07-03 at 10.06.5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50" y="761275"/>
            <a:ext cx="3847701" cy="413825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162425" y="11527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Évaluation du Modele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162425" y="955200"/>
            <a:ext cx="46887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Une fois le modèle entraîné, on passe a l’évaluation (model.eval()) pour obtenir des prédictions.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Stratégie de seuillage dynamique (Top-K)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bert Sans"/>
              <a:buAutoNum type="alphaLcPeriod"/>
            </a:pPr>
            <a:r>
              <a:rPr lang="en" sz="1100"/>
              <a:t>Plutôt que d'utiliser un seuil arbitraire de 0.5 pour décider si un lien existe, nous savons combien de vrais liens il y a dans la vérité terrain.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" sz="1100"/>
              <a:t>Nous demandons alors au modèle de nous donner les K liens les plus probables, où K est le nombre de vrais liens.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bert Sans"/>
              <a:buAutoNum type="alphaLcPeriod"/>
            </a:pPr>
            <a:r>
              <a:rPr lang="en" sz="1100"/>
              <a:t>Cela nous donne un seuil adaptatif et garantit que nos métriques sont calculées sur un nombre de prédictions comparable à la vérité.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On calcule ensuite les métriques classiques : </a:t>
            </a:r>
            <a:r>
              <a:rPr b="1" lang="en" sz="1100"/>
              <a:t>Précision</a:t>
            </a:r>
            <a:r>
              <a:rPr lang="en" sz="1100"/>
              <a:t>, </a:t>
            </a:r>
            <a:r>
              <a:rPr b="1" lang="en" sz="1100"/>
              <a:t>Rappel</a:t>
            </a:r>
            <a:r>
              <a:rPr lang="en" sz="1100"/>
              <a:t> et </a:t>
            </a:r>
            <a:r>
              <a:rPr b="1" lang="en" sz="1100"/>
              <a:t>F1-Score</a:t>
            </a:r>
            <a:r>
              <a:rPr lang="en" sz="1100"/>
              <a:t>. </a:t>
            </a:r>
            <a:endParaRPr sz="1000"/>
          </a:p>
        </p:txBody>
      </p:sp>
      <p:pic>
        <p:nvPicPr>
          <p:cNvPr id="264" name="Google Shape;264;p42" title="Screen Shot 2025-07-03 at 10.19.5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225" y="219438"/>
            <a:ext cx="3847001" cy="4704624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162425" y="21945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Résultats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57350" y="1074300"/>
            <a:ext cx="46887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On affiche deux matrices côte à côte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La matrice d'adjacence 'vérité terrain' </a:t>
            </a:r>
            <a:r>
              <a:rPr lang="en" sz="1100">
                <a:solidFill>
                  <a:srgbClr val="000000"/>
                </a:solidFill>
              </a:rPr>
              <a:t>: les liens que nous connaissons.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La matrice d'adjacence 'prédite'</a:t>
            </a:r>
            <a:r>
              <a:rPr lang="en" sz="1100">
                <a:solidFill>
                  <a:srgbClr val="000000"/>
                </a:solidFill>
              </a:rPr>
              <a:t> : les liens que le modèle a identifiés.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Ensuite, on utilise la bibliothèque NetworkX pour transformer ces matrices en graphes visuels.</a:t>
            </a:r>
            <a:endParaRPr sz="1100"/>
          </a:p>
        </p:txBody>
      </p:sp>
      <p:pic>
        <p:nvPicPr>
          <p:cNvPr id="271" name="Google Shape;271;p43" title="Screen Shot 2025-07-03 at 10.2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75" y="219450"/>
            <a:ext cx="3452741" cy="4771649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</a:t>
            </a:r>
            <a:r>
              <a:rPr lang="en" sz="3800"/>
              <a:t>ésultats - version classique</a:t>
            </a:r>
            <a:endParaRPr sz="3800"/>
          </a:p>
        </p:txBody>
      </p:sp>
      <p:sp>
        <p:nvSpPr>
          <p:cNvPr id="277" name="Google Shape;277;p44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Semaines 7&amp;8</a:t>
            </a:r>
            <a:endParaRPr/>
          </a:p>
        </p:txBody>
      </p:sp>
      <p:cxnSp>
        <p:nvCxnSpPr>
          <p:cNvPr id="279" name="Google Shape;279;p44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162425" y="21945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obtenus</a:t>
            </a:r>
            <a:endParaRPr/>
          </a:p>
        </p:txBody>
      </p:sp>
      <p:pic>
        <p:nvPicPr>
          <p:cNvPr id="285" name="Google Shape;285;p45" title="re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250"/>
            <a:ext cx="8839200" cy="368300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205725" y="3927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obtenus</a:t>
            </a:r>
            <a:endParaRPr/>
          </a:p>
        </p:txBody>
      </p:sp>
      <p:pic>
        <p:nvPicPr>
          <p:cNvPr id="291" name="Google Shape;291;p46" title="ress1.png"/>
          <p:cNvPicPr preferRelativeResize="0"/>
          <p:nvPr/>
        </p:nvPicPr>
        <p:blipFill rotWithShape="1">
          <a:blip r:embed="rId3">
            <a:alphaModFix/>
          </a:blip>
          <a:srcRect b="0" l="6457" r="3102" t="0"/>
          <a:stretch/>
        </p:blipFill>
        <p:spPr>
          <a:xfrm>
            <a:off x="388300" y="1363975"/>
            <a:ext cx="4098677" cy="241555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46" title="resss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964" y="1363975"/>
            <a:ext cx="4046986" cy="241555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162425" y="21945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obtenus</a:t>
            </a:r>
            <a:endParaRPr/>
          </a:p>
        </p:txBody>
      </p:sp>
      <p:pic>
        <p:nvPicPr>
          <p:cNvPr id="298" name="Google Shape;298;p47" title="Screen Shot 2025-07-03 at 10.29.41 AM.png"/>
          <p:cNvPicPr preferRelativeResize="0"/>
          <p:nvPr/>
        </p:nvPicPr>
        <p:blipFill rotWithShape="1">
          <a:blip r:embed="rId3">
            <a:alphaModFix/>
          </a:blip>
          <a:srcRect b="0" l="0" r="48003" t="0"/>
          <a:stretch/>
        </p:blipFill>
        <p:spPr>
          <a:xfrm>
            <a:off x="5490800" y="658925"/>
            <a:ext cx="3193574" cy="4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57350" y="1074300"/>
            <a:ext cx="46887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Matrice &amp; Graphe Vides, aucun lien causal détecté.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Modèle Muet : Le GNN n'a prédit aucun "1"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Probabilités Basses : Toutes les probabilités de lien sont très faibles.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Précision, Rappel, F1-Score sont à 0%.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Causes Possibles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pos_weight_factor trop restrictif. ( 0.25 )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Hyperparamètres/architecture GNN à optimiser.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 de features plus discriminantes.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 possibles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Ajuster pos_weight_factor.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GCN et GIN.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Optimiser les hyperparamètres.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Enrichir les features des nœuds.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L’implémentation - version quantique</a:t>
            </a:r>
            <a:endParaRPr sz="3800"/>
          </a:p>
        </p:txBody>
      </p:sp>
      <p:sp>
        <p:nvSpPr>
          <p:cNvPr id="305" name="Google Shape;305;p48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6" name="Google Shape;306;p48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Semaines 7&amp;8</a:t>
            </a:r>
            <a:endParaRPr/>
          </a:p>
        </p:txBody>
      </p:sp>
      <p:cxnSp>
        <p:nvCxnSpPr>
          <p:cNvPr id="307" name="Google Shape;307;p48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des dernieres semaines :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51750" y="877800"/>
            <a:ext cx="84405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J’ai déjà : </a:t>
            </a:r>
            <a:endParaRPr b="1"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Un </a:t>
            </a:r>
            <a:r>
              <a:rPr b="1" lang="en">
                <a:solidFill>
                  <a:srgbClr val="000000"/>
                </a:solidFill>
              </a:rPr>
              <a:t>graphe causal </a:t>
            </a:r>
            <a:r>
              <a:rPr lang="en"/>
              <a:t>(dérivé de random-rels_20_1A.csv) q</a:t>
            </a:r>
            <a:r>
              <a:rPr lang="en">
                <a:solidFill>
                  <a:srgbClr val="000000"/>
                </a:solidFill>
              </a:rPr>
              <a:t>ue je charge comme ground truth.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000000"/>
                </a:solidFill>
              </a:rPr>
              <a:t>Un pipeline qui 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○"/>
            </a:pPr>
            <a:r>
              <a:rPr lang="en">
                <a:solidFill>
                  <a:srgbClr val="000000"/>
                </a:solidFill>
              </a:rPr>
              <a:t>Reconstruit ce graphe à un instant donné.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Le </a:t>
            </a:r>
            <a:r>
              <a:rPr b="1" lang="en">
                <a:solidFill>
                  <a:srgbClr val="000000"/>
                </a:solidFill>
              </a:rPr>
              <a:t>clusterise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Circuit QGNN avec des RY ( encodage ) and des CZ ( entanglement )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Premiere idée : Entrainement du QGNN avec la </a:t>
            </a:r>
            <a:r>
              <a:rPr lang="en">
                <a:solidFill>
                  <a:srgbClr val="000000"/>
                </a:solidFill>
              </a:rPr>
              <a:t>méthode</a:t>
            </a:r>
            <a:r>
              <a:rPr lang="en">
                <a:solidFill>
                  <a:srgbClr val="000000"/>
                </a:solidFill>
              </a:rPr>
              <a:t> d’ablation ( Choisir un qubit cible puis enlever un qubit à chaque fois et </a:t>
            </a:r>
            <a:r>
              <a:rPr lang="en">
                <a:solidFill>
                  <a:srgbClr val="000000"/>
                </a:solidFill>
              </a:rPr>
              <a:t>étudier</a:t>
            </a:r>
            <a:r>
              <a:rPr lang="en">
                <a:solidFill>
                  <a:srgbClr val="000000"/>
                </a:solidFill>
              </a:rPr>
              <a:t> l’effet sur le qubit cible 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du circuit QGNN :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459550" y="1203800"/>
            <a:ext cx="4598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J’ai </a:t>
            </a:r>
            <a:r>
              <a:rPr lang="en">
                <a:solidFill>
                  <a:srgbClr val="000000"/>
                </a:solidFill>
              </a:rPr>
              <a:t>ajouté</a:t>
            </a:r>
            <a:r>
              <a:rPr lang="en">
                <a:solidFill>
                  <a:srgbClr val="000000"/>
                </a:solidFill>
              </a:rPr>
              <a:t> CZ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0" name="Google Shape;320;p50" title="Screen Shot 2025-06-26 at 9.02.3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50" y="1084700"/>
            <a:ext cx="3889050" cy="332896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 R</a:t>
            </a:r>
            <a:r>
              <a:rPr lang="en" sz="3800"/>
              <a:t>édaction</a:t>
            </a:r>
            <a:endParaRPr sz="3800"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</a:t>
            </a:r>
            <a:r>
              <a:rPr lang="en"/>
              <a:t>Semaines 7&amp;8</a:t>
            </a:r>
            <a:endParaRPr/>
          </a:p>
        </p:txBody>
      </p:sp>
      <p:cxnSp>
        <p:nvCxnSpPr>
          <p:cNvPr id="196" name="Google Shape;196;p3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du circuit QGNN ( inspiration ) : 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955500" y="3951125"/>
            <a:ext cx="3313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QGNN for HEP at the LHC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7" name="Google Shape;327;p51" title="Screen Shot 2025-06-26 at 9.20.3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500" y="1379000"/>
            <a:ext cx="3313547" cy="2359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4973650" y="4449225"/>
            <a:ext cx="3313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Quantum Graph Neural Networks Applied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9" name="Google Shape;329;p51" title="Screen Shot 2025-06-26 at 9.23.49 AM.png"/>
          <p:cNvPicPr preferRelativeResize="0"/>
          <p:nvPr/>
        </p:nvPicPr>
        <p:blipFill rotWithShape="1">
          <a:blip r:embed="rId6">
            <a:alphaModFix/>
          </a:blip>
          <a:srcRect b="0" l="5251" r="54387" t="0"/>
          <a:stretch/>
        </p:blipFill>
        <p:spPr>
          <a:xfrm>
            <a:off x="5552475" y="2623127"/>
            <a:ext cx="2155851" cy="1756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51" title="Screen Shot 2025-06-26 at 9.23.49 AM.png"/>
          <p:cNvPicPr preferRelativeResize="0"/>
          <p:nvPr/>
        </p:nvPicPr>
        <p:blipFill rotWithShape="1">
          <a:blip r:embed="rId6">
            <a:alphaModFix/>
          </a:blip>
          <a:srcRect b="0" l="44830" r="0" t="0"/>
          <a:stretch/>
        </p:blipFill>
        <p:spPr>
          <a:xfrm>
            <a:off x="5375625" y="962763"/>
            <a:ext cx="2509549" cy="1496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Mesure d’influence causale :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26075" y="1312100"/>
            <a:ext cx="4598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Bruit fixe  ( epsilon = 0.3 )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7" name="Google Shape;337;p52" title="Screen Shot 2025-06-26 at 9.18.0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25" y="1020675"/>
            <a:ext cx="4946500" cy="2823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Résultats - version quantique</a:t>
            </a:r>
            <a:endParaRPr sz="3800"/>
          </a:p>
        </p:txBody>
      </p:sp>
      <p:sp>
        <p:nvSpPr>
          <p:cNvPr id="343" name="Google Shape;343;p5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Semaines 7&amp;8</a:t>
            </a:r>
            <a:endParaRPr/>
          </a:p>
        </p:txBody>
      </p:sp>
      <p:cxnSp>
        <p:nvCxnSpPr>
          <p:cNvPr id="345" name="Google Shape;345;p5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205725" y="3927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Ajouts/modifications</a:t>
            </a:r>
            <a:endParaRPr/>
          </a:p>
        </p:txBody>
      </p:sp>
      <p:pic>
        <p:nvPicPr>
          <p:cNvPr id="351" name="Google Shape;351;p54" title="lastttt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1201125"/>
            <a:ext cx="3940750" cy="295555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54" title="Figure_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600" y="1583938"/>
            <a:ext cx="3517999" cy="2345333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205725" y="3927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obtenus</a:t>
            </a:r>
            <a:endParaRPr/>
          </a:p>
        </p:txBody>
      </p:sp>
      <p:pic>
        <p:nvPicPr>
          <p:cNvPr id="358" name="Google Shape;358;p55" title="Screen Shot 2025-07-03 at 11.22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025" y="908750"/>
            <a:ext cx="3158711" cy="38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5" title="last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00" y="1288050"/>
            <a:ext cx="4157300" cy="31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715050" y="37256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365" name="Google Shape;365;p56"/>
          <p:cNvSpPr txBox="1"/>
          <p:nvPr>
            <p:ph idx="4294967295" type="body"/>
          </p:nvPr>
        </p:nvSpPr>
        <p:spPr>
          <a:xfrm>
            <a:off x="715050" y="979825"/>
            <a:ext cx="7713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Est-ce qu’on peut toujours continuer avec la </a:t>
            </a:r>
            <a:r>
              <a:rPr lang="en"/>
              <a:t>rédaction</a:t>
            </a:r>
            <a:r>
              <a:rPr lang="en"/>
              <a:t> du papier, </a:t>
            </a:r>
            <a:r>
              <a:rPr lang="en"/>
              <a:t>même</a:t>
            </a:r>
            <a:r>
              <a:rPr lang="en"/>
              <a:t> si les </a:t>
            </a:r>
            <a:r>
              <a:rPr lang="en"/>
              <a:t>résultats</a:t>
            </a:r>
            <a:r>
              <a:rPr lang="en"/>
              <a:t> ne sont pas prometteurs pour le moment?</a:t>
            </a:r>
            <a:endParaRPr/>
          </a:p>
        </p:txBody>
      </p:sp>
      <p:sp>
        <p:nvSpPr>
          <p:cNvPr id="366" name="Google Shape;366;p56"/>
          <p:cNvSpPr txBox="1"/>
          <p:nvPr>
            <p:ph type="title"/>
          </p:nvPr>
        </p:nvSpPr>
        <p:spPr>
          <a:xfrm>
            <a:off x="715050" y="200646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Prochaines étapes </a:t>
            </a:r>
            <a:endParaRPr/>
          </a:p>
        </p:txBody>
      </p:sp>
      <p:sp>
        <p:nvSpPr>
          <p:cNvPr id="367" name="Google Shape;367;p56"/>
          <p:cNvSpPr txBox="1"/>
          <p:nvPr>
            <p:ph idx="4294967295" type="body"/>
          </p:nvPr>
        </p:nvSpPr>
        <p:spPr>
          <a:xfrm>
            <a:off x="715050" y="2555175"/>
            <a:ext cx="7713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Regarder un peu plus la version classique, essayer </a:t>
            </a:r>
            <a:r>
              <a:rPr lang="en"/>
              <a:t>d’autres</a:t>
            </a:r>
            <a:r>
              <a:rPr lang="en"/>
              <a:t> methodes 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Voir d’autres projets similaires pour la version classique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Avancer dans </a:t>
            </a:r>
            <a:r>
              <a:rPr lang="en"/>
              <a:t>l'écriture</a:t>
            </a:r>
            <a:r>
              <a:rPr lang="en"/>
              <a:t> du papier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Explorer d’autres chemins dans </a:t>
            </a:r>
            <a:r>
              <a:rPr lang="en"/>
              <a:t>l'implémentation</a:t>
            </a:r>
            <a:r>
              <a:rPr lang="en"/>
              <a:t> quantique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Expl</a:t>
            </a:r>
            <a:r>
              <a:rPr lang="en"/>
              <a:t>orer </a:t>
            </a:r>
            <a:r>
              <a:rPr lang="en" sz="1100">
                <a:solidFill>
                  <a:srgbClr val="242424"/>
                </a:solidFill>
              </a:rPr>
              <a:t>Granger, PCMCI / VAR, Neural Relational Inference (baseline)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57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57"/>
          <p:cNvSpPr txBox="1"/>
          <p:nvPr>
            <p:ph idx="4294967295" type="ctrTitle"/>
          </p:nvPr>
        </p:nvSpPr>
        <p:spPr>
          <a:xfrm>
            <a:off x="2193300" y="1667545"/>
            <a:ext cx="47574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Merci de votre attention!</a:t>
            </a:r>
            <a:endParaRPr sz="5000"/>
          </a:p>
        </p:txBody>
      </p:sp>
      <p:pic>
        <p:nvPicPr>
          <p:cNvPr id="374" name="Google Shape;374;p57" title="UdeS_logo_rgbH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7" title="universite-teluq-vector-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des dernieres semaines :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51750" y="877800"/>
            <a:ext cx="84405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J’ai </a:t>
            </a:r>
            <a:r>
              <a:rPr lang="en">
                <a:solidFill>
                  <a:srgbClr val="000000"/>
                </a:solidFill>
              </a:rPr>
              <a:t>commencé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lang="en">
                <a:solidFill>
                  <a:srgbClr val="000000"/>
                </a:solidFill>
              </a:rPr>
              <a:t>écrire</a:t>
            </a:r>
            <a:r>
              <a:rPr lang="en">
                <a:solidFill>
                  <a:srgbClr val="000000"/>
                </a:solidFill>
              </a:rPr>
              <a:t> le papier 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[ici]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Pour la structure, j’ai pris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l’inspiration de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document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03" name="Google Shape;203;p34" title="Screen Shot 2025-07-02 at 9.30.5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750" y="1326400"/>
            <a:ext cx="2791262" cy="3591600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34" title="Screen Shot 2025-07-02 at 9.31.06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512" y="1326400"/>
            <a:ext cx="2761749" cy="3591602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des dernieres semaines :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51750" y="877800"/>
            <a:ext cx="8440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La structure que j’ai en </a:t>
            </a:r>
            <a:r>
              <a:rPr lang="en">
                <a:solidFill>
                  <a:srgbClr val="000000"/>
                </a:solidFill>
              </a:rPr>
              <a:t>tête</a:t>
            </a:r>
            <a:r>
              <a:rPr lang="en">
                <a:solidFill>
                  <a:srgbClr val="000000"/>
                </a:solidFill>
              </a:rPr>
              <a:t> :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11" name="Google Shape;211;p35" title="Screen Shot 2025-07-02 at 9.4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550" y="877800"/>
            <a:ext cx="3073513" cy="4090500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L’implémentation - version classique</a:t>
            </a:r>
            <a:endParaRPr sz="3800"/>
          </a:p>
        </p:txBody>
      </p:sp>
      <p:sp>
        <p:nvSpPr>
          <p:cNvPr id="217" name="Google Shape;217;p36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Semaines 7&amp;8</a:t>
            </a:r>
            <a:endParaRPr/>
          </a:p>
        </p:txBody>
      </p:sp>
      <p:cxnSp>
        <p:nvCxnSpPr>
          <p:cNvPr id="219" name="Google Shape;219;p3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Initiale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202075" y="1282800"/>
            <a:ext cx="48114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J’ai commencé a </a:t>
            </a:r>
            <a:r>
              <a:rPr lang="en">
                <a:solidFill>
                  <a:srgbClr val="000000"/>
                </a:solidFill>
              </a:rPr>
              <a:t>implémenter</a:t>
            </a:r>
            <a:r>
              <a:rPr lang="en">
                <a:solidFill>
                  <a:srgbClr val="000000"/>
                </a:solidFill>
              </a:rPr>
              <a:t> la version classique ( GNN ) 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Initialisation de l’environnement de travail + importation des </a:t>
            </a:r>
            <a:r>
              <a:rPr lang="en">
                <a:solidFill>
                  <a:srgbClr val="000000"/>
                </a:solidFill>
              </a:rPr>
              <a:t>bibliothèques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J’ai </a:t>
            </a:r>
            <a:r>
              <a:rPr lang="en">
                <a:solidFill>
                  <a:srgbClr val="000000"/>
                </a:solidFill>
              </a:rPr>
              <a:t>fixé</a:t>
            </a:r>
            <a:r>
              <a:rPr lang="en">
                <a:solidFill>
                  <a:srgbClr val="000000"/>
                </a:solidFill>
              </a:rPr>
              <a:t> un ‘seed’ </a:t>
            </a:r>
            <a:r>
              <a:rPr lang="en">
                <a:solidFill>
                  <a:srgbClr val="000000"/>
                </a:solidFill>
              </a:rPr>
              <a:t>aléatoire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Définition des données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p37" title="Screen Shot 2025-07-03 at 9.22.02 AM.png"/>
          <p:cNvPicPr preferRelativeResize="0"/>
          <p:nvPr/>
        </p:nvPicPr>
        <p:blipFill rotWithShape="1">
          <a:blip r:embed="rId3">
            <a:alphaModFix/>
          </a:blip>
          <a:srcRect b="0" l="0" r="39536" t="0"/>
          <a:stretch/>
        </p:blipFill>
        <p:spPr>
          <a:xfrm>
            <a:off x="5098700" y="979900"/>
            <a:ext cx="3663002" cy="26719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paramètres du Modèle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56825" y="957100"/>
            <a:ext cx="40554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Setup des </a:t>
            </a:r>
            <a:r>
              <a:rPr lang="en" sz="1100">
                <a:solidFill>
                  <a:srgbClr val="000000"/>
                </a:solidFill>
              </a:rPr>
              <a:t>parameters</a:t>
            </a:r>
            <a:r>
              <a:rPr lang="en" sz="1100">
                <a:solidFill>
                  <a:srgbClr val="000000"/>
                </a:solidFill>
              </a:rPr>
              <a:t> dont on va avoir besoin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embedding_dim et hidden_dim : tailles des représentations numériques (les embeddings) que le GNN apprend pour chaque nœud.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model_arch :j’ai </a:t>
            </a:r>
            <a:r>
              <a:rPr lang="en" sz="1100">
                <a:solidFill>
                  <a:srgbClr val="000000"/>
                </a:solidFill>
              </a:rPr>
              <a:t>utilisé</a:t>
            </a:r>
            <a:r>
              <a:rPr lang="en" sz="1100">
                <a:solidFill>
                  <a:srgbClr val="000000"/>
                </a:solidFill>
              </a:rPr>
              <a:t> l’architecture GNN ‘GAT’ (Graph Attention Network), car elle est bien adapté pour les relations causales ( apprend à prêter attention aux voisins les plus pertinents 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8" title="Screen Shot 2025-07-03 at 9.2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975" y="896125"/>
            <a:ext cx="4384950" cy="18341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38"/>
          <p:cNvSpPr txBox="1"/>
          <p:nvPr/>
        </p:nvSpPr>
        <p:spPr>
          <a:xfrm>
            <a:off x="156825" y="2827900"/>
            <a:ext cx="7761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lbert Sans"/>
              <a:buChar char="-"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learning_rate : taille des pas que le modèle fait pour apprendre. 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lbert Sans"/>
              <a:buChar char="-"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weight_decay et dropout_rate : régularisations pour éviter que le modèle ne sur-apprenne les données d'entraînement et devient moins performant sur de nouvelles données.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lbert Sans"/>
              <a:buChar char="-"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num_epochs : Le nombre de fois que le modèle parcourt l'intégralité des données d'entraînement.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bert Sans"/>
              <a:buChar char="-"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pos_weight_factor : paramètre pour gérer le déséquilibre entre les liens causaux (rares) et les non-liens (nombreux). Il donne plus de poids aux liens positifs pour que le modèle ne les ignore pas.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Chargement et Préparation des Données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81600" y="1105775"/>
            <a:ext cx="41097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chargement des séries temporelles et des relations causales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‘extract_features’ : transforme les données brutes en caractéristiques pour chaque nœud.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</a:rPr>
              <a:t>Pour chaque variable (portefeuille), elle extrait une </a:t>
            </a:r>
            <a:r>
              <a:rPr b="1" lang="en" sz="1100">
                <a:solidFill>
                  <a:srgbClr val="000000"/>
                </a:solidFill>
              </a:rPr>
              <a:t>fenêtre de temps de ses valeurs passées</a:t>
            </a:r>
            <a:r>
              <a:rPr lang="en" sz="1100">
                <a:solidFill>
                  <a:srgbClr val="000000"/>
                </a:solidFill>
              </a:rPr>
              <a:t>. C'est la façon dont chaque nœud se présente au GNN.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</a:rPr>
              <a:t>Un</a:t>
            </a:r>
            <a:r>
              <a:rPr lang="en" sz="1100"/>
              <a:t> StandardScaler est </a:t>
            </a:r>
            <a:r>
              <a:rPr lang="en" sz="1100">
                <a:solidFill>
                  <a:srgbClr val="000000"/>
                </a:solidFill>
              </a:rPr>
              <a:t>appliqué pour </a:t>
            </a:r>
            <a:r>
              <a:rPr b="1" lang="en" sz="1100">
                <a:solidFill>
                  <a:srgbClr val="000000"/>
                </a:solidFill>
              </a:rPr>
              <a:t>normaliser</a:t>
            </a:r>
            <a:r>
              <a:rPr lang="en" sz="1100">
                <a:solidFill>
                  <a:srgbClr val="000000"/>
                </a:solidFill>
              </a:rPr>
              <a:t> ces caractéristiques.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273300" y="3941650"/>
            <a:ext cx="776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bert Sans"/>
              <a:buChar char="●"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‘get_target_matrix’ : crée notre matrice d'adjacence de vérité terrain.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matrice NxN contient des 1 aux positions (i,j) où la variable i cause la variable j, et des 0 sinon.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bert Sans"/>
              <a:buChar char="○"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C'est ce que notre modèle va essayer de prédire.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2" name="Google Shape;242;p39" title="Screen Shot 2025-07-03 at 9.42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425" y="1024075"/>
            <a:ext cx="3488613" cy="24292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73300" y="483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Définition des Modèles GNN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162425" y="1220800"/>
            <a:ext cx="54249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Définition des architectures des </a:t>
            </a:r>
            <a:r>
              <a:rPr b="1" lang="en" sz="1100">
                <a:solidFill>
                  <a:srgbClr val="000000"/>
                </a:solidFill>
              </a:rPr>
              <a:t>GNN</a:t>
            </a:r>
            <a:r>
              <a:rPr lang="en" sz="1100">
                <a:solidFill>
                  <a:srgbClr val="000000"/>
                </a:solidFill>
              </a:rPr>
              <a:t> ( 3 types: GCN (Graph Convolutional Network), GAT (Graph Attention Network) et GIN (Graph Isomorphism Network) 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GCN :</a:t>
            </a:r>
            <a:r>
              <a:rPr lang="en" sz="1100">
                <a:solidFill>
                  <a:srgbClr val="000000"/>
                </a:solidFill>
              </a:rPr>
              <a:t> combine les features des nœuds voisins de manière moyenne.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GAT</a:t>
            </a:r>
            <a:r>
              <a:rPr lang="en" sz="1100">
                <a:solidFill>
                  <a:srgbClr val="000000"/>
                </a:solidFill>
              </a:rPr>
              <a:t> ( choix actuel) : utilise des mécanismes d'attention pour pondérer l'importance de chaque voisin, ce qui est très pertinent pour la causalité.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GIN</a:t>
            </a:r>
            <a:r>
              <a:rPr lang="en" sz="1100">
                <a:solidFill>
                  <a:srgbClr val="000000"/>
                </a:solidFill>
              </a:rPr>
              <a:t> : plus puissant pour distinguer la structure des graphes.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251650" y="2805200"/>
            <a:ext cx="5184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‘Get_model’: fonction utilitaire pour sélectionner l'architecture désirée via le paramètre model_arch.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50" name="Google Shape;250;p40" title="Screen Shot 2025-07-03 at 9.57.1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50" y="126100"/>
            <a:ext cx="2890725" cy="48913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