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sldIdLst>
    <p:sldId id="256" r:id="rId2"/>
    <p:sldId id="261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557" autoAdjust="0"/>
  </p:normalViewPr>
  <p:slideViewPr>
    <p:cSldViewPr snapToGrid="0">
      <p:cViewPr>
        <p:scale>
          <a:sx n="75" d="100"/>
          <a:sy n="75" d="100"/>
        </p:scale>
        <p:origin x="324" y="-2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6E403E90-6336-45F0-B97D-CCA3312154E3}" type="datetimeFigureOut">
              <a:rPr lang="he-IL" smtClean="0"/>
              <a:t>י"ז/טבת/תשפ"ה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C5D58706-3B7D-404A-9206-560B71D1CBF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33794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D58706-3B7D-404A-9206-560B71D1CBF5}" type="slidenum">
              <a:rPr lang="he-IL" smtClean="0"/>
              <a:t>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895682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D58706-3B7D-404A-9206-560B71D1CBF5}" type="slidenum">
              <a:rPr lang="he-IL" smtClean="0"/>
              <a:t>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345134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7F06A2-5411-F16E-7C34-4D2BA73C46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>
            <a:extLst>
              <a:ext uri="{FF2B5EF4-FFF2-40B4-BE49-F238E27FC236}">
                <a16:creationId xmlns:a16="http://schemas.microsoft.com/office/drawing/2014/main" id="{C1D3A964-BF6C-61C8-0701-B3BAB1A75FA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>
            <a:extLst>
              <a:ext uri="{FF2B5EF4-FFF2-40B4-BE49-F238E27FC236}">
                <a16:creationId xmlns:a16="http://schemas.microsoft.com/office/drawing/2014/main" id="{C936EFC2-746F-7E8F-F705-3A4AD0728A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להכניס </a:t>
            </a:r>
            <a:r>
              <a:rPr lang="he-IL" dirty="0" err="1"/>
              <a:t>רפרנס</a:t>
            </a:r>
            <a:r>
              <a:rPr lang="he-IL" dirty="0"/>
              <a:t>/מקור</a:t>
            </a:r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EFE04668-AC77-5C3F-8CAB-719E734317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D58706-3B7D-404A-9206-560B71D1CBF5}" type="slidenum">
              <a:rPr lang="he-IL" smtClean="0"/>
              <a:t>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65621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 עם ציטו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נכון או לא נכו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1/17/2025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1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A4CBD39-737A-2907-2D09-4C2832836C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 rtl="0"/>
            <a:r>
              <a:rPr lang="en-US" dirty="0"/>
              <a:t>Fire Detection Algorithm</a:t>
            </a:r>
            <a:endParaRPr lang="he-IL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807E8B58-D1FF-4E9A-7A5D-23964BC64B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 rtl="0"/>
            <a:r>
              <a:rPr lang="en-US" dirty="0"/>
              <a:t>Biton Dvir, Cohen Sahar, Farbstein Maayan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56955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8E6E6FC-F7E3-564F-18C8-D2019512A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/>
              <a:t>Preliminary Architecture Concepts</a:t>
            </a:r>
            <a:endParaRPr lang="he-IL" dirty="0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64F76EED-174B-D582-779F-3C82F53FE3C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707" b="41201"/>
          <a:stretch/>
        </p:blipFill>
        <p:spPr>
          <a:xfrm>
            <a:off x="-73802" y="3996422"/>
            <a:ext cx="11412886" cy="1161449"/>
          </a:xfrm>
          <a:prstGeom prst="rect">
            <a:avLst/>
          </a:prstGeom>
        </p:spPr>
      </p:pic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C7743C4F-5F65-A235-A8FB-A2B5442BDD9E}"/>
              </a:ext>
            </a:extLst>
          </p:cNvPr>
          <p:cNvSpPr txBox="1"/>
          <p:nvPr/>
        </p:nvSpPr>
        <p:spPr>
          <a:xfrm>
            <a:off x="9299403" y="4170114"/>
            <a:ext cx="93666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he-IL" sz="4800" b="1" dirty="0">
                <a:solidFill>
                  <a:srgbClr val="FF0000"/>
                </a:solidFill>
              </a:rPr>
              <a:t>?</a:t>
            </a:r>
          </a:p>
        </p:txBody>
      </p:sp>
      <p:pic>
        <p:nvPicPr>
          <p:cNvPr id="9" name="תמונה 8">
            <a:extLst>
              <a:ext uri="{FF2B5EF4-FFF2-40B4-BE49-F238E27FC236}">
                <a16:creationId xmlns:a16="http://schemas.microsoft.com/office/drawing/2014/main" id="{A1E2F6FC-D89C-DDDF-FD1B-E5C3BA1EF42E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458" b="41729"/>
          <a:stretch/>
        </p:blipFill>
        <p:spPr>
          <a:xfrm>
            <a:off x="-174338" y="2295308"/>
            <a:ext cx="11630892" cy="1165415"/>
          </a:xfrm>
          <a:prstGeom prst="rect">
            <a:avLst/>
          </a:prstGeom>
        </p:spPr>
      </p:pic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27BE77D7-FE1B-FCBA-3BEB-6864E4819337}"/>
              </a:ext>
            </a:extLst>
          </p:cNvPr>
          <p:cNvSpPr txBox="1"/>
          <p:nvPr/>
        </p:nvSpPr>
        <p:spPr>
          <a:xfrm>
            <a:off x="9381268" y="2515945"/>
            <a:ext cx="93666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he-IL" sz="4800" b="1" dirty="0">
                <a:solidFill>
                  <a:srgbClr val="FF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497278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3FDA723-2425-F6CC-D6C3-97F5A9E18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Wildland Fire Detection and Monitoring Using a Drone-Collected RGB/IR Image Dataset</a:t>
            </a:r>
            <a:br>
              <a:rPr lang="en-US" b="1" i="0" dirty="0">
                <a:solidFill>
                  <a:srgbClr val="333333"/>
                </a:solidFill>
                <a:effectLst/>
                <a:latin typeface="HelveticaNeue Regular"/>
              </a:rPr>
            </a:b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BC40762-FF7B-775E-BC66-1315C40473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449347"/>
            <a:ext cx="8596668" cy="3880773"/>
          </a:xfrm>
        </p:spPr>
        <p:txBody>
          <a:bodyPr/>
          <a:lstStyle/>
          <a:p>
            <a:pPr algn="l" rtl="0"/>
            <a:r>
              <a:rPr lang="en-US" dirty="0"/>
              <a:t>Flame2 dataset:</a:t>
            </a:r>
          </a:p>
          <a:p>
            <a:pPr lvl="1" algn="l" rtl="0"/>
            <a:r>
              <a:rPr lang="en-US" dirty="0"/>
              <a:t>Side by side RGB + IR drone footages and videos</a:t>
            </a:r>
          </a:p>
          <a:p>
            <a:pPr lvl="1" algn="l" rtl="0"/>
            <a:r>
              <a:rPr lang="en-US" dirty="0"/>
              <a:t>Both fire and not-fire footages and videos</a:t>
            </a:r>
          </a:p>
          <a:p>
            <a:pPr lvl="1" algn="l" rtl="0"/>
            <a:endParaRPr lang="en-US" dirty="0"/>
          </a:p>
          <a:p>
            <a:pPr algn="l" rtl="0"/>
            <a:r>
              <a:rPr lang="en-US" dirty="0"/>
              <a:t>Classification Models:</a:t>
            </a:r>
          </a:p>
          <a:p>
            <a:pPr lvl="1" algn="l" rtl="0"/>
            <a:r>
              <a:rPr lang="en-US" dirty="0"/>
              <a:t>Inputs: IR / RGB / BOTH</a:t>
            </a:r>
          </a:p>
          <a:p>
            <a:pPr lvl="1" algn="l" rtl="0"/>
            <a:r>
              <a:rPr lang="en-US" dirty="0"/>
              <a:t>CNN-s: ResNet18, VGG16, MobileNetV2, LeNet5, Flame (Custom)</a:t>
            </a:r>
          </a:p>
          <a:p>
            <a:pPr lvl="1" algn="l" rtl="0"/>
            <a:r>
              <a:rPr lang="en-US" dirty="0"/>
              <a:t>Multimodality:</a:t>
            </a:r>
          </a:p>
          <a:p>
            <a:pPr lvl="2" algn="l" rtl="0"/>
            <a:r>
              <a:rPr lang="en-US" dirty="0"/>
              <a:t>Late Fusion</a:t>
            </a:r>
          </a:p>
          <a:p>
            <a:pPr lvl="2" algn="l" rtl="0"/>
            <a:r>
              <a:rPr lang="en-US" dirty="0"/>
              <a:t>Early Fusion</a:t>
            </a:r>
          </a:p>
        </p:txBody>
      </p:sp>
      <p:sp>
        <p:nvSpPr>
          <p:cNvPr id="5" name="כותרת משנה 2">
            <a:extLst>
              <a:ext uri="{FF2B5EF4-FFF2-40B4-BE49-F238E27FC236}">
                <a16:creationId xmlns:a16="http://schemas.microsoft.com/office/drawing/2014/main" id="{88D31465-A5B0-7042-B741-40CB248F65ED}"/>
              </a:ext>
            </a:extLst>
          </p:cNvPr>
          <p:cNvSpPr txBox="1">
            <a:spLocks/>
          </p:cNvSpPr>
          <p:nvPr/>
        </p:nvSpPr>
        <p:spPr>
          <a:xfrm>
            <a:off x="677334" y="1669889"/>
            <a:ext cx="7766936" cy="10968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By [XIWEN C., BRYCE H., HAO W., LEO O., FATEMEH A., ABOLFAZL R., PETER F., JANICE C., ERIC R., ADAM W.], [2022]</a:t>
            </a:r>
            <a:endParaRPr lang="he-IL" sz="1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6269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86CEBF-CF70-3371-D23E-4ABF20DEDA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8681EAC-6834-E060-4424-B74F63F95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Image Classification Results from the Flame2 Dataset</a:t>
            </a:r>
            <a:br>
              <a:rPr lang="en-US" b="1" i="0" dirty="0">
                <a:solidFill>
                  <a:srgbClr val="333333"/>
                </a:solidFill>
                <a:effectLst/>
                <a:latin typeface="HelveticaNeue Regular"/>
              </a:rPr>
            </a:br>
            <a:endParaRPr lang="he-IL" dirty="0"/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923B289A-78EC-A9CC-A5EF-19C374CA240A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39618" y="1789852"/>
            <a:ext cx="3983388" cy="3314327"/>
          </a:xfrm>
          <a:prstGeom prst="rect">
            <a:avLst/>
          </a:prstGeom>
        </p:spPr>
      </p:pic>
      <p:sp>
        <p:nvSpPr>
          <p:cNvPr id="18" name="תיבת טקסט 17">
            <a:extLst>
              <a:ext uri="{FF2B5EF4-FFF2-40B4-BE49-F238E27FC236}">
                <a16:creationId xmlns:a16="http://schemas.microsoft.com/office/drawing/2014/main" id="{88B087C4-D1B3-F14B-4A8C-A032419183D6}"/>
              </a:ext>
            </a:extLst>
          </p:cNvPr>
          <p:cNvSpPr txBox="1"/>
          <p:nvPr/>
        </p:nvSpPr>
        <p:spPr>
          <a:xfrm>
            <a:off x="113206" y="5007540"/>
            <a:ext cx="4274711" cy="5770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he-IL" sz="1050" dirty="0"/>
              <a:t>X. </a:t>
            </a:r>
            <a:r>
              <a:rPr lang="he-IL" sz="1050" dirty="0" err="1"/>
              <a:t>Chen</a:t>
            </a:r>
            <a:r>
              <a:rPr lang="he-IL" sz="1050" dirty="0"/>
              <a:t> </a:t>
            </a:r>
            <a:r>
              <a:rPr lang="he-IL" sz="1050" dirty="0" err="1"/>
              <a:t>et</a:t>
            </a:r>
            <a:r>
              <a:rPr lang="he-IL" sz="1050" dirty="0"/>
              <a:t> </a:t>
            </a:r>
            <a:r>
              <a:rPr lang="he-IL" sz="1050" dirty="0" err="1"/>
              <a:t>al</a:t>
            </a:r>
            <a:r>
              <a:rPr lang="he-IL" sz="1050" dirty="0"/>
              <a:t>., "</a:t>
            </a:r>
            <a:r>
              <a:rPr lang="he-IL" sz="1050" dirty="0" err="1"/>
              <a:t>Wildland</a:t>
            </a:r>
            <a:r>
              <a:rPr lang="he-IL" sz="1050" dirty="0"/>
              <a:t> </a:t>
            </a:r>
            <a:r>
              <a:rPr lang="he-IL" sz="1050" dirty="0" err="1"/>
              <a:t>Fire</a:t>
            </a:r>
            <a:r>
              <a:rPr lang="he-IL" sz="1050" dirty="0"/>
              <a:t> </a:t>
            </a:r>
            <a:r>
              <a:rPr lang="he-IL" sz="1050" dirty="0" err="1"/>
              <a:t>Detection</a:t>
            </a:r>
            <a:r>
              <a:rPr lang="he-IL" sz="1050" dirty="0"/>
              <a:t> </a:t>
            </a:r>
            <a:r>
              <a:rPr lang="he-IL" sz="1050" dirty="0" err="1"/>
              <a:t>and</a:t>
            </a:r>
            <a:r>
              <a:rPr lang="he-IL" sz="1050" dirty="0"/>
              <a:t> </a:t>
            </a:r>
            <a:r>
              <a:rPr lang="he-IL" sz="1050" dirty="0" err="1"/>
              <a:t>Monitoring</a:t>
            </a:r>
            <a:r>
              <a:rPr lang="he-IL" sz="1050" dirty="0"/>
              <a:t> </a:t>
            </a:r>
            <a:r>
              <a:rPr lang="he-IL" sz="1050" dirty="0" err="1"/>
              <a:t>Using</a:t>
            </a:r>
            <a:r>
              <a:rPr lang="he-IL" sz="1050" dirty="0"/>
              <a:t> a </a:t>
            </a:r>
            <a:r>
              <a:rPr lang="he-IL" sz="1050" dirty="0" err="1"/>
              <a:t>Drone-Collected</a:t>
            </a:r>
            <a:r>
              <a:rPr lang="he-IL" sz="1050" dirty="0"/>
              <a:t> RGB/IR </a:t>
            </a:r>
            <a:r>
              <a:rPr lang="he-IL" sz="1050" dirty="0" err="1"/>
              <a:t>Image</a:t>
            </a:r>
            <a:r>
              <a:rPr lang="he-IL" sz="1050" dirty="0"/>
              <a:t> </a:t>
            </a:r>
            <a:r>
              <a:rPr lang="he-IL" sz="1050" dirty="0" err="1"/>
              <a:t>Dataset</a:t>
            </a:r>
            <a:r>
              <a:rPr lang="he-IL" sz="1050" dirty="0"/>
              <a:t>," </a:t>
            </a:r>
            <a:r>
              <a:rPr lang="he-IL" sz="1050" dirty="0" err="1"/>
              <a:t>in</a:t>
            </a:r>
            <a:r>
              <a:rPr lang="he-IL" sz="1050" dirty="0"/>
              <a:t> IEEE </a:t>
            </a:r>
            <a:r>
              <a:rPr lang="he-IL" sz="1050" dirty="0" err="1"/>
              <a:t>Access</a:t>
            </a:r>
            <a:r>
              <a:rPr lang="he-IL" sz="1050" dirty="0"/>
              <a:t>, </a:t>
            </a:r>
            <a:r>
              <a:rPr lang="he-IL" sz="1050" dirty="0" err="1"/>
              <a:t>vol</a:t>
            </a:r>
            <a:r>
              <a:rPr lang="he-IL" sz="1050" dirty="0"/>
              <a:t>. 10, </a:t>
            </a:r>
            <a:r>
              <a:rPr lang="he-IL" sz="1050" dirty="0" err="1"/>
              <a:t>pp</a:t>
            </a:r>
            <a:r>
              <a:rPr lang="he-IL" sz="1050" dirty="0"/>
              <a:t>. 121301-121317, 2022, </a:t>
            </a:r>
            <a:r>
              <a:rPr lang="he-IL" sz="1050" dirty="0" err="1"/>
              <a:t>doi</a:t>
            </a:r>
            <a:r>
              <a:rPr lang="he-IL" sz="1050" dirty="0"/>
              <a:t>: 10.1109/ACCESS.2022.3222805.</a:t>
            </a:r>
          </a:p>
        </p:txBody>
      </p:sp>
      <p:sp>
        <p:nvSpPr>
          <p:cNvPr id="19" name="מלבן: פינות מעוגלות 18">
            <a:extLst>
              <a:ext uri="{FF2B5EF4-FFF2-40B4-BE49-F238E27FC236}">
                <a16:creationId xmlns:a16="http://schemas.microsoft.com/office/drawing/2014/main" id="{220D2F72-9409-5410-E81C-B8C166334695}"/>
              </a:ext>
            </a:extLst>
          </p:cNvPr>
          <p:cNvSpPr/>
          <p:nvPr/>
        </p:nvSpPr>
        <p:spPr>
          <a:xfrm>
            <a:off x="413886" y="4572000"/>
            <a:ext cx="3455470" cy="14437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12" name="תמונה 11">
            <a:extLst>
              <a:ext uri="{FF2B5EF4-FFF2-40B4-BE49-F238E27FC236}">
                <a16:creationId xmlns:a16="http://schemas.microsoft.com/office/drawing/2014/main" id="{27C9247C-8E96-697C-3E20-D113A71DDC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7660" y="1190722"/>
            <a:ext cx="2583585" cy="2717130"/>
          </a:xfrm>
          <a:prstGeom prst="rect">
            <a:avLst/>
          </a:prstGeom>
        </p:spPr>
      </p:pic>
      <p:pic>
        <p:nvPicPr>
          <p:cNvPr id="20" name="תמונה 19">
            <a:extLst>
              <a:ext uri="{FF2B5EF4-FFF2-40B4-BE49-F238E27FC236}">
                <a16:creationId xmlns:a16="http://schemas.microsoft.com/office/drawing/2014/main" id="{ABF6CDCD-C157-9B1A-63CE-30A47EEF16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61399" y="3958781"/>
            <a:ext cx="2569846" cy="2717130"/>
          </a:xfrm>
          <a:prstGeom prst="rect">
            <a:avLst/>
          </a:prstGeom>
        </p:spPr>
      </p:pic>
      <p:pic>
        <p:nvPicPr>
          <p:cNvPr id="28" name="תמונה 27">
            <a:extLst>
              <a:ext uri="{FF2B5EF4-FFF2-40B4-BE49-F238E27FC236}">
                <a16:creationId xmlns:a16="http://schemas.microsoft.com/office/drawing/2014/main" id="{9701FE5E-3EF8-DAAA-16A2-C6D91DAE8CE4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269638" y="2565965"/>
            <a:ext cx="2543508" cy="2743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058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78C528-6CD4-755F-9333-863F4D7AF0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61B43E9-BC55-A493-88FB-5500EDA2B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Image Classification Results New Dataset</a:t>
            </a:r>
            <a:br>
              <a:rPr lang="en-US" b="1" i="0" dirty="0">
                <a:solidFill>
                  <a:srgbClr val="333333"/>
                </a:solidFill>
                <a:effectLst/>
                <a:latin typeface="HelveticaNeue Regular"/>
              </a:rPr>
            </a:br>
            <a:endParaRPr lang="he-IL" dirty="0"/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E7FA3D14-BE9C-0F31-150B-7D5165845617}"/>
              </a:ext>
            </a:extLst>
          </p:cNvPr>
          <p:cNvSpPr/>
          <p:nvPr/>
        </p:nvSpPr>
        <p:spPr>
          <a:xfrm>
            <a:off x="1847503" y="1298575"/>
            <a:ext cx="174625" cy="1587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6EA618BF-12B8-598B-6FDC-3809B3E66987}"/>
              </a:ext>
            </a:extLst>
          </p:cNvPr>
          <p:cNvSpPr/>
          <p:nvPr/>
        </p:nvSpPr>
        <p:spPr>
          <a:xfrm>
            <a:off x="2679341" y="1298575"/>
            <a:ext cx="174625" cy="1587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22" name="תמונה 21">
            <a:extLst>
              <a:ext uri="{FF2B5EF4-FFF2-40B4-BE49-F238E27FC236}">
                <a16:creationId xmlns:a16="http://schemas.microsoft.com/office/drawing/2014/main" id="{216B8303-0D12-1E47-42BB-9B1F41649E7F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3954" y="1112716"/>
            <a:ext cx="6095610" cy="5657427"/>
          </a:xfrm>
          <a:prstGeom prst="rect">
            <a:avLst/>
          </a:prstGeom>
        </p:spPr>
      </p:pic>
      <p:pic>
        <p:nvPicPr>
          <p:cNvPr id="28" name="תמונה 27">
            <a:extLst>
              <a:ext uri="{FF2B5EF4-FFF2-40B4-BE49-F238E27FC236}">
                <a16:creationId xmlns:a16="http://schemas.microsoft.com/office/drawing/2014/main" id="{3ED0F85B-0A49-9107-0CED-DAF8FA4D9415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289178" y="2726462"/>
            <a:ext cx="2545309" cy="269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005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14FD02-0C6A-730F-76E1-4D99BCF9B7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FB41EA5-901D-5F32-DF65-23F8D1E9D2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l" rtl="0">
              <a:buNone/>
            </a:pPr>
            <a:r>
              <a:rPr lang="en-US" dirty="0"/>
              <a:t>Limitations of the Existing Approach:</a:t>
            </a:r>
          </a:p>
          <a:p>
            <a:pPr algn="l" rtl="0"/>
            <a:r>
              <a:rPr lang="en-US" dirty="0"/>
              <a:t>Paper’s models were trained on biased data (7 non-diverse videos)</a:t>
            </a:r>
          </a:p>
          <a:p>
            <a:pPr algn="l" rtl="0"/>
            <a:r>
              <a:rPr lang="en-US" dirty="0"/>
              <a:t>Achieved good accuracy on the paper's dataset, but performance drops on new, unseen datasets</a:t>
            </a:r>
          </a:p>
          <a:p>
            <a:pPr algn="l" rtl="0"/>
            <a:endParaRPr lang="en-US" dirty="0"/>
          </a:p>
          <a:p>
            <a:pPr marL="0" indent="0" algn="l" rtl="0">
              <a:buNone/>
            </a:pPr>
            <a:r>
              <a:rPr lang="en-US" dirty="0"/>
              <a:t>Future Directions and Enhancements:</a:t>
            </a:r>
          </a:p>
          <a:p>
            <a:pPr algn="l" rtl="0"/>
            <a:r>
              <a:rPr lang="en-US" dirty="0"/>
              <a:t>Creating diverse image dataset by:</a:t>
            </a:r>
          </a:p>
          <a:p>
            <a:pPr lvl="1" algn="l" rtl="0"/>
            <a:r>
              <a:rPr lang="en-US" dirty="0"/>
              <a:t>Collecting additional datasets</a:t>
            </a:r>
          </a:p>
          <a:p>
            <a:pPr lvl="1" algn="l" rtl="0"/>
            <a:r>
              <a:rPr lang="en-US" dirty="0"/>
              <a:t>Organize them in a unified format</a:t>
            </a:r>
          </a:p>
          <a:p>
            <a:pPr lvl="1" algn="l" rtl="0"/>
            <a:r>
              <a:rPr lang="en-US"/>
              <a:t>Adding </a:t>
            </a:r>
            <a:r>
              <a:rPr lang="en-US" dirty="0"/>
              <a:t>synthetic datasets, generated using Blender</a:t>
            </a:r>
          </a:p>
          <a:p>
            <a:pPr algn="l" rtl="0"/>
            <a:r>
              <a:rPr lang="en-US" dirty="0"/>
              <a:t>Training state-of-the-art models on a larger and diverse image dataset</a:t>
            </a:r>
          </a:p>
        </p:txBody>
      </p:sp>
      <p:sp>
        <p:nvSpPr>
          <p:cNvPr id="7" name="כותרת 1">
            <a:extLst>
              <a:ext uri="{FF2B5EF4-FFF2-40B4-BE49-F238E27FC236}">
                <a16:creationId xmlns:a16="http://schemas.microsoft.com/office/drawing/2014/main" id="{03351F35-861E-CDE7-894C-1D9D08D56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/>
              <a:t>Training and Dataset Challenges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33371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פיאה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179</TotalTime>
  <Words>254</Words>
  <Application>Microsoft Office PowerPoint</Application>
  <PresentationFormat>מסך רחב</PresentationFormat>
  <Paragraphs>35</Paragraphs>
  <Slides>6</Slides>
  <Notes>3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5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6</vt:i4>
      </vt:variant>
    </vt:vector>
  </HeadingPairs>
  <TitlesOfParts>
    <vt:vector size="12" baseType="lpstr">
      <vt:lpstr>Aptos</vt:lpstr>
      <vt:lpstr>Arial</vt:lpstr>
      <vt:lpstr>HelveticaNeue Regular</vt:lpstr>
      <vt:lpstr>Trebuchet MS</vt:lpstr>
      <vt:lpstr>Wingdings 3</vt:lpstr>
      <vt:lpstr>פיאה</vt:lpstr>
      <vt:lpstr>Fire Detection Algorithm</vt:lpstr>
      <vt:lpstr>Preliminary Architecture Concepts</vt:lpstr>
      <vt:lpstr>Wildland Fire Detection and Monitoring Using a Drone-Collected RGB/IR Image Dataset </vt:lpstr>
      <vt:lpstr>Image Classification Results from the Flame2 Dataset </vt:lpstr>
      <vt:lpstr>Image Classification Results New Dataset </vt:lpstr>
      <vt:lpstr>Training and Dataset Challenges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Maayan Farbstein</dc:creator>
  <cp:lastModifiedBy>Maayan Farbstein</cp:lastModifiedBy>
  <cp:revision>16</cp:revision>
  <dcterms:created xsi:type="dcterms:W3CDTF">2025-01-17T08:24:00Z</dcterms:created>
  <dcterms:modified xsi:type="dcterms:W3CDTF">2025-01-17T12:04:07Z</dcterms:modified>
</cp:coreProperties>
</file>