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Saavedra" initials="AS" lastIdx="1" clrIdx="0">
    <p:extLst>
      <p:ext uri="{19B8F6BF-5375-455C-9EA6-DF929625EA0E}">
        <p15:presenceInfo xmlns:p15="http://schemas.microsoft.com/office/powerpoint/2012/main" userId="2ac67dcb54d359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C4C9-DB9D-40E0-89F2-CB5FD2681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9D20A6-ED16-48DD-B532-786B5FB51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2B03F-54FE-418B-94DE-B03F17A26DB4}"/>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FB780576-8B6B-4C2C-B9E6-03554BD4D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CAD22-3299-49AD-A894-EA2887381709}"/>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88201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5CC8-A874-473B-B405-0B5FED4B5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F1958-302A-4C89-896A-1F3ACC65DF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8B911-05E5-4FED-949A-BDB79F05475B}"/>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AD0136BA-07E4-438C-80EA-DD083CEEA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09C75-C54E-4919-9FB8-8F3262F9B3F1}"/>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84903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DFE79-EC2F-45F9-AE59-7589FAC02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1B151-A79F-4ABA-A421-DA5079731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205DD-6A78-483E-B1A6-CDF6ED2E6A22}"/>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D9E5105F-E5B4-4FF8-A24B-0098C3086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4B0ED-109F-4BB3-A361-5BED4EB289A5}"/>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301529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9D45-9E6B-419D-8AF9-EDD4485B3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F95FB-ABFC-4ABE-93E2-DC99DA326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3D796-FBF7-40E9-B92A-91CBDDB39242}"/>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6BFBDCB6-E3AA-4F65-A33A-33BA3F13D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21246-D103-41C6-8DC4-1B1A4970535E}"/>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303484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75B4-7936-4A18-B410-2BE0B3AA2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A61CD-60FC-4743-8B23-6A465FFAB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0BCC1A-0F2C-4958-B302-3A8BE51D7125}"/>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49A4A32C-2FC4-4795-92D4-A144FBD56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064A-9540-465E-9BDB-91325FF30408}"/>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139861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B11D-6E57-4CB1-A41C-8E7FB6DC6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E1421-DD57-490F-919F-B6719F267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18480-23B0-466D-8D3D-6EB50EDF21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E5C4F-1FD5-4135-8DD6-277E067EA44D}"/>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6" name="Footer Placeholder 5">
            <a:extLst>
              <a:ext uri="{FF2B5EF4-FFF2-40B4-BE49-F238E27FC236}">
                <a16:creationId xmlns:a16="http://schemas.microsoft.com/office/drawing/2014/main" id="{38912683-CC09-43B7-A01D-BFFC5B37F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BB9AE-F9C3-43CF-BB48-B41F81125F7B}"/>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248981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5A34-FC83-4BB2-864E-A6B6B19F8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9C27F-C468-41C4-942E-4208B118E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F080-8614-4972-8A65-97AF63631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A9A50-536F-4FFA-86B4-215410817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0206E-73D7-4A62-8CDA-2F6C538ED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5A8C7-C9AD-42F1-8DCF-FED8DE0FD99C}"/>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8" name="Footer Placeholder 7">
            <a:extLst>
              <a:ext uri="{FF2B5EF4-FFF2-40B4-BE49-F238E27FC236}">
                <a16:creationId xmlns:a16="http://schemas.microsoft.com/office/drawing/2014/main" id="{78C71A64-7EF5-404D-A419-10195422DD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0A6F1-6F8C-4367-B45A-BBF59B25F4D2}"/>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363961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7444-6201-4A67-8D61-161F465C2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60BAD-49DF-49C3-9D8C-BE50FC12582B}"/>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4" name="Footer Placeholder 3">
            <a:extLst>
              <a:ext uri="{FF2B5EF4-FFF2-40B4-BE49-F238E27FC236}">
                <a16:creationId xmlns:a16="http://schemas.microsoft.com/office/drawing/2014/main" id="{5E3CCA22-F549-46EE-8A05-E5B29C99A3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BC3558-C20A-4F4B-9429-48990C263EE5}"/>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413315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89B86-FD61-4E0F-988B-A0FB96CCDC84}"/>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3" name="Footer Placeholder 2">
            <a:extLst>
              <a:ext uri="{FF2B5EF4-FFF2-40B4-BE49-F238E27FC236}">
                <a16:creationId xmlns:a16="http://schemas.microsoft.com/office/drawing/2014/main" id="{8B0544E4-4FBA-4AA7-A754-8E1B6D462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9A70F-9AE1-4F32-ABC0-884B2CF39B73}"/>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412725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D62E-E7C1-4299-9D06-AFF70F263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E4319-5654-4BA6-B633-53938A7F8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3F02D-D28B-4841-B844-B4054B2AB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B43F-E3C3-448F-8588-D512E200E1E9}"/>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6" name="Footer Placeholder 5">
            <a:extLst>
              <a:ext uri="{FF2B5EF4-FFF2-40B4-BE49-F238E27FC236}">
                <a16:creationId xmlns:a16="http://schemas.microsoft.com/office/drawing/2014/main" id="{D77E1CA8-A1FD-4981-A4B0-9F33D9F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AEB23-F8C7-4C6D-B761-C00DA64A80DA}"/>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90381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6AB1-03D8-409B-8872-E180A786C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12D016-8F63-411B-B87F-E05B64718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9ABC4-C04D-4BAD-9987-6FC1E5F62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E6D65-F2B6-4FE3-BDF1-55CDAEB4D563}"/>
              </a:ext>
            </a:extLst>
          </p:cNvPr>
          <p:cNvSpPr>
            <a:spLocks noGrp="1"/>
          </p:cNvSpPr>
          <p:nvPr>
            <p:ph type="dt" sz="half" idx="10"/>
          </p:nvPr>
        </p:nvSpPr>
        <p:spPr/>
        <p:txBody>
          <a:bodyPr/>
          <a:lstStyle/>
          <a:p>
            <a:fld id="{7E06A79A-482F-4D9E-AEB6-330719D20245}" type="datetimeFigureOut">
              <a:rPr lang="en-US" smtClean="0"/>
              <a:t>9/15/2020</a:t>
            </a:fld>
            <a:endParaRPr lang="en-US"/>
          </a:p>
        </p:txBody>
      </p:sp>
      <p:sp>
        <p:nvSpPr>
          <p:cNvPr id="6" name="Footer Placeholder 5">
            <a:extLst>
              <a:ext uri="{FF2B5EF4-FFF2-40B4-BE49-F238E27FC236}">
                <a16:creationId xmlns:a16="http://schemas.microsoft.com/office/drawing/2014/main" id="{E8325577-94A4-4C5B-9D01-A9DF202CC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F02F8-BE28-4CCE-B687-8327318C37CF}"/>
              </a:ext>
            </a:extLst>
          </p:cNvPr>
          <p:cNvSpPr>
            <a:spLocks noGrp="1"/>
          </p:cNvSpPr>
          <p:nvPr>
            <p:ph type="sldNum" sz="quarter" idx="12"/>
          </p:nvPr>
        </p:nvSpPr>
        <p:spPr/>
        <p:txBody>
          <a:bodyPr/>
          <a:lstStyle/>
          <a:p>
            <a:fld id="{3DE34EE1-A77C-4280-8798-D34F8C28795A}" type="slidenum">
              <a:rPr lang="en-US" smtClean="0"/>
              <a:t>‹#›</a:t>
            </a:fld>
            <a:endParaRPr lang="en-US"/>
          </a:p>
        </p:txBody>
      </p:sp>
    </p:spTree>
    <p:extLst>
      <p:ext uri="{BB962C8B-B14F-4D97-AF65-F5344CB8AC3E}">
        <p14:creationId xmlns:p14="http://schemas.microsoft.com/office/powerpoint/2010/main" val="3788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79306-0B76-4586-A690-1C0914F5A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45A3AD-788E-41E4-80D7-45BB0A4C8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17BC7-74D6-49BF-A6F9-A6CBB2C52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6A79A-482F-4D9E-AEB6-330719D20245}" type="datetimeFigureOut">
              <a:rPr lang="en-US" smtClean="0"/>
              <a:t>9/15/2020</a:t>
            </a:fld>
            <a:endParaRPr lang="en-US"/>
          </a:p>
        </p:txBody>
      </p:sp>
      <p:sp>
        <p:nvSpPr>
          <p:cNvPr id="5" name="Footer Placeholder 4">
            <a:extLst>
              <a:ext uri="{FF2B5EF4-FFF2-40B4-BE49-F238E27FC236}">
                <a16:creationId xmlns:a16="http://schemas.microsoft.com/office/drawing/2014/main" id="{F838E038-CD58-43F3-A78F-FB4263AFCE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C99D4-3E08-46B8-A5BF-659D767C3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34EE1-A77C-4280-8798-D34F8C28795A}" type="slidenum">
              <a:rPr lang="en-US" smtClean="0"/>
              <a:t>‹#›</a:t>
            </a:fld>
            <a:endParaRPr lang="en-US"/>
          </a:p>
        </p:txBody>
      </p:sp>
    </p:spTree>
    <p:extLst>
      <p:ext uri="{BB962C8B-B14F-4D97-AF65-F5344CB8AC3E}">
        <p14:creationId xmlns:p14="http://schemas.microsoft.com/office/powerpoint/2010/main" val="1173925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ED7292-313F-4CD5-B404-4F6841F30899}"/>
              </a:ext>
            </a:extLst>
          </p:cNvPr>
          <p:cNvSpPr txBox="1"/>
          <p:nvPr/>
        </p:nvSpPr>
        <p:spPr>
          <a:xfrm>
            <a:off x="914400" y="300059"/>
            <a:ext cx="9781309" cy="523220"/>
          </a:xfrm>
          <a:prstGeom prst="rect">
            <a:avLst/>
          </a:prstGeom>
          <a:noFill/>
          <a:ln>
            <a:solidFill>
              <a:schemeClr val="accent1"/>
            </a:solidFill>
          </a:ln>
        </p:spPr>
        <p:txBody>
          <a:bodyPr wrap="square" rtlCol="0">
            <a:spAutoFit/>
          </a:bodyPr>
          <a:lstStyle/>
          <a:p>
            <a:pPr algn="ctr"/>
            <a:r>
              <a:rPr lang="en-US" sz="2800" dirty="0"/>
              <a:t>HOME</a:t>
            </a:r>
          </a:p>
        </p:txBody>
      </p:sp>
      <p:sp>
        <p:nvSpPr>
          <p:cNvPr id="6" name="TextBox 5">
            <a:extLst>
              <a:ext uri="{FF2B5EF4-FFF2-40B4-BE49-F238E27FC236}">
                <a16:creationId xmlns:a16="http://schemas.microsoft.com/office/drawing/2014/main" id="{A6DAAF5A-DFE8-4FA3-BA04-521099A134C2}"/>
              </a:ext>
            </a:extLst>
          </p:cNvPr>
          <p:cNvSpPr txBox="1"/>
          <p:nvPr/>
        </p:nvSpPr>
        <p:spPr>
          <a:xfrm>
            <a:off x="450272" y="1051963"/>
            <a:ext cx="11291455" cy="3785652"/>
          </a:xfrm>
          <a:prstGeom prst="rect">
            <a:avLst/>
          </a:prstGeom>
          <a:noFill/>
          <a:ln>
            <a:solidFill>
              <a:schemeClr val="accent1"/>
            </a:solidFill>
          </a:ln>
        </p:spPr>
        <p:txBody>
          <a:bodyPr wrap="square" rtlCol="0">
            <a:spAutoFit/>
          </a:bodyPr>
          <a:lstStyle/>
          <a:p>
            <a:r>
              <a:rPr lang="en-US" sz="2400" dirty="0"/>
              <a:t>Brief description of our data</a:t>
            </a:r>
          </a:p>
          <a:p>
            <a:r>
              <a:rPr lang="en-US" sz="2400" dirty="0"/>
              <a:t>	</a:t>
            </a:r>
            <a:r>
              <a:rPr lang="en-US" sz="2400" b="1" dirty="0"/>
              <a:t>Console Video Games</a:t>
            </a:r>
          </a:p>
          <a:p>
            <a:pPr lvl="2"/>
            <a:r>
              <a:rPr lang="en-US" sz="2400" dirty="0"/>
              <a:t>Trend Analysis: 1980 - 2016</a:t>
            </a:r>
          </a:p>
          <a:p>
            <a:pPr lvl="2"/>
            <a:r>
              <a:rPr lang="en-US" sz="2400" dirty="0"/>
              <a:t>Something that started as a childhood toy has become an integral part of our lives. Just look around your house. How many consoles, gadgets, or games do you have? From its inception, video games have acquired a cult following. A toy to becoming a stand-alone sensation to now having conventions, museums, movies, and so much more. Video games have become a part of pop culture. This is why we have decided to present this data to you. To show the staggering figures, millions of dollars, this simple idea has come to produce in the last 40 years.</a:t>
            </a:r>
          </a:p>
        </p:txBody>
      </p:sp>
      <p:sp>
        <p:nvSpPr>
          <p:cNvPr id="7" name="TextBox 6">
            <a:extLst>
              <a:ext uri="{FF2B5EF4-FFF2-40B4-BE49-F238E27FC236}">
                <a16:creationId xmlns:a16="http://schemas.microsoft.com/office/drawing/2014/main" id="{27334EC0-751A-4CBC-85E9-FCE4A3F38DCC}"/>
              </a:ext>
            </a:extLst>
          </p:cNvPr>
          <p:cNvSpPr txBox="1"/>
          <p:nvPr/>
        </p:nvSpPr>
        <p:spPr>
          <a:xfrm>
            <a:off x="450271" y="4882707"/>
            <a:ext cx="11291455" cy="1569660"/>
          </a:xfrm>
          <a:prstGeom prst="rect">
            <a:avLst/>
          </a:prstGeom>
          <a:noFill/>
          <a:ln>
            <a:solidFill>
              <a:schemeClr val="accent1"/>
            </a:solidFill>
          </a:ln>
        </p:spPr>
        <p:txBody>
          <a:bodyPr wrap="square" rtlCol="0">
            <a:spAutoFit/>
          </a:bodyPr>
          <a:lstStyle/>
          <a:p>
            <a:r>
              <a:rPr lang="en-US" sz="2400" dirty="0"/>
              <a:t>Top Selling Games by Region</a:t>
            </a:r>
          </a:p>
          <a:p>
            <a:r>
              <a:rPr lang="en-US" sz="2400" dirty="0"/>
              <a:t>	Global Market dominated by North America and what our data considered Europe</a:t>
            </a:r>
          </a:p>
          <a:p>
            <a:r>
              <a:rPr lang="en-US" sz="2400" dirty="0"/>
              <a:t>	Japan is considered its own market due to volume. </a:t>
            </a:r>
          </a:p>
          <a:p>
            <a:r>
              <a:rPr lang="en-US" sz="2400" dirty="0"/>
              <a:t>	***CLICK ON REGIONS AND SHOW THE GAMES***</a:t>
            </a:r>
          </a:p>
        </p:txBody>
      </p:sp>
    </p:spTree>
    <p:extLst>
      <p:ext uri="{BB962C8B-B14F-4D97-AF65-F5344CB8AC3E}">
        <p14:creationId xmlns:p14="http://schemas.microsoft.com/office/powerpoint/2010/main" val="399005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D751CB-47E9-40A4-A5C3-3DC6A5CCE9B1}"/>
              </a:ext>
            </a:extLst>
          </p:cNvPr>
          <p:cNvSpPr txBox="1"/>
          <p:nvPr/>
        </p:nvSpPr>
        <p:spPr>
          <a:xfrm>
            <a:off x="2022764" y="263236"/>
            <a:ext cx="8146472" cy="523220"/>
          </a:xfrm>
          <a:prstGeom prst="rect">
            <a:avLst/>
          </a:prstGeom>
          <a:noFill/>
          <a:ln>
            <a:solidFill>
              <a:schemeClr val="accent1"/>
            </a:solidFill>
          </a:ln>
        </p:spPr>
        <p:txBody>
          <a:bodyPr wrap="square" rtlCol="0">
            <a:spAutoFit/>
          </a:bodyPr>
          <a:lstStyle/>
          <a:p>
            <a:pPr algn="ctr"/>
            <a:r>
              <a:rPr lang="en-US" sz="2800" dirty="0"/>
              <a:t>ANALYSIS PER YEAR</a:t>
            </a:r>
          </a:p>
        </p:txBody>
      </p:sp>
      <p:sp>
        <p:nvSpPr>
          <p:cNvPr id="5" name="TextBox 4">
            <a:extLst>
              <a:ext uri="{FF2B5EF4-FFF2-40B4-BE49-F238E27FC236}">
                <a16:creationId xmlns:a16="http://schemas.microsoft.com/office/drawing/2014/main" id="{EA658540-E37F-4247-9E9F-4AB39824A0A9}"/>
              </a:ext>
            </a:extLst>
          </p:cNvPr>
          <p:cNvSpPr txBox="1"/>
          <p:nvPr/>
        </p:nvSpPr>
        <p:spPr>
          <a:xfrm>
            <a:off x="858982" y="1094509"/>
            <a:ext cx="10474036" cy="3662541"/>
          </a:xfrm>
          <a:prstGeom prst="rect">
            <a:avLst/>
          </a:prstGeom>
          <a:noFill/>
          <a:ln>
            <a:solidFill>
              <a:schemeClr val="accent1"/>
            </a:solidFill>
          </a:ln>
        </p:spPr>
        <p:txBody>
          <a:bodyPr wrap="square" rtlCol="0">
            <a:spAutoFit/>
          </a:bodyPr>
          <a:lstStyle/>
          <a:p>
            <a:r>
              <a:rPr lang="en-US" dirty="0"/>
              <a:t> </a:t>
            </a:r>
            <a:endParaRPr lang="en-US" sz="2800" dirty="0"/>
          </a:p>
          <a:p>
            <a:pPr marL="285750" lvl="0" indent="-285750">
              <a:buFont typeface="Arial" panose="020B0604020202020204" pitchFamily="34" charset="0"/>
              <a:buChar char="•"/>
            </a:pPr>
            <a:r>
              <a:rPr lang="en-US" sz="2800" dirty="0"/>
              <a:t>This is a dynamic bar chart  AND radial bar charts we built using D3</a:t>
            </a:r>
          </a:p>
          <a:p>
            <a:pPr marL="285750" lvl="0" indent="-285750">
              <a:buFont typeface="Arial" panose="020B0604020202020204" pitchFamily="34" charset="0"/>
              <a:buChar char="•"/>
            </a:pPr>
            <a:r>
              <a:rPr lang="en-US" sz="2800" dirty="0"/>
              <a:t>It visualizes the TEN top-selling games by year, based on the user’s INPUT selection WHICH THEN CORRELATE TO THE SAME YEAR IN THE GENRE AND PLATFORM </a:t>
            </a:r>
          </a:p>
          <a:p>
            <a:pPr marL="285750" lvl="0" indent="-285750">
              <a:buFont typeface="Arial" panose="020B0604020202020204" pitchFamily="34" charset="0"/>
              <a:buChar char="•"/>
            </a:pPr>
            <a:r>
              <a:rPr lang="en-US" sz="2800" dirty="0"/>
              <a:t>We kept the scale of the sales (on the x-axis) as consistent as possible, so that users who make repeated dropdown selections can see how overall game sales have grown over time</a:t>
            </a:r>
          </a:p>
          <a:p>
            <a:endParaRPr lang="en-US" dirty="0"/>
          </a:p>
        </p:txBody>
      </p:sp>
    </p:spTree>
    <p:extLst>
      <p:ext uri="{BB962C8B-B14F-4D97-AF65-F5344CB8AC3E}">
        <p14:creationId xmlns:p14="http://schemas.microsoft.com/office/powerpoint/2010/main" val="305457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7F8EBA-6306-4163-AAEA-CA07E70A998D}"/>
              </a:ext>
            </a:extLst>
          </p:cNvPr>
          <p:cNvSpPr txBox="1"/>
          <p:nvPr/>
        </p:nvSpPr>
        <p:spPr>
          <a:xfrm>
            <a:off x="1794164" y="0"/>
            <a:ext cx="8146472" cy="523220"/>
          </a:xfrm>
          <a:prstGeom prst="rect">
            <a:avLst/>
          </a:prstGeom>
          <a:noFill/>
          <a:ln>
            <a:solidFill>
              <a:schemeClr val="accent1"/>
            </a:solidFill>
          </a:ln>
        </p:spPr>
        <p:txBody>
          <a:bodyPr wrap="square" rtlCol="0">
            <a:spAutoFit/>
          </a:bodyPr>
          <a:lstStyle/>
          <a:p>
            <a:pPr algn="ctr"/>
            <a:r>
              <a:rPr lang="en-US" sz="2800" dirty="0"/>
              <a:t>SALES OVER TIME</a:t>
            </a:r>
          </a:p>
        </p:txBody>
      </p:sp>
      <p:sp>
        <p:nvSpPr>
          <p:cNvPr id="5" name="TextBox 4">
            <a:extLst>
              <a:ext uri="{FF2B5EF4-FFF2-40B4-BE49-F238E27FC236}">
                <a16:creationId xmlns:a16="http://schemas.microsoft.com/office/drawing/2014/main" id="{1F39B8D5-05CB-4829-90EB-B5E73307FD8C}"/>
              </a:ext>
            </a:extLst>
          </p:cNvPr>
          <p:cNvSpPr txBox="1"/>
          <p:nvPr/>
        </p:nvSpPr>
        <p:spPr>
          <a:xfrm>
            <a:off x="0" y="561320"/>
            <a:ext cx="12192000" cy="6247864"/>
          </a:xfrm>
          <a:prstGeom prst="rect">
            <a:avLst/>
          </a:prstGeom>
          <a:noFill/>
          <a:ln>
            <a:solidFill>
              <a:schemeClr val="accent1"/>
            </a:solidFill>
          </a:ln>
        </p:spPr>
        <p:txBody>
          <a:bodyPr wrap="square" rtlCol="0">
            <a:spAutoFit/>
          </a:bodyPr>
          <a:lstStyle/>
          <a:p>
            <a:pPr lvl="0"/>
            <a:r>
              <a:rPr lang="en-US" sz="2000" dirty="0"/>
              <a:t>This is a multiple-line chart we built using </a:t>
            </a:r>
            <a:r>
              <a:rPr lang="en-US" sz="2000" dirty="0" err="1"/>
              <a:t>Plotly</a:t>
            </a:r>
            <a:endParaRPr lang="en-US" sz="2000" dirty="0"/>
          </a:p>
          <a:p>
            <a:pPr marL="285750" lvl="0" indent="-285750">
              <a:buFont typeface="Arial" panose="020B0604020202020204" pitchFamily="34" charset="0"/>
              <a:buChar char="•"/>
            </a:pPr>
            <a:r>
              <a:rPr lang="en-US" sz="2000" dirty="0"/>
              <a:t>It visualizes global video game sales over the full timespan of our data, grouped by game genre</a:t>
            </a:r>
          </a:p>
          <a:p>
            <a:pPr marL="285750" lvl="0" indent="-285750">
              <a:buFont typeface="Arial" panose="020B0604020202020204" pitchFamily="34" charset="0"/>
              <a:buChar char="•"/>
            </a:pPr>
            <a:r>
              <a:rPr lang="en-US" sz="2000" dirty="0"/>
              <a:t>It shows several interesting trends, which we overlaid with white dotted lines:</a:t>
            </a:r>
          </a:p>
          <a:p>
            <a:pPr marL="742950" lvl="1" indent="-285750">
              <a:buFont typeface="Arial" panose="020B0604020202020204" pitchFamily="34" charset="0"/>
              <a:buChar char="•"/>
            </a:pPr>
            <a:r>
              <a:rPr lang="en-US" sz="2000" dirty="0"/>
              <a:t>Global game sales have grown tremendously over time, though the market has endured two major crashes—one in 1983 and one in 1986</a:t>
            </a:r>
          </a:p>
          <a:p>
            <a:pPr marL="742950" lvl="1" indent="-285750">
              <a:buFont typeface="Arial" panose="020B0604020202020204" pitchFamily="34" charset="0"/>
              <a:buChar char="•"/>
            </a:pPr>
            <a:r>
              <a:rPr lang="en-US" sz="2000" dirty="0"/>
              <a:t>Overall, game sales have been powered by the releases of four major platforms: Atari 2600, Nintendo Entertainment System, Microsoft Xbox, and Nintendo Wii</a:t>
            </a:r>
          </a:p>
          <a:p>
            <a:pPr marL="742950" lvl="1" indent="-285750">
              <a:buFont typeface="Arial" panose="020B0604020202020204" pitchFamily="34" charset="0"/>
              <a:buChar char="•"/>
            </a:pPr>
            <a:r>
              <a:rPr lang="en-US" sz="2000" dirty="0"/>
              <a:t>Microsoft and Nintendo have dominated the market over the last 20 years, but their success has greatly reduced the variety of game genres</a:t>
            </a:r>
          </a:p>
          <a:p>
            <a:pPr marL="742950" lvl="1" indent="-285750">
              <a:buFont typeface="Arial" panose="020B0604020202020204" pitchFamily="34" charset="0"/>
              <a:buChar char="•"/>
            </a:pPr>
            <a:r>
              <a:rPr lang="en-US" sz="2000" dirty="0"/>
              <a:t>Today, action games, shooter games, and sports games are pretty much the only major genres left</a:t>
            </a:r>
          </a:p>
          <a:p>
            <a:endParaRPr lang="en-US" sz="2000" dirty="0"/>
          </a:p>
          <a:p>
            <a:r>
              <a:rPr lang="en-US" sz="2000" dirty="0"/>
              <a:t>Global Sales: [SELECT GAME PLATFORM VIA DROPDOWN]</a:t>
            </a:r>
          </a:p>
          <a:p>
            <a:r>
              <a:rPr lang="en-US" sz="2000" dirty="0"/>
              <a:t>•	This is a filled-area-and-marker chart we built using </a:t>
            </a:r>
            <a:r>
              <a:rPr lang="en-US" sz="2000" dirty="0" err="1"/>
              <a:t>Plotly</a:t>
            </a:r>
            <a:endParaRPr lang="en-US" sz="2000" dirty="0"/>
          </a:p>
          <a:p>
            <a:r>
              <a:rPr lang="en-US" sz="2000" dirty="0"/>
              <a:t>•	It visualizes global video game sales based on game platform, as chosen by the user’s dropdown selection</a:t>
            </a:r>
          </a:p>
          <a:p>
            <a:r>
              <a:rPr lang="en-US" sz="2000" dirty="0"/>
              <a:t>•	Each chart is scaled to the game platform’s sales levels and sales timespan, with the average sales for all platforms shown in yellow</a:t>
            </a:r>
          </a:p>
          <a:p>
            <a:r>
              <a:rPr lang="en-US" sz="2000" dirty="0"/>
              <a:t>•	The markers and hover-text also display individual game sales</a:t>
            </a:r>
          </a:p>
          <a:p>
            <a:r>
              <a:rPr lang="en-US" sz="2000" dirty="0"/>
              <a:t>•	This graph illustrates how blockbuster games can propel a platform’s success helping to fund the development of less successful games and creating a demand for game franchises (like Super Mario Bros., Call of Duty, Grand Theft Auto, etc.)</a:t>
            </a:r>
          </a:p>
        </p:txBody>
      </p:sp>
    </p:spTree>
    <p:extLst>
      <p:ext uri="{BB962C8B-B14F-4D97-AF65-F5344CB8AC3E}">
        <p14:creationId xmlns:p14="http://schemas.microsoft.com/office/powerpoint/2010/main" val="403461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82630E-F36D-4BE7-8A17-3C7392A6DD7F}"/>
              </a:ext>
            </a:extLst>
          </p:cNvPr>
          <p:cNvSpPr txBox="1"/>
          <p:nvPr/>
        </p:nvSpPr>
        <p:spPr>
          <a:xfrm>
            <a:off x="2022764" y="219940"/>
            <a:ext cx="8146472" cy="523220"/>
          </a:xfrm>
          <a:prstGeom prst="rect">
            <a:avLst/>
          </a:prstGeom>
          <a:noFill/>
          <a:ln>
            <a:solidFill>
              <a:schemeClr val="accent1"/>
            </a:solidFill>
          </a:ln>
        </p:spPr>
        <p:txBody>
          <a:bodyPr wrap="square" rtlCol="0">
            <a:spAutoFit/>
          </a:bodyPr>
          <a:lstStyle/>
          <a:p>
            <a:pPr algn="ctr"/>
            <a:r>
              <a:rPr lang="en-US" sz="2800" dirty="0"/>
              <a:t>SALES OVER TIME</a:t>
            </a:r>
          </a:p>
        </p:txBody>
      </p:sp>
      <p:sp>
        <p:nvSpPr>
          <p:cNvPr id="3" name="TextBox 2">
            <a:extLst>
              <a:ext uri="{FF2B5EF4-FFF2-40B4-BE49-F238E27FC236}">
                <a16:creationId xmlns:a16="http://schemas.microsoft.com/office/drawing/2014/main" id="{CF22A563-3F0C-4025-B5AB-6CE05FD45279}"/>
              </a:ext>
            </a:extLst>
          </p:cNvPr>
          <p:cNvSpPr txBox="1"/>
          <p:nvPr/>
        </p:nvSpPr>
        <p:spPr>
          <a:xfrm>
            <a:off x="857250" y="1354282"/>
            <a:ext cx="10477500" cy="2862322"/>
          </a:xfrm>
          <a:prstGeom prst="rect">
            <a:avLst/>
          </a:prstGeom>
          <a:noFill/>
          <a:ln>
            <a:solidFill>
              <a:schemeClr val="accent1"/>
            </a:solidFill>
          </a:ln>
        </p:spPr>
        <p:txBody>
          <a:bodyPr wrap="square" rtlCol="0">
            <a:spAutoFit/>
          </a:bodyPr>
          <a:lstStyle/>
          <a:p>
            <a:r>
              <a:rPr lang="en-US" sz="2000" dirty="0"/>
              <a:t>** Growing industry – by release of XBOX </a:t>
            </a:r>
          </a:p>
          <a:p>
            <a:r>
              <a:rPr lang="en-US" sz="2000" dirty="0"/>
              <a:t>** Crashes of 1983 and 1986 </a:t>
            </a:r>
          </a:p>
          <a:p>
            <a:endParaRPr lang="en-US" sz="2000" dirty="0"/>
          </a:p>
          <a:p>
            <a:r>
              <a:rPr lang="en-US" sz="2000" dirty="0"/>
              <a:t>Over the last 20 years it is important to notate the release of</a:t>
            </a:r>
          </a:p>
          <a:p>
            <a:r>
              <a:rPr lang="en-US" sz="2000" dirty="0"/>
              <a:t>	WII SPORTS</a:t>
            </a:r>
          </a:p>
          <a:p>
            <a:r>
              <a:rPr lang="en-US" sz="2000" dirty="0"/>
              <a:t>	HALO</a:t>
            </a:r>
          </a:p>
          <a:p>
            <a:r>
              <a:rPr lang="en-US" sz="2000" dirty="0"/>
              <a:t>	CALL OF DUTY</a:t>
            </a:r>
          </a:p>
          <a:p>
            <a:endParaRPr lang="en-US" sz="2000" dirty="0"/>
          </a:p>
          <a:p>
            <a:r>
              <a:rPr lang="en-US" sz="2000" dirty="0"/>
              <a:t>PLATFORM SPECIFIC – GAME SALES</a:t>
            </a:r>
          </a:p>
        </p:txBody>
      </p:sp>
    </p:spTree>
    <p:extLst>
      <p:ext uri="{BB962C8B-B14F-4D97-AF65-F5344CB8AC3E}">
        <p14:creationId xmlns:p14="http://schemas.microsoft.com/office/powerpoint/2010/main" val="81586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BBA65-91E7-4EC8-861D-49717896ED6A}"/>
              </a:ext>
            </a:extLst>
          </p:cNvPr>
          <p:cNvSpPr txBox="1"/>
          <p:nvPr/>
        </p:nvSpPr>
        <p:spPr>
          <a:xfrm>
            <a:off x="2022764" y="581891"/>
            <a:ext cx="8146472" cy="523220"/>
          </a:xfrm>
          <a:prstGeom prst="rect">
            <a:avLst/>
          </a:prstGeom>
          <a:noFill/>
          <a:ln>
            <a:solidFill>
              <a:schemeClr val="accent1"/>
            </a:solidFill>
          </a:ln>
        </p:spPr>
        <p:txBody>
          <a:bodyPr wrap="square" rtlCol="0">
            <a:spAutoFit/>
          </a:bodyPr>
          <a:lstStyle/>
          <a:p>
            <a:pPr algn="ctr"/>
            <a:r>
              <a:rPr lang="en-US" sz="2800" dirty="0"/>
              <a:t>CORRELATIONS</a:t>
            </a:r>
          </a:p>
        </p:txBody>
      </p:sp>
      <p:sp>
        <p:nvSpPr>
          <p:cNvPr id="4" name="TextBox 3">
            <a:extLst>
              <a:ext uri="{FF2B5EF4-FFF2-40B4-BE49-F238E27FC236}">
                <a16:creationId xmlns:a16="http://schemas.microsoft.com/office/drawing/2014/main" id="{C8D17F70-40F0-434F-9BF5-A88A0B52CAAC}"/>
              </a:ext>
            </a:extLst>
          </p:cNvPr>
          <p:cNvSpPr txBox="1"/>
          <p:nvPr/>
        </p:nvSpPr>
        <p:spPr>
          <a:xfrm>
            <a:off x="858982" y="1094509"/>
            <a:ext cx="10474036" cy="3046988"/>
          </a:xfrm>
          <a:prstGeom prst="rect">
            <a:avLst/>
          </a:prstGeom>
          <a:noFill/>
          <a:ln>
            <a:solidFill>
              <a:schemeClr val="accent1"/>
            </a:solidFill>
          </a:ln>
        </p:spPr>
        <p:txBody>
          <a:bodyPr wrap="square" rtlCol="0">
            <a:spAutoFit/>
          </a:bodyPr>
          <a:lstStyle/>
          <a:p>
            <a:r>
              <a:rPr lang="en-US" sz="3200" dirty="0"/>
              <a:t>We were trying to see if there was a trend between Sales and the scores from gamers and critics. </a:t>
            </a:r>
          </a:p>
          <a:p>
            <a:r>
              <a:rPr lang="en-US" sz="3200" dirty="0"/>
              <a:t>And there was a positive correlation. </a:t>
            </a:r>
          </a:p>
          <a:p>
            <a:endParaRPr lang="en-US" sz="3200" dirty="0"/>
          </a:p>
          <a:p>
            <a:r>
              <a:rPr lang="en-US" sz="3200" dirty="0"/>
              <a:t>Game score is from gamers </a:t>
            </a:r>
          </a:p>
          <a:p>
            <a:r>
              <a:rPr lang="en-US" sz="3200" dirty="0"/>
              <a:t>Critic score is from a company opinion</a:t>
            </a:r>
          </a:p>
        </p:txBody>
      </p:sp>
    </p:spTree>
    <p:extLst>
      <p:ext uri="{BB962C8B-B14F-4D97-AF65-F5344CB8AC3E}">
        <p14:creationId xmlns:p14="http://schemas.microsoft.com/office/powerpoint/2010/main" val="405980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595</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Saavedra</dc:creator>
  <cp:lastModifiedBy>Ana Saavedra</cp:lastModifiedBy>
  <cp:revision>6</cp:revision>
  <cp:lastPrinted>2020-09-15T21:25:34Z</cp:lastPrinted>
  <dcterms:created xsi:type="dcterms:W3CDTF">2020-09-15T18:11:25Z</dcterms:created>
  <dcterms:modified xsi:type="dcterms:W3CDTF">2020-09-15T22:06:38Z</dcterms:modified>
</cp:coreProperties>
</file>