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73" r:id="rId4"/>
    <p:sldId id="259" r:id="rId5"/>
    <p:sldId id="260" r:id="rId6"/>
    <p:sldId id="265"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891D6-ABC7-45FE-B396-D1506FD671C5}" v="1" dt="2022-01-04T15:41:58.235"/>
  </p1510:revLst>
</p1510:revInfo>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نمط متوسط 2 - تميي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285E3B-D400-427D-A2D4-8E953DB01087}"/>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73982BBE-2C41-4E34-83DF-7787FFAB5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27BBA541-D1CD-44BF-A3D1-EA5BA43A848B}"/>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3A86B89C-9899-4B2B-A2BD-75F47BD80B79}"/>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FB8C5145-AA08-4299-A45A-0CBE24FE01DE}"/>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365121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2D51AF5-AFB1-4BF9-861D-8D04FB3663E4}"/>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30FFE4DD-D2D7-4A9F-BB80-A3DC4DB5B704}"/>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BAE1166-D954-4702-BA53-4C5C6EEE81EE}"/>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AC172A2A-6D66-4249-B48E-15FD736EA9F3}"/>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CC197A8A-A77E-452E-A4C1-F3CAAECE1DBA}"/>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417662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6F3E794-BF35-42D4-BC1E-D795CF790F4D}"/>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9BFB4FAC-EBE7-48B0-AB0A-2F8DCDB9509E}"/>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F7BABF1-F9E7-4773-8A3F-EB8B94098C69}"/>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CCEFD5CE-F8EF-4A82-BFCA-5AC325E88986}"/>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C56D9724-2F92-4D0C-BF2D-D84777175769}"/>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96912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5320DB-295C-4473-8984-85E46D84771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52ED4BF2-7305-4CB4-A135-A4D30F4111AC}"/>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7F48ECE-C91A-4580-B8D6-774C9E9CE92A}"/>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9AA80EA9-0FB3-4A86-84A7-9CE06838EB6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26CC9470-6099-4C9E-82F1-260045D83B69}"/>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394292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6AE602E-7F58-4048-94F4-F8852BD84614}"/>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B21965D5-E865-4E88-91B2-8A8A07D93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9B5E8629-6FAC-4CEF-A7BE-036CFBCD60E9}"/>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5A0225F7-9A62-4A4A-8E2C-D82E958A570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C1E1D4B5-008E-452D-970E-6764A543DC6B}"/>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248143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70429E-F082-4F74-B2D2-6B58B33B62C9}"/>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C7F5F76D-BD6E-413D-BCCA-484C38C315B6}"/>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D956D5AB-D9C2-4998-93C3-A307DE02D47C}"/>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900DD570-EF18-4A79-B22D-B5581C421BD0}"/>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6" name="عنصر نائب للتذييل 5">
            <a:extLst>
              <a:ext uri="{FF2B5EF4-FFF2-40B4-BE49-F238E27FC236}">
                <a16:creationId xmlns:a16="http://schemas.microsoft.com/office/drawing/2014/main" id="{1C999DC6-3DBB-42D1-A169-A470259F28BB}"/>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7240D933-BD94-4B73-8F58-64A872ACEF87}"/>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65273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59FA2A5-1673-46EF-8FE0-BCF6F332806B}"/>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FC3106D9-7383-4F86-B05B-41732D0D6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E3D077C0-0FCB-4685-8DE9-242C9BB47DC4}"/>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7ABAC5A8-6D2B-4EBF-86DF-88482EAF3B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57B917BF-4458-4009-AE4B-EE6E6CF5CAFB}"/>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776D9F91-DCF7-413D-9339-01AE684A686F}"/>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8" name="عنصر نائب للتذييل 7">
            <a:extLst>
              <a:ext uri="{FF2B5EF4-FFF2-40B4-BE49-F238E27FC236}">
                <a16:creationId xmlns:a16="http://schemas.microsoft.com/office/drawing/2014/main" id="{DB540F1B-D044-4506-8D3C-49C39A00FD54}"/>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FF5E7499-505A-4A0D-BCBE-37CFF9E9C187}"/>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240998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6729D9B-A480-4571-8670-A4FB26C8A0C3}"/>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1EC55640-1BE9-403E-B4B1-02F54E4DA8DE}"/>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4" name="عنصر نائب للتذييل 3">
            <a:extLst>
              <a:ext uri="{FF2B5EF4-FFF2-40B4-BE49-F238E27FC236}">
                <a16:creationId xmlns:a16="http://schemas.microsoft.com/office/drawing/2014/main" id="{5E0A8AE3-0584-4575-B3E2-099E506EEA75}"/>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7C26AF8E-7D4F-4C8E-86A8-A13D2A13581A}"/>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421299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105E778A-78E9-4EB3-B2A7-7E27B0C3EB66}"/>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3" name="عنصر نائب للتذييل 2">
            <a:extLst>
              <a:ext uri="{FF2B5EF4-FFF2-40B4-BE49-F238E27FC236}">
                <a16:creationId xmlns:a16="http://schemas.microsoft.com/office/drawing/2014/main" id="{30794740-A065-430B-9778-28FC53C376CE}"/>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F7E4878F-A5EA-4797-B884-9E9CDC58B322}"/>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173799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F27141-7B31-4EAA-BD03-4D454907E05F}"/>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086159F6-550D-4F93-902E-A5621F980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6099BC10-DD20-4205-AFD4-A99BCDCD5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37A0B576-9148-4FB9-8EA8-6D3D918414E9}"/>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6" name="عنصر نائب للتذييل 5">
            <a:extLst>
              <a:ext uri="{FF2B5EF4-FFF2-40B4-BE49-F238E27FC236}">
                <a16:creationId xmlns:a16="http://schemas.microsoft.com/office/drawing/2014/main" id="{181B76E4-3D5C-4C95-857F-B7CD5E3AA773}"/>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364CAAE2-3FC4-460F-B8BC-63B08A344116}"/>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363351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3EACC4-60EF-4758-9AC8-036628E7405A}"/>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5E9486AC-13D1-4E35-9A73-0BF7A556E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12128D4A-F6DC-46F0-B566-FA4D9070C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23825DD-6AAC-4A28-A4E8-9668C03DA2A6}"/>
              </a:ext>
            </a:extLst>
          </p:cNvPr>
          <p:cNvSpPr>
            <a:spLocks noGrp="1"/>
          </p:cNvSpPr>
          <p:nvPr>
            <p:ph type="dt" sz="half" idx="10"/>
          </p:nvPr>
        </p:nvSpPr>
        <p:spPr/>
        <p:txBody>
          <a:bodyPr/>
          <a:lstStyle/>
          <a:p>
            <a:fld id="{58590A6D-E107-460F-9074-8873F5409ADF}" type="datetimeFigureOut">
              <a:rPr lang="ar-SA" smtClean="0"/>
              <a:t>01/06/1443</a:t>
            </a:fld>
            <a:endParaRPr lang="ar-SA"/>
          </a:p>
        </p:txBody>
      </p:sp>
      <p:sp>
        <p:nvSpPr>
          <p:cNvPr id="6" name="عنصر نائب للتذييل 5">
            <a:extLst>
              <a:ext uri="{FF2B5EF4-FFF2-40B4-BE49-F238E27FC236}">
                <a16:creationId xmlns:a16="http://schemas.microsoft.com/office/drawing/2014/main" id="{C46B3127-FD98-4E98-B92D-12E133F62C0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253255FC-3E7F-4709-AA2D-4D7E40035B76}"/>
              </a:ext>
            </a:extLst>
          </p:cNvPr>
          <p:cNvSpPr>
            <a:spLocks noGrp="1"/>
          </p:cNvSpPr>
          <p:nvPr>
            <p:ph type="sldNum" sz="quarter" idx="12"/>
          </p:nvPr>
        </p:nvSpPr>
        <p:spPr/>
        <p:txBody>
          <a:bodyPr/>
          <a:lstStyle/>
          <a:p>
            <a:fld id="{ECF9CDFA-063F-4D1B-8979-5C348CE12A88}" type="slidenum">
              <a:rPr lang="ar-SA" smtClean="0"/>
              <a:t>‹#›</a:t>
            </a:fld>
            <a:endParaRPr lang="ar-SA"/>
          </a:p>
        </p:txBody>
      </p:sp>
    </p:spTree>
    <p:extLst>
      <p:ext uri="{BB962C8B-B14F-4D97-AF65-F5344CB8AC3E}">
        <p14:creationId xmlns:p14="http://schemas.microsoft.com/office/powerpoint/2010/main" val="21265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AE3D1595-6271-4EDF-9369-BCD9BB62915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14F842E-4C6B-4759-8A9A-5A1FD1A2F6E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2EE4E8B-E3E6-4D01-95BC-BA4C641810C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8590A6D-E107-460F-9074-8873F5409ADF}" type="datetimeFigureOut">
              <a:rPr lang="ar-SA" smtClean="0"/>
              <a:t>01/06/1443</a:t>
            </a:fld>
            <a:endParaRPr lang="ar-SA"/>
          </a:p>
        </p:txBody>
      </p:sp>
      <p:sp>
        <p:nvSpPr>
          <p:cNvPr id="5" name="عنصر نائب للتذييل 4">
            <a:extLst>
              <a:ext uri="{FF2B5EF4-FFF2-40B4-BE49-F238E27FC236}">
                <a16:creationId xmlns:a16="http://schemas.microsoft.com/office/drawing/2014/main" id="{6CAC55C3-EDD1-495C-87DA-35E8A4B0B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0D722716-CDCD-423E-B74D-8CE79360F7A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CF9CDFA-063F-4D1B-8979-5C348CE12A88}" type="slidenum">
              <a:rPr lang="ar-SA" smtClean="0"/>
              <a:t>‹#›</a:t>
            </a:fld>
            <a:endParaRPr lang="ar-SA"/>
          </a:p>
        </p:txBody>
      </p:sp>
    </p:spTree>
    <p:extLst>
      <p:ext uri="{BB962C8B-B14F-4D97-AF65-F5344CB8AC3E}">
        <p14:creationId xmlns:p14="http://schemas.microsoft.com/office/powerpoint/2010/main" val="92860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H-iBS2Z2UU0?start=9&amp;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937F301-34A1-4F1C-824F-0154E9E3D526}"/>
              </a:ext>
            </a:extLst>
          </p:cNvPr>
          <p:cNvSpPr>
            <a:spLocks noGrp="1"/>
          </p:cNvSpPr>
          <p:nvPr>
            <p:ph type="ctrTitle"/>
          </p:nvPr>
        </p:nvSpPr>
        <p:spPr/>
        <p:txBody>
          <a:bodyPr>
            <a:normAutofit/>
          </a:bodyPr>
          <a:lstStyle/>
          <a:p>
            <a:r>
              <a:rPr lang="en-US" sz="4000" dirty="0"/>
              <a:t>EDA Students at Universities in Saudi Arabia 2013-2018 </a:t>
            </a:r>
            <a:r>
              <a:rPr lang="ar-SA" sz="4000" dirty="0"/>
              <a:t> </a:t>
            </a:r>
          </a:p>
        </p:txBody>
      </p:sp>
      <p:sp>
        <p:nvSpPr>
          <p:cNvPr id="3" name="عنوان فرعي 2">
            <a:extLst>
              <a:ext uri="{FF2B5EF4-FFF2-40B4-BE49-F238E27FC236}">
                <a16:creationId xmlns:a16="http://schemas.microsoft.com/office/drawing/2014/main" id="{7F5D3B47-C58D-40CD-B960-D62CB8945783}"/>
              </a:ext>
            </a:extLst>
          </p:cNvPr>
          <p:cNvSpPr>
            <a:spLocks noGrp="1"/>
          </p:cNvSpPr>
          <p:nvPr>
            <p:ph type="subTitle" idx="1"/>
          </p:nvPr>
        </p:nvSpPr>
        <p:spPr/>
        <p:txBody>
          <a:bodyPr/>
          <a:lstStyle/>
          <a:p>
            <a:endParaRPr lang="en-US" dirty="0"/>
          </a:p>
          <a:p>
            <a:endParaRPr lang="en-US" dirty="0"/>
          </a:p>
          <a:p>
            <a:r>
              <a:rPr lang="en-US" dirty="0">
                <a:cs typeface="+mj-cs"/>
              </a:rPr>
              <a:t>Presented by: Sahar Abdullah Al-</a:t>
            </a:r>
            <a:r>
              <a:rPr lang="en-US" dirty="0" err="1">
                <a:cs typeface="+mj-cs"/>
              </a:rPr>
              <a:t>Harthi</a:t>
            </a:r>
            <a:endParaRPr lang="ar-SA" dirty="0">
              <a:cs typeface="+mj-cs"/>
            </a:endParaRPr>
          </a:p>
        </p:txBody>
      </p:sp>
      <p:pic>
        <p:nvPicPr>
          <p:cNvPr id="5" name="صورة 4">
            <a:extLst>
              <a:ext uri="{FF2B5EF4-FFF2-40B4-BE49-F238E27FC236}">
                <a16:creationId xmlns:a16="http://schemas.microsoft.com/office/drawing/2014/main" id="{D2836E0A-5F50-4ED4-ADD7-DE41DCD7C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474" y="368300"/>
            <a:ext cx="2295525" cy="1229381"/>
          </a:xfrm>
          <a:prstGeom prst="rect">
            <a:avLst/>
          </a:prstGeom>
        </p:spPr>
      </p:pic>
      <p:pic>
        <p:nvPicPr>
          <p:cNvPr id="7" name="صورة 6">
            <a:extLst>
              <a:ext uri="{FF2B5EF4-FFF2-40B4-BE49-F238E27FC236}">
                <a16:creationId xmlns:a16="http://schemas.microsoft.com/office/drawing/2014/main" id="{AD16BCCE-F4DF-4BC7-8319-570C98761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9088"/>
            <a:ext cx="3183465" cy="1422400"/>
          </a:xfrm>
          <a:prstGeom prst="rect">
            <a:avLst/>
          </a:prstGeom>
        </p:spPr>
      </p:pic>
    </p:spTree>
    <p:extLst>
      <p:ext uri="{BB962C8B-B14F-4D97-AF65-F5344CB8AC3E}">
        <p14:creationId xmlns:p14="http://schemas.microsoft.com/office/powerpoint/2010/main" val="3962285043"/>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CCF470CF-3CBD-4257-AF1E-8BB9B75B3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3" name="صورة 2">
            <a:extLst>
              <a:ext uri="{FF2B5EF4-FFF2-40B4-BE49-F238E27FC236}">
                <a16:creationId xmlns:a16="http://schemas.microsoft.com/office/drawing/2014/main" id="{0A34ACD0-2334-48E1-9086-08667A301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pic>
        <p:nvPicPr>
          <p:cNvPr id="5" name="صورة 4">
            <a:extLst>
              <a:ext uri="{FF2B5EF4-FFF2-40B4-BE49-F238E27FC236}">
                <a16:creationId xmlns:a16="http://schemas.microsoft.com/office/drawing/2014/main" id="{D8504982-3A16-44BB-9387-E622F0AC5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39" y="2003107"/>
            <a:ext cx="5945545" cy="3290253"/>
          </a:xfrm>
          <a:prstGeom prst="rect">
            <a:avLst/>
          </a:prstGeom>
        </p:spPr>
      </p:pic>
      <p:pic>
        <p:nvPicPr>
          <p:cNvPr id="9" name="صورة 8">
            <a:extLst>
              <a:ext uri="{FF2B5EF4-FFF2-40B4-BE49-F238E27FC236}">
                <a16:creationId xmlns:a16="http://schemas.microsoft.com/office/drawing/2014/main" id="{9BA16EB8-38F7-45C6-95ED-BE9EDE629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620" y="2286000"/>
            <a:ext cx="5642380" cy="3007360"/>
          </a:xfrm>
          <a:prstGeom prst="rect">
            <a:avLst/>
          </a:prstGeom>
        </p:spPr>
      </p:pic>
    </p:spTree>
    <p:extLst>
      <p:ext uri="{BB962C8B-B14F-4D97-AF65-F5344CB8AC3E}">
        <p14:creationId xmlns:p14="http://schemas.microsoft.com/office/powerpoint/2010/main" val="2834866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212C1052-A216-40E7-9658-7C13A6C2F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3" name="صورة 2">
            <a:extLst>
              <a:ext uri="{FF2B5EF4-FFF2-40B4-BE49-F238E27FC236}">
                <a16:creationId xmlns:a16="http://schemas.microsoft.com/office/drawing/2014/main" id="{45029EFD-0D31-4780-9FF2-A81443594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3" y="239744"/>
            <a:ext cx="3183465" cy="1422400"/>
          </a:xfrm>
          <a:prstGeom prst="rect">
            <a:avLst/>
          </a:prstGeom>
        </p:spPr>
      </p:pic>
      <p:pic>
        <p:nvPicPr>
          <p:cNvPr id="5" name="صورة 4">
            <a:extLst>
              <a:ext uri="{FF2B5EF4-FFF2-40B4-BE49-F238E27FC236}">
                <a16:creationId xmlns:a16="http://schemas.microsoft.com/office/drawing/2014/main" id="{AD7C5C4A-2DBF-429B-BFDE-E0701DF1C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3" y="1859874"/>
            <a:ext cx="5256521" cy="3138252"/>
          </a:xfrm>
          <a:prstGeom prst="rect">
            <a:avLst/>
          </a:prstGeom>
        </p:spPr>
      </p:pic>
      <p:pic>
        <p:nvPicPr>
          <p:cNvPr id="7" name="صورة 6">
            <a:extLst>
              <a:ext uri="{FF2B5EF4-FFF2-40B4-BE49-F238E27FC236}">
                <a16:creationId xmlns:a16="http://schemas.microsoft.com/office/drawing/2014/main" id="{B4E9CCD6-2B35-43B3-8B65-8E8E36C30E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3120" y="1859874"/>
            <a:ext cx="5718069" cy="3138252"/>
          </a:xfrm>
          <a:prstGeom prst="rect">
            <a:avLst/>
          </a:prstGeom>
        </p:spPr>
      </p:pic>
    </p:spTree>
    <p:extLst>
      <p:ext uri="{BB962C8B-B14F-4D97-AF65-F5344CB8AC3E}">
        <p14:creationId xmlns:p14="http://schemas.microsoft.com/office/powerpoint/2010/main" val="2996954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B24A813-51B1-40A5-B79D-F618BF85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pic>
        <p:nvPicPr>
          <p:cNvPr id="3" name="صورة 2">
            <a:extLst>
              <a:ext uri="{FF2B5EF4-FFF2-40B4-BE49-F238E27FC236}">
                <a16:creationId xmlns:a16="http://schemas.microsoft.com/office/drawing/2014/main" id="{89FF5A11-4664-4F79-96EF-B2CF9A790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072" y="211169"/>
            <a:ext cx="2295525" cy="1229381"/>
          </a:xfrm>
          <a:prstGeom prst="rect">
            <a:avLst/>
          </a:prstGeom>
        </p:spPr>
      </p:pic>
      <p:pic>
        <p:nvPicPr>
          <p:cNvPr id="5" name="صورة 4">
            <a:extLst>
              <a:ext uri="{FF2B5EF4-FFF2-40B4-BE49-F238E27FC236}">
                <a16:creationId xmlns:a16="http://schemas.microsoft.com/office/drawing/2014/main" id="{A0AE1757-0A7F-4BF9-AB73-77646775E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7385" y="1857089"/>
            <a:ext cx="6517230" cy="4460240"/>
          </a:xfrm>
          <a:prstGeom prst="rect">
            <a:avLst/>
          </a:prstGeom>
        </p:spPr>
      </p:pic>
    </p:spTree>
    <p:extLst>
      <p:ext uri="{BB962C8B-B14F-4D97-AF65-F5344CB8AC3E}">
        <p14:creationId xmlns:p14="http://schemas.microsoft.com/office/powerpoint/2010/main" val="32623722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EBBBA5D-4F94-4FF2-9E61-8687CB080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3" name="صورة 2">
            <a:extLst>
              <a:ext uri="{FF2B5EF4-FFF2-40B4-BE49-F238E27FC236}">
                <a16:creationId xmlns:a16="http://schemas.microsoft.com/office/drawing/2014/main" id="{6E5609B5-7F38-4A6D-84AD-90090A1E2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pic>
        <p:nvPicPr>
          <p:cNvPr id="4" name="صورة 3">
            <a:extLst>
              <a:ext uri="{FF2B5EF4-FFF2-40B4-BE49-F238E27FC236}">
                <a16:creationId xmlns:a16="http://schemas.microsoft.com/office/drawing/2014/main" id="{FF1B7B6E-7A59-40EC-BADF-B3566CD9B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3" y="239744"/>
            <a:ext cx="3183465" cy="1422400"/>
          </a:xfrm>
          <a:prstGeom prst="rect">
            <a:avLst/>
          </a:prstGeom>
        </p:spPr>
      </p:pic>
      <p:pic>
        <p:nvPicPr>
          <p:cNvPr id="6" name="صورة 5" descr="صورة تحتوي على نص, كلمات متقاطعة, يوم, مرصوف&#10;&#10;تم إنشاء الوصف تلقائياً">
            <a:extLst>
              <a:ext uri="{FF2B5EF4-FFF2-40B4-BE49-F238E27FC236}">
                <a16:creationId xmlns:a16="http://schemas.microsoft.com/office/drawing/2014/main" id="{D79BE3E3-E8AF-4828-B8E2-8F9064000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473" y="1529371"/>
            <a:ext cx="5104762" cy="5117460"/>
          </a:xfrm>
          <a:prstGeom prst="rect">
            <a:avLst/>
          </a:prstGeom>
        </p:spPr>
      </p:pic>
      <p:sp>
        <p:nvSpPr>
          <p:cNvPr id="9" name="مربع نص 8">
            <a:extLst>
              <a:ext uri="{FF2B5EF4-FFF2-40B4-BE49-F238E27FC236}">
                <a16:creationId xmlns:a16="http://schemas.microsoft.com/office/drawing/2014/main" id="{0775A03D-8A43-45BB-AB46-CBED63F31AA0}"/>
              </a:ext>
            </a:extLst>
          </p:cNvPr>
          <p:cNvSpPr txBox="1"/>
          <p:nvPr/>
        </p:nvSpPr>
        <p:spPr>
          <a:xfrm>
            <a:off x="4172505" y="239744"/>
            <a:ext cx="3728621" cy="954107"/>
          </a:xfrm>
          <a:prstGeom prst="rect">
            <a:avLst/>
          </a:prstGeom>
          <a:noFill/>
        </p:spPr>
        <p:txBody>
          <a:bodyPr wrap="square" rtlCol="1">
            <a:spAutoFit/>
          </a:bodyPr>
          <a:lstStyle/>
          <a:p>
            <a:pPr algn="ctr"/>
            <a:endParaRPr lang="en-US" sz="2800" dirty="0"/>
          </a:p>
          <a:p>
            <a:pPr algn="ctr"/>
            <a:r>
              <a:rPr lang="en-US" sz="2800" dirty="0">
                <a:solidFill>
                  <a:srgbClr val="00B050"/>
                </a:solidFill>
              </a:rPr>
              <a:t>Jobs in KSA 2017</a:t>
            </a:r>
            <a:endParaRPr lang="ar-SA" sz="2800" dirty="0">
              <a:solidFill>
                <a:srgbClr val="00B050"/>
              </a:solidFill>
            </a:endParaRPr>
          </a:p>
        </p:txBody>
      </p:sp>
    </p:spTree>
    <p:extLst>
      <p:ext uri="{BB962C8B-B14F-4D97-AF65-F5344CB8AC3E}">
        <p14:creationId xmlns:p14="http://schemas.microsoft.com/office/powerpoint/2010/main" val="8520143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55CE7A05-05A3-4874-B1A5-7CCB3531F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3" name="صورة 2">
            <a:extLst>
              <a:ext uri="{FF2B5EF4-FFF2-40B4-BE49-F238E27FC236}">
                <a16:creationId xmlns:a16="http://schemas.microsoft.com/office/drawing/2014/main" id="{FB3FB44D-0619-4A8A-B1E5-5046E275D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3" y="239744"/>
            <a:ext cx="3183465" cy="1422400"/>
          </a:xfrm>
          <a:prstGeom prst="rect">
            <a:avLst/>
          </a:prstGeom>
        </p:spPr>
      </p:pic>
      <p:sp>
        <p:nvSpPr>
          <p:cNvPr id="5" name="مربع نص 4">
            <a:extLst>
              <a:ext uri="{FF2B5EF4-FFF2-40B4-BE49-F238E27FC236}">
                <a16:creationId xmlns:a16="http://schemas.microsoft.com/office/drawing/2014/main" id="{F7D478E8-69FA-48BD-8893-81825BAA9DF8}"/>
              </a:ext>
            </a:extLst>
          </p:cNvPr>
          <p:cNvSpPr txBox="1"/>
          <p:nvPr/>
        </p:nvSpPr>
        <p:spPr>
          <a:xfrm>
            <a:off x="3373120" y="1778000"/>
            <a:ext cx="6350000" cy="523220"/>
          </a:xfrm>
          <a:prstGeom prst="rect">
            <a:avLst/>
          </a:prstGeom>
          <a:noFill/>
        </p:spPr>
        <p:txBody>
          <a:bodyPr wrap="square" rtlCol="1">
            <a:spAutoFit/>
          </a:bodyPr>
          <a:lstStyle/>
          <a:p>
            <a:pPr algn="ctr"/>
            <a:r>
              <a:rPr lang="en-US" sz="2800" dirty="0"/>
              <a:t>Fields most jobs</a:t>
            </a:r>
            <a:endParaRPr lang="ar-SA" sz="2800" dirty="0"/>
          </a:p>
        </p:txBody>
      </p:sp>
      <p:pic>
        <p:nvPicPr>
          <p:cNvPr id="7" name="صورة 6">
            <a:extLst>
              <a:ext uri="{FF2B5EF4-FFF2-40B4-BE49-F238E27FC236}">
                <a16:creationId xmlns:a16="http://schemas.microsoft.com/office/drawing/2014/main" id="{28DEC69B-8CDF-47A9-8292-2A68F9A58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878" y="2417076"/>
            <a:ext cx="7657782" cy="4081559"/>
          </a:xfrm>
          <a:prstGeom prst="rect">
            <a:avLst/>
          </a:prstGeom>
        </p:spPr>
      </p:pic>
      <p:sp>
        <p:nvSpPr>
          <p:cNvPr id="9" name="مربع نص 8">
            <a:extLst>
              <a:ext uri="{FF2B5EF4-FFF2-40B4-BE49-F238E27FC236}">
                <a16:creationId xmlns:a16="http://schemas.microsoft.com/office/drawing/2014/main" id="{F6157227-CA48-4B04-B9ED-EB4984A2A3E6}"/>
              </a:ext>
            </a:extLst>
          </p:cNvPr>
          <p:cNvSpPr txBox="1"/>
          <p:nvPr/>
        </p:nvSpPr>
        <p:spPr>
          <a:xfrm>
            <a:off x="4296792" y="514905"/>
            <a:ext cx="4518734" cy="923330"/>
          </a:xfrm>
          <a:prstGeom prst="rect">
            <a:avLst/>
          </a:prstGeom>
          <a:noFill/>
        </p:spPr>
        <p:txBody>
          <a:bodyPr wrap="square" rtlCol="1">
            <a:spAutoFit/>
          </a:bodyPr>
          <a:lstStyle/>
          <a:p>
            <a:pPr algn="ctr"/>
            <a:r>
              <a:rPr lang="en-US" sz="3600" dirty="0">
                <a:solidFill>
                  <a:srgbClr val="00B050"/>
                </a:solidFill>
              </a:rPr>
              <a:t>Jobs in KSA 2017</a:t>
            </a:r>
            <a:endParaRPr lang="ar-SA" sz="3600" dirty="0">
              <a:solidFill>
                <a:srgbClr val="00B050"/>
              </a:solidFill>
            </a:endParaRPr>
          </a:p>
          <a:p>
            <a:endParaRPr lang="ar-SA" dirty="0"/>
          </a:p>
        </p:txBody>
      </p:sp>
    </p:spTree>
    <p:extLst>
      <p:ext uri="{BB962C8B-B14F-4D97-AF65-F5344CB8AC3E}">
        <p14:creationId xmlns:p14="http://schemas.microsoft.com/office/powerpoint/2010/main" val="8176658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a:extLst>
              <a:ext uri="{FF2B5EF4-FFF2-40B4-BE49-F238E27FC236}">
                <a16:creationId xmlns:a16="http://schemas.microsoft.com/office/drawing/2014/main" id="{FB7E9E3F-B80B-4B86-9807-0ACCD179E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3" name="صورة 2">
            <a:extLst>
              <a:ext uri="{FF2B5EF4-FFF2-40B4-BE49-F238E27FC236}">
                <a16:creationId xmlns:a16="http://schemas.microsoft.com/office/drawing/2014/main" id="{45E90A8C-D11D-4979-9319-B7FE820F3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3" y="239744"/>
            <a:ext cx="3183465" cy="1422400"/>
          </a:xfrm>
          <a:prstGeom prst="rect">
            <a:avLst/>
          </a:prstGeom>
        </p:spPr>
      </p:pic>
      <p:sp>
        <p:nvSpPr>
          <p:cNvPr id="4" name="مربع نص 3">
            <a:extLst>
              <a:ext uri="{FF2B5EF4-FFF2-40B4-BE49-F238E27FC236}">
                <a16:creationId xmlns:a16="http://schemas.microsoft.com/office/drawing/2014/main" id="{A11E43F3-DE8A-445C-BA2D-EC6216E2D189}"/>
              </a:ext>
            </a:extLst>
          </p:cNvPr>
          <p:cNvSpPr txBox="1"/>
          <p:nvPr/>
        </p:nvSpPr>
        <p:spPr>
          <a:xfrm>
            <a:off x="1173480" y="1971040"/>
            <a:ext cx="9845040" cy="523220"/>
          </a:xfrm>
          <a:prstGeom prst="rect">
            <a:avLst/>
          </a:prstGeom>
          <a:noFill/>
        </p:spPr>
        <p:txBody>
          <a:bodyPr wrap="square" rtlCol="1">
            <a:spAutoFit/>
          </a:bodyPr>
          <a:lstStyle/>
          <a:p>
            <a:pPr algn="ctr"/>
            <a:r>
              <a:rPr lang="en-US" sz="2800" dirty="0">
                <a:solidFill>
                  <a:srgbClr val="00B050"/>
                </a:solidFill>
                <a:cs typeface="+mj-cs"/>
              </a:rPr>
              <a:t>CONCLUSIONS</a:t>
            </a:r>
            <a:endParaRPr lang="ar-SA" sz="2800" dirty="0">
              <a:solidFill>
                <a:srgbClr val="00B050"/>
              </a:solidFill>
              <a:cs typeface="+mj-cs"/>
            </a:endParaRPr>
          </a:p>
        </p:txBody>
      </p:sp>
      <p:sp>
        <p:nvSpPr>
          <p:cNvPr id="5" name="مربع نص 4">
            <a:extLst>
              <a:ext uri="{FF2B5EF4-FFF2-40B4-BE49-F238E27FC236}">
                <a16:creationId xmlns:a16="http://schemas.microsoft.com/office/drawing/2014/main" id="{EAEC03C4-6787-4954-9897-DEC747AA6FFE}"/>
              </a:ext>
            </a:extLst>
          </p:cNvPr>
          <p:cNvSpPr txBox="1"/>
          <p:nvPr/>
        </p:nvSpPr>
        <p:spPr>
          <a:xfrm>
            <a:off x="1076960" y="2987040"/>
            <a:ext cx="8920480" cy="3785652"/>
          </a:xfrm>
          <a:prstGeom prst="rect">
            <a:avLst/>
          </a:prstGeom>
          <a:noFill/>
        </p:spPr>
        <p:txBody>
          <a:bodyPr wrap="square" rtlCol="1">
            <a:spAutoFit/>
          </a:bodyPr>
          <a:lstStyle/>
          <a:p>
            <a:pPr algn="l"/>
            <a:r>
              <a:rPr lang="en-US" sz="2400" dirty="0"/>
              <a:t>This analysis is recommended annually between the Ministry of Education and the Ministry of Resources and Human Development to identify new jobs, equip human resources, keep pace with global development and contribute to the 2030 vision.</a:t>
            </a:r>
          </a:p>
          <a:p>
            <a:pPr algn="l"/>
            <a:endParaRPr lang="en-US" sz="2400" dirty="0"/>
          </a:p>
          <a:p>
            <a:pPr algn="l"/>
            <a:endParaRPr lang="en-US" sz="2400" dirty="0"/>
          </a:p>
          <a:p>
            <a:pPr algn="l"/>
            <a:r>
              <a:rPr lang="en-US" sz="2400" dirty="0"/>
              <a:t>Focus on King Faisal University and develop new specialties  </a:t>
            </a:r>
            <a:endParaRPr lang="ar-SA" sz="2400" dirty="0"/>
          </a:p>
          <a:p>
            <a:pPr algn="l"/>
            <a:endParaRPr lang="ar-SA" dirty="0"/>
          </a:p>
          <a:p>
            <a:pPr algn="l"/>
            <a:endParaRPr lang="ar-SA" dirty="0"/>
          </a:p>
          <a:p>
            <a:pPr algn="l"/>
            <a:endParaRPr lang="ar-SA" dirty="0"/>
          </a:p>
          <a:p>
            <a:pPr algn="l"/>
            <a:endParaRPr lang="ar-SA" dirty="0"/>
          </a:p>
        </p:txBody>
      </p:sp>
    </p:spTree>
    <p:extLst>
      <p:ext uri="{BB962C8B-B14F-4D97-AF65-F5344CB8AC3E}">
        <p14:creationId xmlns:p14="http://schemas.microsoft.com/office/powerpoint/2010/main" val="1745283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a:extLst>
              <a:ext uri="{FF2B5EF4-FFF2-40B4-BE49-F238E27FC236}">
                <a16:creationId xmlns:a16="http://schemas.microsoft.com/office/drawing/2014/main" id="{5A9A5DED-50D8-468F-A74D-FD35DAF2D97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مربع نص 3">
            <a:extLst>
              <a:ext uri="{FF2B5EF4-FFF2-40B4-BE49-F238E27FC236}">
                <a16:creationId xmlns:a16="http://schemas.microsoft.com/office/drawing/2014/main" id="{C1E1CE44-EA22-45F5-806A-CEB56CBD3CC8}"/>
              </a:ext>
            </a:extLst>
          </p:cNvPr>
          <p:cNvSpPr txBox="1"/>
          <p:nvPr/>
        </p:nvSpPr>
        <p:spPr>
          <a:xfrm>
            <a:off x="2050741" y="1882065"/>
            <a:ext cx="8558074" cy="4524315"/>
          </a:xfrm>
          <a:prstGeom prst="rect">
            <a:avLst/>
          </a:prstGeom>
          <a:noFill/>
        </p:spPr>
        <p:txBody>
          <a:bodyPr wrap="square" rtlCol="1">
            <a:spAutoFit/>
          </a:bodyPr>
          <a:lstStyle/>
          <a:p>
            <a:pPr algn="ctr"/>
            <a:endParaRPr lang="en-US" sz="7200" dirty="0"/>
          </a:p>
          <a:p>
            <a:pPr algn="ctr"/>
            <a:endParaRPr lang="en-US" sz="7200" dirty="0">
              <a:solidFill>
                <a:schemeClr val="accent6">
                  <a:lumMod val="40000"/>
                  <a:lumOff val="60000"/>
                </a:schemeClr>
              </a:solidFill>
              <a:latin typeface="Amasis MT Pro Light" panose="020B0604020202020204" pitchFamily="18" charset="0"/>
            </a:endParaRPr>
          </a:p>
          <a:p>
            <a:pPr algn="ctr"/>
            <a:endParaRPr lang="en-US" sz="7200" dirty="0">
              <a:solidFill>
                <a:schemeClr val="accent6">
                  <a:lumMod val="40000"/>
                  <a:lumOff val="60000"/>
                </a:schemeClr>
              </a:solidFill>
              <a:latin typeface="Amasis MT Pro Light" panose="020B0604020202020204" pitchFamily="18" charset="0"/>
            </a:endParaRPr>
          </a:p>
          <a:p>
            <a:pPr algn="ctr"/>
            <a:r>
              <a:rPr lang="en-US" sz="7200" dirty="0">
                <a:solidFill>
                  <a:schemeClr val="accent6">
                    <a:lumMod val="40000"/>
                    <a:lumOff val="60000"/>
                  </a:schemeClr>
                </a:solidFill>
                <a:latin typeface="Amasis MT Pro Light" panose="020B0604020202020204" pitchFamily="18" charset="0"/>
              </a:rPr>
              <a:t>   Thank you </a:t>
            </a:r>
            <a:endParaRPr lang="ar-SA" sz="7200" dirty="0">
              <a:solidFill>
                <a:schemeClr val="accent6">
                  <a:lumMod val="40000"/>
                  <a:lumOff val="60000"/>
                </a:schemeClr>
              </a:solidFill>
              <a:latin typeface="Amasis MT Pro Light" panose="020B0604020202020204" pitchFamily="18" charset="0"/>
            </a:endParaRPr>
          </a:p>
        </p:txBody>
      </p:sp>
    </p:spTree>
    <p:extLst>
      <p:ext uri="{BB962C8B-B14F-4D97-AF65-F5344CB8AC3E}">
        <p14:creationId xmlns:p14="http://schemas.microsoft.com/office/powerpoint/2010/main" val="182823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F3B089E-FE71-4279-B0B0-7B9ED5ED9AF1}"/>
              </a:ext>
            </a:extLst>
          </p:cNvPr>
          <p:cNvSpPr>
            <a:spLocks noGrp="1"/>
          </p:cNvSpPr>
          <p:nvPr>
            <p:ph type="title"/>
          </p:nvPr>
        </p:nvSpPr>
        <p:spPr/>
        <p:txBody>
          <a:bodyPr/>
          <a:lstStyle/>
          <a:p>
            <a:pPr algn="ctr"/>
            <a:r>
              <a:rPr lang="en-US" dirty="0"/>
              <a:t> </a:t>
            </a:r>
            <a:r>
              <a:rPr lang="en-US" dirty="0">
                <a:solidFill>
                  <a:srgbClr val="00B050"/>
                </a:solidFill>
              </a:rPr>
              <a:t>Problem statement</a:t>
            </a:r>
            <a:endParaRPr lang="ar-SA" dirty="0">
              <a:solidFill>
                <a:srgbClr val="00B050"/>
              </a:solidFill>
            </a:endParaRPr>
          </a:p>
        </p:txBody>
      </p:sp>
      <p:sp>
        <p:nvSpPr>
          <p:cNvPr id="3" name="عنصر نائب للمحتوى 2">
            <a:extLst>
              <a:ext uri="{FF2B5EF4-FFF2-40B4-BE49-F238E27FC236}">
                <a16:creationId xmlns:a16="http://schemas.microsoft.com/office/drawing/2014/main" id="{172A21A4-A0E7-4FA7-91F4-0345C3B81321}"/>
              </a:ext>
            </a:extLst>
          </p:cNvPr>
          <p:cNvSpPr>
            <a:spLocks noGrp="1"/>
          </p:cNvSpPr>
          <p:nvPr>
            <p:ph idx="1"/>
          </p:nvPr>
        </p:nvSpPr>
        <p:spPr/>
        <p:txBody>
          <a:bodyPr>
            <a:normAutofit/>
          </a:bodyPr>
          <a:lstStyle/>
          <a:p>
            <a:pPr marL="0" indent="0" algn="l">
              <a:buNone/>
            </a:pPr>
            <a:r>
              <a:rPr lang="en-US" sz="2400" dirty="0">
                <a:cs typeface="+mj-cs"/>
              </a:rPr>
              <a:t>In the framework of working to achieve Vision 2030, the Ministry of Human Resources wishes to employ newly graduated students from universities in the Kingdom of Saudi Arabia to fill jobs available in the country. Knowledge of preparing students in the most important disciplines. The Department of Data Scientists was asked to conduct a study on the data of students graduating in universities, including all disciplines at the university. And preparing a report on the results in order to develop a cooperation strategy with the Ministry of Education to keep pace with the development in new disciplines at the world level and to provide human cadres in the newly created jobs</a:t>
            </a:r>
            <a:endParaRPr lang="ar-SA" sz="2400" dirty="0">
              <a:cs typeface="+mj-cs"/>
            </a:endParaRPr>
          </a:p>
          <a:p>
            <a:pPr marL="0" indent="0" algn="l">
              <a:buNone/>
            </a:pPr>
            <a:endParaRPr lang="ar-SA" sz="2400" dirty="0">
              <a:cs typeface="+mj-cs"/>
            </a:endParaRPr>
          </a:p>
          <a:p>
            <a:pPr marL="0" indent="0" algn="l">
              <a:buNone/>
            </a:pPr>
            <a:endParaRPr lang="ar-SA" sz="2400" dirty="0">
              <a:cs typeface="+mj-cs"/>
            </a:endParaRPr>
          </a:p>
        </p:txBody>
      </p:sp>
      <p:pic>
        <p:nvPicPr>
          <p:cNvPr id="4" name="صورة 3">
            <a:extLst>
              <a:ext uri="{FF2B5EF4-FFF2-40B4-BE49-F238E27FC236}">
                <a16:creationId xmlns:a16="http://schemas.microsoft.com/office/drawing/2014/main" id="{2AB9961B-C43A-4BDB-AFF6-A513020E8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474" y="368300"/>
            <a:ext cx="2295525" cy="1229381"/>
          </a:xfrm>
          <a:prstGeom prst="rect">
            <a:avLst/>
          </a:prstGeom>
        </p:spPr>
      </p:pic>
      <p:pic>
        <p:nvPicPr>
          <p:cNvPr id="5" name="صورة 4">
            <a:extLst>
              <a:ext uri="{FF2B5EF4-FFF2-40B4-BE49-F238E27FC236}">
                <a16:creationId xmlns:a16="http://schemas.microsoft.com/office/drawing/2014/main" id="{8A2C8B95-0AEE-4E48-8A93-55FBF6BC5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271790"/>
            <a:ext cx="3183465" cy="1422400"/>
          </a:xfrm>
          <a:prstGeom prst="rect">
            <a:avLst/>
          </a:prstGeom>
        </p:spPr>
      </p:pic>
    </p:spTree>
    <p:extLst>
      <p:ext uri="{BB962C8B-B14F-4D97-AF65-F5344CB8AC3E}">
        <p14:creationId xmlns:p14="http://schemas.microsoft.com/office/powerpoint/2010/main" val="38384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64921FB-BADE-4166-BB72-C11BEB24C8F1}"/>
              </a:ext>
            </a:extLst>
          </p:cNvPr>
          <p:cNvSpPr>
            <a:spLocks noGrp="1"/>
          </p:cNvSpPr>
          <p:nvPr>
            <p:ph type="title"/>
          </p:nvPr>
        </p:nvSpPr>
        <p:spPr/>
        <p:txBody>
          <a:bodyPr/>
          <a:lstStyle/>
          <a:p>
            <a:pPr algn="ctr"/>
            <a:r>
              <a:rPr lang="en-US" dirty="0">
                <a:solidFill>
                  <a:srgbClr val="00B050"/>
                </a:solidFill>
              </a:rPr>
              <a:t>Problem statement</a:t>
            </a:r>
            <a:endParaRPr lang="ar-SA" dirty="0"/>
          </a:p>
        </p:txBody>
      </p:sp>
      <p:pic>
        <p:nvPicPr>
          <p:cNvPr id="4" name="وسائط عبر الإنترنت 3" title="سمو #ولي_العهد: الوظائف الجيدة 50% فقط، ونهدف إلى تحسين معدل البطالة.">
            <a:hlinkClick r:id="" action="ppaction://media"/>
            <a:extLst>
              <a:ext uri="{FF2B5EF4-FFF2-40B4-BE49-F238E27FC236}">
                <a16:creationId xmlns:a16="http://schemas.microsoft.com/office/drawing/2014/main" id="{D5C197B3-B208-4EC0-B443-4DA2FAFD9405}"/>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Tree>
    <p:extLst>
      <p:ext uri="{BB962C8B-B14F-4D97-AF65-F5344CB8AC3E}">
        <p14:creationId xmlns:p14="http://schemas.microsoft.com/office/powerpoint/2010/main" val="85518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06513A1-F930-49A1-A40B-C68D23870030}"/>
              </a:ext>
            </a:extLst>
          </p:cNvPr>
          <p:cNvSpPr>
            <a:spLocks noGrp="1"/>
          </p:cNvSpPr>
          <p:nvPr>
            <p:ph type="title"/>
          </p:nvPr>
        </p:nvSpPr>
        <p:spPr/>
        <p:txBody>
          <a:bodyPr/>
          <a:lstStyle/>
          <a:p>
            <a:pPr algn="ctr"/>
            <a:r>
              <a:rPr lang="en-US" dirty="0">
                <a:solidFill>
                  <a:srgbClr val="00B050"/>
                </a:solidFill>
              </a:rPr>
              <a:t>Dataset Description</a:t>
            </a:r>
            <a:endParaRPr lang="ar-SA" dirty="0">
              <a:solidFill>
                <a:srgbClr val="00B050"/>
              </a:solidFill>
            </a:endParaRPr>
          </a:p>
        </p:txBody>
      </p:sp>
      <p:pic>
        <p:nvPicPr>
          <p:cNvPr id="11" name="عنصر نائب للمحتوى 10">
            <a:extLst>
              <a:ext uri="{FF2B5EF4-FFF2-40B4-BE49-F238E27FC236}">
                <a16:creationId xmlns:a16="http://schemas.microsoft.com/office/drawing/2014/main" id="{3B3D1F4C-897A-4B5F-9240-DC48B3136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549" y="1690688"/>
            <a:ext cx="8796868" cy="4948238"/>
          </a:xfrm>
        </p:spPr>
      </p:pic>
      <p:pic>
        <p:nvPicPr>
          <p:cNvPr id="4" name="صورة 3">
            <a:extLst>
              <a:ext uri="{FF2B5EF4-FFF2-40B4-BE49-F238E27FC236}">
                <a16:creationId xmlns:a16="http://schemas.microsoft.com/office/drawing/2014/main" id="{BED680A5-75D1-4F51-8037-0F157EE59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5474" y="368300"/>
            <a:ext cx="2295525" cy="1229381"/>
          </a:xfrm>
          <a:prstGeom prst="rect">
            <a:avLst/>
          </a:prstGeom>
        </p:spPr>
      </p:pic>
      <p:pic>
        <p:nvPicPr>
          <p:cNvPr id="12" name="صورة 11">
            <a:extLst>
              <a:ext uri="{FF2B5EF4-FFF2-40B4-BE49-F238E27FC236}">
                <a16:creationId xmlns:a16="http://schemas.microsoft.com/office/drawing/2014/main" id="{AC3583D9-529B-4DB1-A3A6-3909EDA77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365125"/>
            <a:ext cx="3183465" cy="1422400"/>
          </a:xfrm>
          <a:prstGeom prst="rect">
            <a:avLst/>
          </a:prstGeom>
        </p:spPr>
      </p:pic>
      <p:sp>
        <p:nvSpPr>
          <p:cNvPr id="14" name="مربع نص 13">
            <a:extLst>
              <a:ext uri="{FF2B5EF4-FFF2-40B4-BE49-F238E27FC236}">
                <a16:creationId xmlns:a16="http://schemas.microsoft.com/office/drawing/2014/main" id="{210C9FE3-798E-4D17-BA72-C452138A0B43}"/>
              </a:ext>
            </a:extLst>
          </p:cNvPr>
          <p:cNvSpPr txBox="1"/>
          <p:nvPr/>
        </p:nvSpPr>
        <p:spPr>
          <a:xfrm>
            <a:off x="718607" y="1401824"/>
            <a:ext cx="8796867" cy="1477328"/>
          </a:xfrm>
          <a:prstGeom prst="rect">
            <a:avLst/>
          </a:prstGeom>
          <a:noFill/>
        </p:spPr>
        <p:txBody>
          <a:bodyPr wrap="square" rtlCol="1">
            <a:spAutoFit/>
          </a:bodyPr>
          <a:lstStyle/>
          <a:p>
            <a:pPr algn="l"/>
            <a:endParaRPr lang="en-US" dirty="0"/>
          </a:p>
          <a:p>
            <a:pPr algn="l"/>
            <a:r>
              <a:rPr lang="en-US" dirty="0"/>
              <a:t>The data set is about number of enrolled university students by field of study in Saudi Arabia 2013-2018 The dataset provided by Saudi open data Type of data (TEXT, INT) Size of data (15*67983) Rows (67983) Columns (15)</a:t>
            </a:r>
            <a:endParaRPr lang="ar-SA" dirty="0"/>
          </a:p>
          <a:p>
            <a:pPr algn="l"/>
            <a:r>
              <a:rPr lang="en-US" dirty="0"/>
              <a:t>website: </a:t>
            </a:r>
            <a:r>
              <a:rPr lang="en-US" u="sng" dirty="0"/>
              <a:t>http:// data.gov.sa/</a:t>
            </a:r>
            <a:r>
              <a:rPr lang="en-US" u="sng" dirty="0" err="1"/>
              <a:t>ar</a:t>
            </a:r>
            <a:endParaRPr lang="ar-SA" u="sng" dirty="0"/>
          </a:p>
        </p:txBody>
      </p:sp>
    </p:spTree>
    <p:extLst>
      <p:ext uri="{BB962C8B-B14F-4D97-AF65-F5344CB8AC3E}">
        <p14:creationId xmlns:p14="http://schemas.microsoft.com/office/powerpoint/2010/main" val="244233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FED060-530E-46F3-A903-F654D6108723}"/>
              </a:ext>
            </a:extLst>
          </p:cNvPr>
          <p:cNvSpPr>
            <a:spLocks noGrp="1"/>
          </p:cNvSpPr>
          <p:nvPr>
            <p:ph type="title"/>
          </p:nvPr>
        </p:nvSpPr>
        <p:spPr>
          <a:xfrm>
            <a:off x="643878" y="239744"/>
            <a:ext cx="10515600" cy="699745"/>
          </a:xfrm>
        </p:spPr>
        <p:txBody>
          <a:bodyPr>
            <a:normAutofit/>
          </a:bodyPr>
          <a:lstStyle/>
          <a:p>
            <a:pPr algn="ctr"/>
            <a:r>
              <a:rPr lang="en-US" dirty="0"/>
              <a:t>         </a:t>
            </a:r>
            <a:r>
              <a:rPr lang="en-US" dirty="0">
                <a:solidFill>
                  <a:srgbClr val="00B050"/>
                </a:solidFill>
              </a:rPr>
              <a:t>Dataset Description  </a:t>
            </a:r>
            <a:endParaRPr lang="ar-SA" dirty="0">
              <a:solidFill>
                <a:srgbClr val="00B050"/>
              </a:solidFill>
            </a:endParaRPr>
          </a:p>
        </p:txBody>
      </p:sp>
      <p:pic>
        <p:nvPicPr>
          <p:cNvPr id="4" name="صورة 3">
            <a:extLst>
              <a:ext uri="{FF2B5EF4-FFF2-40B4-BE49-F238E27FC236}">
                <a16:creationId xmlns:a16="http://schemas.microsoft.com/office/drawing/2014/main" id="{B8265D92-9E0D-44ED-B67E-14885AC84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5" name="صورة 4">
            <a:extLst>
              <a:ext uri="{FF2B5EF4-FFF2-40B4-BE49-F238E27FC236}">
                <a16:creationId xmlns:a16="http://schemas.microsoft.com/office/drawing/2014/main" id="{E211DEF6-89D1-4E99-8F89-153AB9735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06"/>
            <a:ext cx="3183465" cy="1422400"/>
          </a:xfrm>
          <a:prstGeom prst="rect">
            <a:avLst/>
          </a:prstGeom>
        </p:spPr>
      </p:pic>
      <p:graphicFrame>
        <p:nvGraphicFramePr>
          <p:cNvPr id="13" name="جدول 13">
            <a:extLst>
              <a:ext uri="{FF2B5EF4-FFF2-40B4-BE49-F238E27FC236}">
                <a16:creationId xmlns:a16="http://schemas.microsoft.com/office/drawing/2014/main" id="{DD9980F4-6C07-4510-A4D7-D3EFA9839727}"/>
              </a:ext>
            </a:extLst>
          </p:cNvPr>
          <p:cNvGraphicFramePr>
            <a:graphicFrameLocks noGrp="1"/>
          </p:cNvGraphicFramePr>
          <p:nvPr>
            <p:ph idx="1"/>
            <p:extLst>
              <p:ext uri="{D42A27DB-BD31-4B8C-83A1-F6EECF244321}">
                <p14:modId xmlns:p14="http://schemas.microsoft.com/office/powerpoint/2010/main" val="1576142917"/>
              </p:ext>
            </p:extLst>
          </p:nvPr>
        </p:nvGraphicFramePr>
        <p:xfrm>
          <a:off x="838200" y="1825625"/>
          <a:ext cx="10515600" cy="4211320"/>
        </p:xfrm>
        <a:graphic>
          <a:graphicData uri="http://schemas.openxmlformats.org/drawingml/2006/table">
            <a:tbl>
              <a:tblPr rtl="1" firstRow="1" bandRow="1">
                <a:tableStyleId>{93296810-A885-4BE3-A3E7-6D5BEEA58F35}</a:tableStyleId>
              </a:tblPr>
              <a:tblGrid>
                <a:gridCol w="5263718">
                  <a:extLst>
                    <a:ext uri="{9D8B030D-6E8A-4147-A177-3AD203B41FA5}">
                      <a16:colId xmlns:a16="http://schemas.microsoft.com/office/drawing/2014/main" val="2862904863"/>
                    </a:ext>
                  </a:extLst>
                </a:gridCol>
                <a:gridCol w="5251882">
                  <a:extLst>
                    <a:ext uri="{9D8B030D-6E8A-4147-A177-3AD203B41FA5}">
                      <a16:colId xmlns:a16="http://schemas.microsoft.com/office/drawing/2014/main" val="1415350551"/>
                    </a:ext>
                  </a:extLst>
                </a:gridCol>
              </a:tblGrid>
              <a:tr h="370840">
                <a:tc>
                  <a:txBody>
                    <a:bodyPr/>
                    <a:lstStyle/>
                    <a:p>
                      <a:pPr algn="ctr" rtl="1"/>
                      <a:r>
                        <a:rPr lang="en-US" dirty="0"/>
                        <a:t>Description</a:t>
                      </a:r>
                      <a:endParaRPr lang="ar-SA" dirty="0"/>
                    </a:p>
                  </a:txBody>
                  <a:tcPr/>
                </a:tc>
                <a:tc>
                  <a:txBody>
                    <a:bodyPr/>
                    <a:lstStyle/>
                    <a:p>
                      <a:pPr algn="ctr" rtl="1"/>
                      <a:r>
                        <a:rPr lang="en-US" dirty="0"/>
                        <a:t>Feature</a:t>
                      </a:r>
                      <a:endParaRPr lang="ar-SA" dirty="0"/>
                    </a:p>
                  </a:txBody>
                  <a:tcPr/>
                </a:tc>
                <a:extLst>
                  <a:ext uri="{0D108BD9-81ED-4DB2-BD59-A6C34878D82A}">
                    <a16:rowId xmlns:a16="http://schemas.microsoft.com/office/drawing/2014/main" val="1653119925"/>
                  </a:ext>
                </a:extLst>
              </a:tr>
              <a:tr h="370840">
                <a:tc>
                  <a:txBody>
                    <a:bodyPr/>
                    <a:lstStyle/>
                    <a:p>
                      <a:pPr algn="ctr" rtl="1"/>
                      <a:r>
                        <a:rPr lang="en-US" dirty="0"/>
                        <a:t>Academic stage in general </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Educational Level</a:t>
                      </a:r>
                      <a:endParaRPr lang="ar-SA" dirty="0"/>
                    </a:p>
                    <a:p>
                      <a:pPr algn="ctr" rtl="1"/>
                      <a:endParaRPr lang="ar-SA" dirty="0"/>
                    </a:p>
                  </a:txBody>
                  <a:tcPr/>
                </a:tc>
                <a:extLst>
                  <a:ext uri="{0D108BD9-81ED-4DB2-BD59-A6C34878D82A}">
                    <a16:rowId xmlns:a16="http://schemas.microsoft.com/office/drawing/2014/main" val="2648349460"/>
                  </a:ext>
                </a:extLst>
              </a:tr>
              <a:tr h="370840">
                <a:tc>
                  <a:txBody>
                    <a:bodyPr/>
                    <a:lstStyle/>
                    <a:p>
                      <a:pPr algn="ctr" rtl="1"/>
                      <a:r>
                        <a:rPr lang="en-US" dirty="0"/>
                        <a:t>Academic stage in detail</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Academic Level</a:t>
                      </a:r>
                      <a:endParaRPr lang="ar-SA" dirty="0"/>
                    </a:p>
                    <a:p>
                      <a:pPr algn="ctr" rtl="1"/>
                      <a:endParaRPr lang="ar-SA" dirty="0"/>
                    </a:p>
                  </a:txBody>
                  <a:tcPr/>
                </a:tc>
                <a:extLst>
                  <a:ext uri="{0D108BD9-81ED-4DB2-BD59-A6C34878D82A}">
                    <a16:rowId xmlns:a16="http://schemas.microsoft.com/office/drawing/2014/main" val="3652764980"/>
                  </a:ext>
                </a:extLst>
              </a:tr>
              <a:tr h="370840">
                <a:tc>
                  <a:txBody>
                    <a:bodyPr/>
                    <a:lstStyle/>
                    <a:p>
                      <a:pPr algn="ctr" rtl="1"/>
                      <a:r>
                        <a:rPr lang="en-US" dirty="0"/>
                        <a:t>Ownership of the educational institution </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Type of Educational Institution</a:t>
                      </a:r>
                      <a:endParaRPr lang="ar-SA" dirty="0"/>
                    </a:p>
                    <a:p>
                      <a:pPr algn="ctr" rtl="1"/>
                      <a:endParaRPr lang="ar-SA" dirty="0"/>
                    </a:p>
                  </a:txBody>
                  <a:tcPr/>
                </a:tc>
                <a:extLst>
                  <a:ext uri="{0D108BD9-81ED-4DB2-BD59-A6C34878D82A}">
                    <a16:rowId xmlns:a16="http://schemas.microsoft.com/office/drawing/2014/main" val="3971980466"/>
                  </a:ext>
                </a:extLst>
              </a:tr>
              <a:tr h="370840">
                <a:tc>
                  <a:txBody>
                    <a:bodyPr/>
                    <a:lstStyle/>
                    <a:p>
                      <a:pPr algn="ctr" rtl="1"/>
                      <a:r>
                        <a:rPr lang="en-US" dirty="0"/>
                        <a:t>The area that oversees the university</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Region</a:t>
                      </a:r>
                      <a:endParaRPr lang="ar-SA" dirty="0"/>
                    </a:p>
                    <a:p>
                      <a:pPr algn="ctr" rtl="1"/>
                      <a:endParaRPr lang="ar-SA" dirty="0"/>
                    </a:p>
                  </a:txBody>
                  <a:tcPr/>
                </a:tc>
                <a:extLst>
                  <a:ext uri="{0D108BD9-81ED-4DB2-BD59-A6C34878D82A}">
                    <a16:rowId xmlns:a16="http://schemas.microsoft.com/office/drawing/2014/main" val="4191480777"/>
                  </a:ext>
                </a:extLst>
              </a:tr>
              <a:tr h="370840">
                <a:tc>
                  <a:txBody>
                    <a:bodyPr/>
                    <a:lstStyle/>
                    <a:p>
                      <a:pPr algn="ctr" rtl="1"/>
                      <a:r>
                        <a:rPr lang="en-US" dirty="0"/>
                        <a:t>Classification of educational institution </a:t>
                      </a:r>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Type of University</a:t>
                      </a:r>
                      <a:endParaRPr lang="ar-SA" dirty="0"/>
                    </a:p>
                    <a:p>
                      <a:pPr algn="ctr" rtl="1"/>
                      <a:endParaRPr lang="ar-SA" dirty="0"/>
                    </a:p>
                  </a:txBody>
                  <a:tcPr/>
                </a:tc>
                <a:extLst>
                  <a:ext uri="{0D108BD9-81ED-4DB2-BD59-A6C34878D82A}">
                    <a16:rowId xmlns:a16="http://schemas.microsoft.com/office/drawing/2014/main" val="381820036"/>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University Name</a:t>
                      </a:r>
                      <a:endParaRPr lang="ar-SA" dirty="0"/>
                    </a:p>
                    <a:p>
                      <a:pPr algn="ctr" rtl="1"/>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University Name</a:t>
                      </a:r>
                      <a:endParaRPr lang="ar-SA" dirty="0"/>
                    </a:p>
                    <a:p>
                      <a:pPr algn="ctr" rtl="1"/>
                      <a:endParaRPr lang="ar-SA" dirty="0"/>
                    </a:p>
                  </a:txBody>
                  <a:tcPr/>
                </a:tc>
                <a:extLst>
                  <a:ext uri="{0D108BD9-81ED-4DB2-BD59-A6C34878D82A}">
                    <a16:rowId xmlns:a16="http://schemas.microsoft.com/office/drawing/2014/main" val="3113697953"/>
                  </a:ext>
                </a:extLst>
              </a:tr>
            </a:tbl>
          </a:graphicData>
        </a:graphic>
      </p:graphicFrame>
    </p:spTree>
    <p:extLst>
      <p:ext uri="{BB962C8B-B14F-4D97-AF65-F5344CB8AC3E}">
        <p14:creationId xmlns:p14="http://schemas.microsoft.com/office/powerpoint/2010/main" val="366243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2BDFC68-C69C-43A0-98B6-245C0DB0C1C8}"/>
              </a:ext>
            </a:extLst>
          </p:cNvPr>
          <p:cNvSpPr>
            <a:spLocks noGrp="1"/>
          </p:cNvSpPr>
          <p:nvPr>
            <p:ph type="title"/>
          </p:nvPr>
        </p:nvSpPr>
        <p:spPr/>
        <p:txBody>
          <a:bodyPr/>
          <a:lstStyle/>
          <a:p>
            <a:pPr algn="ctr"/>
            <a:r>
              <a:rPr lang="en-US" dirty="0"/>
              <a:t>   </a:t>
            </a:r>
            <a:r>
              <a:rPr lang="en-US" dirty="0">
                <a:solidFill>
                  <a:srgbClr val="00B050"/>
                </a:solidFill>
              </a:rPr>
              <a:t>Dataset Description</a:t>
            </a:r>
            <a:endParaRPr lang="ar-SA" dirty="0">
              <a:solidFill>
                <a:srgbClr val="00B050"/>
              </a:solidFill>
            </a:endParaRPr>
          </a:p>
        </p:txBody>
      </p:sp>
      <p:graphicFrame>
        <p:nvGraphicFramePr>
          <p:cNvPr id="4" name="جدول 4">
            <a:extLst>
              <a:ext uri="{FF2B5EF4-FFF2-40B4-BE49-F238E27FC236}">
                <a16:creationId xmlns:a16="http://schemas.microsoft.com/office/drawing/2014/main" id="{C7122753-9E92-49EB-84EC-6F7D3E582416}"/>
              </a:ext>
            </a:extLst>
          </p:cNvPr>
          <p:cNvGraphicFramePr>
            <a:graphicFrameLocks noGrp="1"/>
          </p:cNvGraphicFramePr>
          <p:nvPr>
            <p:ph idx="1"/>
            <p:extLst>
              <p:ext uri="{D42A27DB-BD31-4B8C-83A1-F6EECF244321}">
                <p14:modId xmlns:p14="http://schemas.microsoft.com/office/powerpoint/2010/main" val="2662295059"/>
              </p:ext>
            </p:extLst>
          </p:nvPr>
        </p:nvGraphicFramePr>
        <p:xfrm>
          <a:off x="838200" y="1825625"/>
          <a:ext cx="10515600" cy="2865120"/>
        </p:xfrm>
        <a:graphic>
          <a:graphicData uri="http://schemas.openxmlformats.org/drawingml/2006/table">
            <a:tbl>
              <a:tblPr rtl="1" firstRow="1" bandRow="1">
                <a:tableStyleId>{93296810-A885-4BE3-A3E7-6D5BEEA58F35}</a:tableStyleId>
              </a:tblPr>
              <a:tblGrid>
                <a:gridCol w="5257800">
                  <a:extLst>
                    <a:ext uri="{9D8B030D-6E8A-4147-A177-3AD203B41FA5}">
                      <a16:colId xmlns:a16="http://schemas.microsoft.com/office/drawing/2014/main" val="3045498648"/>
                    </a:ext>
                  </a:extLst>
                </a:gridCol>
                <a:gridCol w="5257800">
                  <a:extLst>
                    <a:ext uri="{9D8B030D-6E8A-4147-A177-3AD203B41FA5}">
                      <a16:colId xmlns:a16="http://schemas.microsoft.com/office/drawing/2014/main" val="158089440"/>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Description</a:t>
                      </a:r>
                      <a:endParaRPr lang="ar-SA" dirty="0"/>
                    </a:p>
                    <a:p>
                      <a:pPr rtl="1"/>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Feature</a:t>
                      </a:r>
                      <a:endParaRPr lang="ar-SA" dirty="0"/>
                    </a:p>
                    <a:p>
                      <a:pPr rtl="1"/>
                      <a:endParaRPr lang="ar-SA" dirty="0"/>
                    </a:p>
                  </a:txBody>
                  <a:tcPr/>
                </a:tc>
                <a:extLst>
                  <a:ext uri="{0D108BD9-81ED-4DB2-BD59-A6C34878D82A}">
                    <a16:rowId xmlns:a16="http://schemas.microsoft.com/office/drawing/2014/main" val="546555864"/>
                  </a:ext>
                </a:extLst>
              </a:tr>
              <a:tr h="370840">
                <a:tc>
                  <a:txBody>
                    <a:bodyPr/>
                    <a:lstStyle/>
                    <a:p>
                      <a:pPr algn="ctr" rtl="1"/>
                      <a:r>
                        <a:rPr lang="en-US" dirty="0"/>
                        <a:t>The city where the university is located.</a:t>
                      </a:r>
                      <a:endParaRPr lang="ar-SA" dirty="0"/>
                    </a:p>
                  </a:txBody>
                  <a:tcPr/>
                </a:tc>
                <a:tc>
                  <a:txBody>
                    <a:bodyPr/>
                    <a:lstStyle/>
                    <a:p>
                      <a:pPr algn="ctr" rtl="1"/>
                      <a:r>
                        <a:rPr lang="en-US" dirty="0"/>
                        <a:t>State</a:t>
                      </a:r>
                      <a:endParaRPr lang="ar-SA" dirty="0"/>
                    </a:p>
                  </a:txBody>
                  <a:tcPr/>
                </a:tc>
                <a:extLst>
                  <a:ext uri="{0D108BD9-81ED-4DB2-BD59-A6C34878D82A}">
                    <a16:rowId xmlns:a16="http://schemas.microsoft.com/office/drawing/2014/main" val="233566689"/>
                  </a:ext>
                </a:extLst>
              </a:tr>
              <a:tr h="370840">
                <a:tc>
                  <a:txBody>
                    <a:bodyPr/>
                    <a:lstStyle/>
                    <a:p>
                      <a:pPr algn="ctr" rtl="1"/>
                      <a:r>
                        <a:rPr lang="en-US" dirty="0"/>
                        <a:t>The name of the college </a:t>
                      </a:r>
                      <a:endParaRPr lang="ar-SA" dirty="0"/>
                    </a:p>
                  </a:txBody>
                  <a:tcPr/>
                </a:tc>
                <a:tc>
                  <a:txBody>
                    <a:bodyPr/>
                    <a:lstStyle/>
                    <a:p>
                      <a:pPr algn="ctr" rtl="1"/>
                      <a:r>
                        <a:rPr lang="en-US" dirty="0"/>
                        <a:t>General Field</a:t>
                      </a:r>
                      <a:endParaRPr lang="ar-SA" dirty="0"/>
                    </a:p>
                  </a:txBody>
                  <a:tcPr/>
                </a:tc>
                <a:extLst>
                  <a:ext uri="{0D108BD9-81ED-4DB2-BD59-A6C34878D82A}">
                    <a16:rowId xmlns:a16="http://schemas.microsoft.com/office/drawing/2014/main" val="4128692208"/>
                  </a:ext>
                </a:extLst>
              </a:tr>
              <a:tr h="370840">
                <a:tc>
                  <a:txBody>
                    <a:bodyPr/>
                    <a:lstStyle/>
                    <a:p>
                      <a:pPr algn="ctr" rtl="1"/>
                      <a:r>
                        <a:rPr lang="en-US" dirty="0"/>
                        <a:t>University department name </a:t>
                      </a:r>
                      <a:endParaRPr lang="ar-SA" dirty="0"/>
                    </a:p>
                  </a:txBody>
                  <a:tcPr/>
                </a:tc>
                <a:tc>
                  <a:txBody>
                    <a:bodyPr/>
                    <a:lstStyle/>
                    <a:p>
                      <a:pPr algn="ctr" rtl="1"/>
                      <a:r>
                        <a:rPr lang="en-US" dirty="0"/>
                        <a:t>Field</a:t>
                      </a:r>
                      <a:endParaRPr lang="ar-SA" dirty="0"/>
                    </a:p>
                  </a:txBody>
                  <a:tcPr/>
                </a:tc>
                <a:extLst>
                  <a:ext uri="{0D108BD9-81ED-4DB2-BD59-A6C34878D82A}">
                    <a16:rowId xmlns:a16="http://schemas.microsoft.com/office/drawing/2014/main" val="2119169969"/>
                  </a:ext>
                </a:extLst>
              </a:tr>
              <a:tr h="370840">
                <a:tc>
                  <a:txBody>
                    <a:bodyPr/>
                    <a:lstStyle/>
                    <a:p>
                      <a:pPr algn="ctr" rtl="1"/>
                      <a:r>
                        <a:rPr lang="en-US" dirty="0"/>
                        <a:t>Name of university specialization </a:t>
                      </a:r>
                      <a:endParaRPr lang="ar-SA" dirty="0"/>
                    </a:p>
                  </a:txBody>
                  <a:tcPr/>
                </a:tc>
                <a:tc>
                  <a:txBody>
                    <a:bodyPr/>
                    <a:lstStyle/>
                    <a:p>
                      <a:pPr algn="ctr" rtl="1"/>
                      <a:r>
                        <a:rPr lang="en-US" dirty="0"/>
                        <a:t>Specialization</a:t>
                      </a:r>
                      <a:endParaRPr lang="ar-SA" dirty="0"/>
                    </a:p>
                  </a:txBody>
                  <a:tcPr/>
                </a:tc>
                <a:extLst>
                  <a:ext uri="{0D108BD9-81ED-4DB2-BD59-A6C34878D82A}">
                    <a16:rowId xmlns:a16="http://schemas.microsoft.com/office/drawing/2014/main" val="892511621"/>
                  </a:ext>
                </a:extLst>
              </a:tr>
              <a:tr h="370840">
                <a:tc>
                  <a:txBody>
                    <a:bodyPr/>
                    <a:lstStyle/>
                    <a:p>
                      <a:pPr algn="ctr" rtl="1"/>
                      <a:r>
                        <a:rPr lang="en-US" dirty="0"/>
                        <a:t>The way you teach</a:t>
                      </a:r>
                      <a:endParaRPr lang="ar-SA" dirty="0"/>
                    </a:p>
                  </a:txBody>
                  <a:tcPr/>
                </a:tc>
                <a:tc>
                  <a:txBody>
                    <a:bodyPr/>
                    <a:lstStyle/>
                    <a:p>
                      <a:pPr algn="ctr" rtl="1"/>
                      <a:r>
                        <a:rPr lang="en-US" dirty="0"/>
                        <a:t>Education type</a:t>
                      </a:r>
                      <a:endParaRPr lang="ar-SA" dirty="0"/>
                    </a:p>
                  </a:txBody>
                  <a:tcPr/>
                </a:tc>
                <a:extLst>
                  <a:ext uri="{0D108BD9-81ED-4DB2-BD59-A6C34878D82A}">
                    <a16:rowId xmlns:a16="http://schemas.microsoft.com/office/drawing/2014/main" val="2391365875"/>
                  </a:ext>
                </a:extLst>
              </a:tr>
              <a:tr h="370840">
                <a:tc>
                  <a:txBody>
                    <a:bodyPr/>
                    <a:lstStyle/>
                    <a:p>
                      <a:pPr algn="ctr" rtl="1"/>
                      <a:r>
                        <a:rPr lang="en-US" dirty="0"/>
                        <a:t>Gender of student </a:t>
                      </a:r>
                      <a:endParaRPr lang="ar-SA" dirty="0"/>
                    </a:p>
                  </a:txBody>
                  <a:tcPr/>
                </a:tc>
                <a:tc>
                  <a:txBody>
                    <a:bodyPr/>
                    <a:lstStyle/>
                    <a:p>
                      <a:pPr algn="ctr" rtl="1"/>
                      <a:r>
                        <a:rPr lang="en-US" dirty="0"/>
                        <a:t>Gender</a:t>
                      </a:r>
                      <a:endParaRPr lang="ar-SA" dirty="0"/>
                    </a:p>
                  </a:txBody>
                  <a:tcPr/>
                </a:tc>
                <a:extLst>
                  <a:ext uri="{0D108BD9-81ED-4DB2-BD59-A6C34878D82A}">
                    <a16:rowId xmlns:a16="http://schemas.microsoft.com/office/drawing/2014/main" val="3042272729"/>
                  </a:ext>
                </a:extLst>
              </a:tr>
            </a:tbl>
          </a:graphicData>
        </a:graphic>
      </p:graphicFrame>
      <p:pic>
        <p:nvPicPr>
          <p:cNvPr id="7" name="صورة 6">
            <a:extLst>
              <a:ext uri="{FF2B5EF4-FFF2-40B4-BE49-F238E27FC236}">
                <a16:creationId xmlns:a16="http://schemas.microsoft.com/office/drawing/2014/main" id="{5EE80FAA-96AE-4243-A700-5F4DE7E87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8" name="صورة 7">
            <a:extLst>
              <a:ext uri="{FF2B5EF4-FFF2-40B4-BE49-F238E27FC236}">
                <a16:creationId xmlns:a16="http://schemas.microsoft.com/office/drawing/2014/main" id="{94227865-041C-4B76-84FF-1ECA10DB7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spTree>
    <p:extLst>
      <p:ext uri="{BB962C8B-B14F-4D97-AF65-F5344CB8AC3E}">
        <p14:creationId xmlns:p14="http://schemas.microsoft.com/office/powerpoint/2010/main" val="176957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5B8499-330D-4BB9-9DBB-B306C9B6E941}"/>
              </a:ext>
            </a:extLst>
          </p:cNvPr>
          <p:cNvSpPr>
            <a:spLocks noGrp="1"/>
          </p:cNvSpPr>
          <p:nvPr>
            <p:ph type="title"/>
          </p:nvPr>
        </p:nvSpPr>
        <p:spPr/>
        <p:txBody>
          <a:bodyPr/>
          <a:lstStyle/>
          <a:p>
            <a:pPr algn="ctr"/>
            <a:r>
              <a:rPr lang="en-US" dirty="0"/>
              <a:t> </a:t>
            </a:r>
            <a:r>
              <a:rPr lang="en-US" dirty="0">
                <a:solidFill>
                  <a:srgbClr val="00B050"/>
                </a:solidFill>
              </a:rPr>
              <a:t>Dataset Description</a:t>
            </a:r>
            <a:endParaRPr lang="ar-SA" dirty="0">
              <a:solidFill>
                <a:srgbClr val="00B050"/>
              </a:solidFill>
            </a:endParaRPr>
          </a:p>
        </p:txBody>
      </p:sp>
      <p:graphicFrame>
        <p:nvGraphicFramePr>
          <p:cNvPr id="4" name="جدول 4">
            <a:extLst>
              <a:ext uri="{FF2B5EF4-FFF2-40B4-BE49-F238E27FC236}">
                <a16:creationId xmlns:a16="http://schemas.microsoft.com/office/drawing/2014/main" id="{A964E95B-52A5-4CDC-95EE-A4CF7B9F915F}"/>
              </a:ext>
            </a:extLst>
          </p:cNvPr>
          <p:cNvGraphicFramePr>
            <a:graphicFrameLocks noGrp="1"/>
          </p:cNvGraphicFramePr>
          <p:nvPr>
            <p:ph idx="1"/>
            <p:extLst>
              <p:ext uri="{D42A27DB-BD31-4B8C-83A1-F6EECF244321}">
                <p14:modId xmlns:p14="http://schemas.microsoft.com/office/powerpoint/2010/main" val="3665867766"/>
              </p:ext>
            </p:extLst>
          </p:nvPr>
        </p:nvGraphicFramePr>
        <p:xfrm>
          <a:off x="838200" y="1825625"/>
          <a:ext cx="10515600" cy="1752600"/>
        </p:xfrm>
        <a:graphic>
          <a:graphicData uri="http://schemas.openxmlformats.org/drawingml/2006/table">
            <a:tbl>
              <a:tblPr rtl="1" firstRow="1" bandRow="1">
                <a:tableStyleId>{93296810-A885-4BE3-A3E7-6D5BEEA58F35}</a:tableStyleId>
              </a:tblPr>
              <a:tblGrid>
                <a:gridCol w="5257800">
                  <a:extLst>
                    <a:ext uri="{9D8B030D-6E8A-4147-A177-3AD203B41FA5}">
                      <a16:colId xmlns:a16="http://schemas.microsoft.com/office/drawing/2014/main" val="279706309"/>
                    </a:ext>
                  </a:extLst>
                </a:gridCol>
                <a:gridCol w="5257800">
                  <a:extLst>
                    <a:ext uri="{9D8B030D-6E8A-4147-A177-3AD203B41FA5}">
                      <a16:colId xmlns:a16="http://schemas.microsoft.com/office/drawing/2014/main" val="4160336224"/>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Description</a:t>
                      </a:r>
                      <a:endParaRPr lang="ar-SA" dirty="0"/>
                    </a:p>
                    <a:p>
                      <a:pPr rtl="1"/>
                      <a:endParaRPr lang="ar-SA"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dirty="0"/>
                        <a:t>Feature</a:t>
                      </a:r>
                      <a:endParaRPr lang="ar-SA" dirty="0"/>
                    </a:p>
                    <a:p>
                      <a:pPr rtl="1"/>
                      <a:endParaRPr lang="ar-SA" dirty="0"/>
                    </a:p>
                  </a:txBody>
                  <a:tcPr/>
                </a:tc>
                <a:extLst>
                  <a:ext uri="{0D108BD9-81ED-4DB2-BD59-A6C34878D82A}">
                    <a16:rowId xmlns:a16="http://schemas.microsoft.com/office/drawing/2014/main" val="1619568477"/>
                  </a:ext>
                </a:extLst>
              </a:tr>
              <a:tr h="370840">
                <a:tc>
                  <a:txBody>
                    <a:bodyPr/>
                    <a:lstStyle/>
                    <a:p>
                      <a:pPr algn="ctr" rtl="1"/>
                      <a:r>
                        <a:rPr lang="en-US" dirty="0"/>
                        <a:t>Nationality of student</a:t>
                      </a:r>
                      <a:endParaRPr lang="ar-SA" dirty="0"/>
                    </a:p>
                  </a:txBody>
                  <a:tcPr/>
                </a:tc>
                <a:tc>
                  <a:txBody>
                    <a:bodyPr/>
                    <a:lstStyle/>
                    <a:p>
                      <a:pPr algn="ctr" rtl="1"/>
                      <a:r>
                        <a:rPr lang="en-US" dirty="0"/>
                        <a:t>Nationality</a:t>
                      </a:r>
                      <a:endParaRPr lang="ar-SA" dirty="0"/>
                    </a:p>
                  </a:txBody>
                  <a:tcPr/>
                </a:tc>
                <a:extLst>
                  <a:ext uri="{0D108BD9-81ED-4DB2-BD59-A6C34878D82A}">
                    <a16:rowId xmlns:a16="http://schemas.microsoft.com/office/drawing/2014/main" val="4084961446"/>
                  </a:ext>
                </a:extLst>
              </a:tr>
              <a:tr h="370840">
                <a:tc>
                  <a:txBody>
                    <a:bodyPr/>
                    <a:lstStyle/>
                    <a:p>
                      <a:pPr algn="ctr" rtl="1"/>
                      <a:r>
                        <a:rPr lang="en-US" dirty="0"/>
                        <a:t>Number of Students</a:t>
                      </a:r>
                      <a:endParaRPr lang="ar-SA" dirty="0"/>
                    </a:p>
                  </a:txBody>
                  <a:tcPr/>
                </a:tc>
                <a:tc>
                  <a:txBody>
                    <a:bodyPr/>
                    <a:lstStyle/>
                    <a:p>
                      <a:pPr algn="ctr" rtl="1"/>
                      <a:r>
                        <a:rPr lang="en-US" dirty="0"/>
                        <a:t>Number of Students</a:t>
                      </a:r>
                      <a:endParaRPr lang="ar-SA" dirty="0"/>
                    </a:p>
                  </a:txBody>
                  <a:tcPr/>
                </a:tc>
                <a:extLst>
                  <a:ext uri="{0D108BD9-81ED-4DB2-BD59-A6C34878D82A}">
                    <a16:rowId xmlns:a16="http://schemas.microsoft.com/office/drawing/2014/main" val="132047655"/>
                  </a:ext>
                </a:extLst>
              </a:tr>
              <a:tr h="370840">
                <a:tc>
                  <a:txBody>
                    <a:bodyPr/>
                    <a:lstStyle/>
                    <a:p>
                      <a:pPr algn="ctr" rtl="1"/>
                      <a:r>
                        <a:rPr lang="en-US" dirty="0"/>
                        <a:t>School year</a:t>
                      </a:r>
                      <a:endParaRPr lang="ar-SA" dirty="0"/>
                    </a:p>
                  </a:txBody>
                  <a:tcPr/>
                </a:tc>
                <a:tc>
                  <a:txBody>
                    <a:bodyPr/>
                    <a:lstStyle/>
                    <a:p>
                      <a:pPr algn="ctr" rtl="1"/>
                      <a:r>
                        <a:rPr lang="en-US" dirty="0"/>
                        <a:t>Year</a:t>
                      </a:r>
                      <a:endParaRPr lang="ar-SA" dirty="0"/>
                    </a:p>
                  </a:txBody>
                  <a:tcPr/>
                </a:tc>
                <a:extLst>
                  <a:ext uri="{0D108BD9-81ED-4DB2-BD59-A6C34878D82A}">
                    <a16:rowId xmlns:a16="http://schemas.microsoft.com/office/drawing/2014/main" val="452807466"/>
                  </a:ext>
                </a:extLst>
              </a:tr>
            </a:tbl>
          </a:graphicData>
        </a:graphic>
      </p:graphicFrame>
      <p:pic>
        <p:nvPicPr>
          <p:cNvPr id="7" name="صورة 6">
            <a:extLst>
              <a:ext uri="{FF2B5EF4-FFF2-40B4-BE49-F238E27FC236}">
                <a16:creationId xmlns:a16="http://schemas.microsoft.com/office/drawing/2014/main" id="{EE9AE1F5-95C5-45FC-9684-ABAC663CB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8" name="صورة 7">
            <a:extLst>
              <a:ext uri="{FF2B5EF4-FFF2-40B4-BE49-F238E27FC236}">
                <a16:creationId xmlns:a16="http://schemas.microsoft.com/office/drawing/2014/main" id="{5746EBB9-61EF-4037-8779-80937E14C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9" y="239744"/>
            <a:ext cx="3183465" cy="1422400"/>
          </a:xfrm>
          <a:prstGeom prst="rect">
            <a:avLst/>
          </a:prstGeom>
        </p:spPr>
      </p:pic>
      <p:sp>
        <p:nvSpPr>
          <p:cNvPr id="11" name="مربع نص 10">
            <a:extLst>
              <a:ext uri="{FF2B5EF4-FFF2-40B4-BE49-F238E27FC236}">
                <a16:creationId xmlns:a16="http://schemas.microsoft.com/office/drawing/2014/main" id="{D025374B-46D8-44D9-B88F-7BEBDD02C55F}"/>
              </a:ext>
            </a:extLst>
          </p:cNvPr>
          <p:cNvSpPr txBox="1"/>
          <p:nvPr/>
        </p:nvSpPr>
        <p:spPr>
          <a:xfrm>
            <a:off x="838199" y="4261282"/>
            <a:ext cx="10809303" cy="1754326"/>
          </a:xfrm>
          <a:prstGeom prst="rect">
            <a:avLst/>
          </a:prstGeom>
          <a:noFill/>
        </p:spPr>
        <p:txBody>
          <a:bodyPr wrap="square" rtlCol="1">
            <a:spAutoFit/>
          </a:bodyPr>
          <a:lstStyle/>
          <a:p>
            <a:pPr algn="l"/>
            <a:r>
              <a:rPr lang="en-US" dirty="0"/>
              <a:t>The data set is about number of enrolled university students by field of study in Saudi Arabia 2013-2018 The dataset provided by Saudi open data Type of data </a:t>
            </a:r>
            <a:r>
              <a:rPr lang="en-US" dirty="0">
                <a:solidFill>
                  <a:srgbClr val="00B050"/>
                </a:solidFill>
              </a:rPr>
              <a:t>(TEXT, INT) </a:t>
            </a:r>
            <a:r>
              <a:rPr lang="en-US" dirty="0"/>
              <a:t>Size of data </a:t>
            </a:r>
            <a:r>
              <a:rPr lang="en-US" dirty="0">
                <a:solidFill>
                  <a:srgbClr val="00B050"/>
                </a:solidFill>
              </a:rPr>
              <a:t>(15*67983) </a:t>
            </a:r>
            <a:r>
              <a:rPr lang="en-US" dirty="0"/>
              <a:t>Rows </a:t>
            </a:r>
            <a:r>
              <a:rPr lang="en-US" dirty="0">
                <a:solidFill>
                  <a:srgbClr val="00B050"/>
                </a:solidFill>
              </a:rPr>
              <a:t>(67983) </a:t>
            </a:r>
            <a:r>
              <a:rPr lang="en-US" dirty="0"/>
              <a:t>Columns </a:t>
            </a:r>
            <a:r>
              <a:rPr lang="en-US" dirty="0">
                <a:solidFill>
                  <a:srgbClr val="00B050"/>
                </a:solidFill>
              </a:rPr>
              <a:t>(15) </a:t>
            </a:r>
          </a:p>
          <a:p>
            <a:pPr algn="l"/>
            <a:endParaRPr lang="en-US" dirty="0"/>
          </a:p>
          <a:p>
            <a:pPr algn="l"/>
            <a:r>
              <a:rPr lang="en-US" dirty="0"/>
              <a:t>Name columns used </a:t>
            </a:r>
            <a:r>
              <a:rPr lang="en-US" dirty="0">
                <a:solidFill>
                  <a:srgbClr val="00B050"/>
                </a:solidFill>
              </a:rPr>
              <a:t>(Year, number of students, Region, University Name, field, Specialization, gender, Academic</a:t>
            </a:r>
            <a:r>
              <a:rPr lang="en-US" dirty="0"/>
              <a:t> </a:t>
            </a:r>
            <a:r>
              <a:rPr lang="en-US" dirty="0">
                <a:solidFill>
                  <a:srgbClr val="00B050"/>
                </a:solidFill>
              </a:rPr>
              <a:t>level, Nationality, Education type, type of educational institution) Name columns do not need (Educational level, type of university, state, general field)</a:t>
            </a:r>
            <a:endParaRPr lang="ar-SA" dirty="0">
              <a:solidFill>
                <a:srgbClr val="00B050"/>
              </a:solidFill>
            </a:endParaRPr>
          </a:p>
        </p:txBody>
      </p:sp>
    </p:spTree>
    <p:extLst>
      <p:ext uri="{BB962C8B-B14F-4D97-AF65-F5344CB8AC3E}">
        <p14:creationId xmlns:p14="http://schemas.microsoft.com/office/powerpoint/2010/main" val="7430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7EC578E-06A7-45B8-B2C6-1C565522630C}"/>
              </a:ext>
            </a:extLst>
          </p:cNvPr>
          <p:cNvSpPr>
            <a:spLocks noGrp="1"/>
          </p:cNvSpPr>
          <p:nvPr>
            <p:ph type="title"/>
          </p:nvPr>
        </p:nvSpPr>
        <p:spPr/>
        <p:txBody>
          <a:bodyPr/>
          <a:lstStyle/>
          <a:p>
            <a:pPr algn="ctr"/>
            <a:r>
              <a:rPr lang="en-US" dirty="0">
                <a:solidFill>
                  <a:srgbClr val="00B050"/>
                </a:solidFill>
              </a:rPr>
              <a:t>Clean Data</a:t>
            </a:r>
            <a:endParaRPr lang="ar-SA" dirty="0">
              <a:solidFill>
                <a:srgbClr val="00B050"/>
              </a:solidFill>
            </a:endParaRPr>
          </a:p>
        </p:txBody>
      </p:sp>
      <p:sp>
        <p:nvSpPr>
          <p:cNvPr id="3" name="عنصر نائب للمحتوى 2">
            <a:extLst>
              <a:ext uri="{FF2B5EF4-FFF2-40B4-BE49-F238E27FC236}">
                <a16:creationId xmlns:a16="http://schemas.microsoft.com/office/drawing/2014/main" id="{74479495-0115-4210-A287-89383D208005}"/>
              </a:ext>
            </a:extLst>
          </p:cNvPr>
          <p:cNvSpPr>
            <a:spLocks noGrp="1"/>
          </p:cNvSpPr>
          <p:nvPr>
            <p:ph idx="1"/>
          </p:nvPr>
        </p:nvSpPr>
        <p:spPr/>
        <p:txBody>
          <a:bodyPr/>
          <a:lstStyle/>
          <a:p>
            <a:pPr marL="0" indent="0" algn="l">
              <a:buNone/>
            </a:pPr>
            <a:r>
              <a:rPr lang="en-US" sz="2400" dirty="0">
                <a:solidFill>
                  <a:srgbClr val="00B050"/>
                </a:solidFill>
              </a:rPr>
              <a:t>After reading Data then check missing values, and outliers :</a:t>
            </a:r>
          </a:p>
          <a:p>
            <a:pPr marL="0" indent="0" algn="l">
              <a:buNone/>
            </a:pPr>
            <a:r>
              <a:rPr lang="en-US" sz="2000" dirty="0"/>
              <a:t>1- No missing values </a:t>
            </a:r>
            <a:endParaRPr lang="ar-SA" sz="2000" dirty="0"/>
          </a:p>
          <a:p>
            <a:pPr marL="0" indent="0" algn="l">
              <a:buNone/>
            </a:pPr>
            <a:r>
              <a:rPr lang="en-US" sz="2000" dirty="0"/>
              <a:t>2- Delete outlier  in one row</a:t>
            </a:r>
            <a:endParaRPr lang="ar-SA" sz="2000" dirty="0"/>
          </a:p>
          <a:p>
            <a:pPr marL="0" indent="0" algn="l">
              <a:buNone/>
            </a:pPr>
            <a:r>
              <a:rPr lang="en-US" sz="2000" dirty="0"/>
              <a:t>3- Drop 4 columns we didn’t need it at all. </a:t>
            </a:r>
            <a:endParaRPr lang="ar-SA" sz="2000" dirty="0"/>
          </a:p>
          <a:p>
            <a:pPr marL="0" indent="0" algn="l">
              <a:buNone/>
            </a:pPr>
            <a:r>
              <a:rPr lang="en-US" sz="2000" dirty="0"/>
              <a:t>4- Rename  4   columns </a:t>
            </a:r>
          </a:p>
          <a:p>
            <a:pPr marL="0" indent="0" algn="l">
              <a:buNone/>
            </a:pPr>
            <a:endParaRPr lang="ar-SA" dirty="0"/>
          </a:p>
        </p:txBody>
      </p:sp>
      <p:pic>
        <p:nvPicPr>
          <p:cNvPr id="7" name="صورة 6">
            <a:extLst>
              <a:ext uri="{FF2B5EF4-FFF2-40B4-BE49-F238E27FC236}">
                <a16:creationId xmlns:a16="http://schemas.microsoft.com/office/drawing/2014/main" id="{3DC189C3-ECE8-428D-B0FC-8A2C183B1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8" name="صورة 7">
            <a:extLst>
              <a:ext uri="{FF2B5EF4-FFF2-40B4-BE49-F238E27FC236}">
                <a16:creationId xmlns:a16="http://schemas.microsoft.com/office/drawing/2014/main" id="{5BC883D8-EC0F-4596-8A00-D97AE9A86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pic>
        <p:nvPicPr>
          <p:cNvPr id="16" name="صورة 15">
            <a:extLst>
              <a:ext uri="{FF2B5EF4-FFF2-40B4-BE49-F238E27FC236}">
                <a16:creationId xmlns:a16="http://schemas.microsoft.com/office/drawing/2014/main" id="{247FE76F-37F5-499C-8AB5-690998450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880" y="2357121"/>
            <a:ext cx="4994546" cy="4135754"/>
          </a:xfrm>
          <a:prstGeom prst="rect">
            <a:avLst/>
          </a:prstGeom>
        </p:spPr>
      </p:pic>
    </p:spTree>
    <p:extLst>
      <p:ext uri="{BB962C8B-B14F-4D97-AF65-F5344CB8AC3E}">
        <p14:creationId xmlns:p14="http://schemas.microsoft.com/office/powerpoint/2010/main" val="166077626"/>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B0FC8B-914A-4314-801D-8F8B484D421D}"/>
              </a:ext>
            </a:extLst>
          </p:cNvPr>
          <p:cNvSpPr>
            <a:spLocks noGrp="1"/>
          </p:cNvSpPr>
          <p:nvPr>
            <p:ph type="title"/>
          </p:nvPr>
        </p:nvSpPr>
        <p:spPr/>
        <p:txBody>
          <a:bodyPr/>
          <a:lstStyle/>
          <a:p>
            <a:pPr algn="ctr"/>
            <a:r>
              <a:rPr lang="en-US" dirty="0">
                <a:solidFill>
                  <a:srgbClr val="00B050"/>
                </a:solidFill>
              </a:rPr>
              <a:t>Results</a:t>
            </a:r>
            <a:endParaRPr lang="ar-SA" dirty="0">
              <a:solidFill>
                <a:srgbClr val="00B050"/>
              </a:solidFill>
            </a:endParaRPr>
          </a:p>
        </p:txBody>
      </p:sp>
      <p:pic>
        <p:nvPicPr>
          <p:cNvPr id="7" name="عنصر نائب للمحتوى 6">
            <a:extLst>
              <a:ext uri="{FF2B5EF4-FFF2-40B4-BE49-F238E27FC236}">
                <a16:creationId xmlns:a16="http://schemas.microsoft.com/office/drawing/2014/main" id="{054300D3-7B23-4A69-B699-F34D77E78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03" y="1618541"/>
            <a:ext cx="7105204" cy="2201068"/>
          </a:xfrm>
        </p:spPr>
      </p:pic>
      <p:pic>
        <p:nvPicPr>
          <p:cNvPr id="4" name="صورة 3">
            <a:extLst>
              <a:ext uri="{FF2B5EF4-FFF2-40B4-BE49-F238E27FC236}">
                <a16:creationId xmlns:a16="http://schemas.microsoft.com/office/drawing/2014/main" id="{DBA8A4FF-CB6C-4AF0-B025-CBED17CC0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072" y="239744"/>
            <a:ext cx="2295525" cy="1229381"/>
          </a:xfrm>
          <a:prstGeom prst="rect">
            <a:avLst/>
          </a:prstGeom>
        </p:spPr>
      </p:pic>
      <p:pic>
        <p:nvPicPr>
          <p:cNvPr id="5" name="صورة 4">
            <a:extLst>
              <a:ext uri="{FF2B5EF4-FFF2-40B4-BE49-F238E27FC236}">
                <a16:creationId xmlns:a16="http://schemas.microsoft.com/office/drawing/2014/main" id="{C34C4681-D8F6-48A1-A5B9-BE1BA6722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39" y="211169"/>
            <a:ext cx="3183465" cy="1422400"/>
          </a:xfrm>
          <a:prstGeom prst="rect">
            <a:avLst/>
          </a:prstGeom>
        </p:spPr>
      </p:pic>
      <p:pic>
        <p:nvPicPr>
          <p:cNvPr id="9" name="صورة 8">
            <a:extLst>
              <a:ext uri="{FF2B5EF4-FFF2-40B4-BE49-F238E27FC236}">
                <a16:creationId xmlns:a16="http://schemas.microsoft.com/office/drawing/2014/main" id="{22199E78-BF4C-4646-A05B-42A323AB8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27" y="3974147"/>
            <a:ext cx="5211173" cy="2883853"/>
          </a:xfrm>
          <a:prstGeom prst="rect">
            <a:avLst/>
          </a:prstGeom>
        </p:spPr>
      </p:pic>
      <p:pic>
        <p:nvPicPr>
          <p:cNvPr id="13" name="صورة 12">
            <a:extLst>
              <a:ext uri="{FF2B5EF4-FFF2-40B4-BE49-F238E27FC236}">
                <a16:creationId xmlns:a16="http://schemas.microsoft.com/office/drawing/2014/main" id="{BB755EE4-5279-4480-82EA-CB2CDE04F1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4048" y="2805989"/>
            <a:ext cx="4312047" cy="2883853"/>
          </a:xfrm>
          <a:prstGeom prst="rect">
            <a:avLst/>
          </a:prstGeom>
        </p:spPr>
      </p:pic>
    </p:spTree>
    <p:extLst>
      <p:ext uri="{BB962C8B-B14F-4D97-AF65-F5344CB8AC3E}">
        <p14:creationId xmlns:p14="http://schemas.microsoft.com/office/powerpoint/2010/main" val="30637725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1223</TotalTime>
  <Words>498</Words>
  <Application>Microsoft Office PowerPoint</Application>
  <PresentationFormat>شاشة عريضة</PresentationFormat>
  <Paragraphs>75</Paragraphs>
  <Slides>16</Slides>
  <Notes>0</Notes>
  <HiddenSlides>0</HiddenSlides>
  <MMClips>1</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16</vt:i4>
      </vt:variant>
    </vt:vector>
  </HeadingPairs>
  <TitlesOfParts>
    <vt:vector size="21" baseType="lpstr">
      <vt:lpstr>Amasis MT Pro Light</vt:lpstr>
      <vt:lpstr>Arial</vt:lpstr>
      <vt:lpstr>Calibri</vt:lpstr>
      <vt:lpstr>Calibri Light</vt:lpstr>
      <vt:lpstr>نسق Office</vt:lpstr>
      <vt:lpstr>EDA Students at Universities in Saudi Arabia 2013-2018  </vt:lpstr>
      <vt:lpstr> Problem statement</vt:lpstr>
      <vt:lpstr>Problem statement</vt:lpstr>
      <vt:lpstr>Dataset Description</vt:lpstr>
      <vt:lpstr>         Dataset Description  </vt:lpstr>
      <vt:lpstr>   Dataset Description</vt:lpstr>
      <vt:lpstr> Dataset Description</vt:lpstr>
      <vt:lpstr>Clean Data</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Students at Universities in Saudi Arabia</dc:title>
  <dc:creator>سحر ..</dc:creator>
  <cp:lastModifiedBy>سحر ..</cp:lastModifiedBy>
  <cp:revision>3</cp:revision>
  <dcterms:created xsi:type="dcterms:W3CDTF">2021-11-20T18:05:46Z</dcterms:created>
  <dcterms:modified xsi:type="dcterms:W3CDTF">2022-01-04T15:44:35Z</dcterms:modified>
</cp:coreProperties>
</file>