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66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7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6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4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6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7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7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C9149-BE71-426A-B434-63B5E295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2DCCA-4CDB-49A2-A169-35F2FAB9D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2ADC7-C5AC-4C5B-932D-FC45C754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77817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FDB3C6-0FE3-4235-8842-A3894247B897}"/>
              </a:ext>
            </a:extLst>
          </p:cNvPr>
          <p:cNvSpPr/>
          <p:nvPr/>
        </p:nvSpPr>
        <p:spPr>
          <a:xfrm>
            <a:off x="7633409" y="5984982"/>
            <a:ext cx="2849732" cy="8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Naveen Kumar Saharan</a:t>
            </a:r>
          </a:p>
          <a:p>
            <a:r>
              <a:rPr lang="en-IN" dirty="0"/>
              <a:t>Shweta Singh</a:t>
            </a:r>
          </a:p>
        </p:txBody>
      </p:sp>
    </p:spTree>
    <p:extLst>
      <p:ext uri="{BB962C8B-B14F-4D97-AF65-F5344CB8AC3E}">
        <p14:creationId xmlns:p14="http://schemas.microsoft.com/office/powerpoint/2010/main" val="246371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38DD78-8AF5-47B7-8B2D-8EF939940BDD}"/>
              </a:ext>
            </a:extLst>
          </p:cNvPr>
          <p:cNvSpPr txBox="1">
            <a:spLocks/>
          </p:cNvSpPr>
          <p:nvPr/>
        </p:nvSpPr>
        <p:spPr>
          <a:xfrm>
            <a:off x="325755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Analysis –</a:t>
            </a:r>
            <a:r>
              <a:rPr lang="en-IN" sz="3600" dirty="0" err="1">
                <a:solidFill>
                  <a:schemeClr val="bg1"/>
                </a:solidFill>
              </a:rPr>
              <a:t>Bankcruptcies</a:t>
            </a:r>
            <a:r>
              <a:rPr lang="en-IN" sz="3600" dirty="0">
                <a:solidFill>
                  <a:schemeClr val="bg1"/>
                </a:solidFill>
              </a:rPr>
              <a:t> vs Charged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87746-15B4-4D24-B76B-DDC7F24B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276350"/>
            <a:ext cx="4951095" cy="31679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DC86D3-3A29-454D-9F15-F2BB8D31B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20925"/>
              </p:ext>
            </p:extLst>
          </p:nvPr>
        </p:nvGraphicFramePr>
        <p:xfrm>
          <a:off x="574675" y="5110691"/>
          <a:ext cx="5740400" cy="5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400">
                  <a:extLst>
                    <a:ext uri="{9D8B030D-6E8A-4147-A177-3AD203B41FA5}">
                      <a16:colId xmlns:a16="http://schemas.microsoft.com/office/drawing/2014/main" val="2991664637"/>
                    </a:ext>
                  </a:extLst>
                </a:gridCol>
              </a:tblGrid>
              <a:tr h="54716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High chance of getting default for questionable record 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2423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8A31776-023A-467A-A878-FFFD737B1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200149"/>
            <a:ext cx="3429000" cy="3101388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80EAC03A-06E4-4573-8E48-C7A0A003B612}"/>
              </a:ext>
            </a:extLst>
          </p:cNvPr>
          <p:cNvSpPr/>
          <p:nvPr/>
        </p:nvSpPr>
        <p:spPr>
          <a:xfrm>
            <a:off x="8458200" y="2238375"/>
            <a:ext cx="3152775" cy="1095375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pub_rec_bankruptcies</a:t>
            </a:r>
            <a:r>
              <a:rPr lang="en-IN" dirty="0"/>
              <a:t> &gt; 0</a:t>
            </a:r>
          </a:p>
        </p:txBody>
      </p:sp>
    </p:spTree>
    <p:extLst>
      <p:ext uri="{BB962C8B-B14F-4D97-AF65-F5344CB8AC3E}">
        <p14:creationId xmlns:p14="http://schemas.microsoft.com/office/powerpoint/2010/main" val="348817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B573CC-4640-4542-8402-C31DDFAC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5" y="1319952"/>
            <a:ext cx="7273485" cy="21956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37B734-5812-4BB9-A70B-A880AE0344A3}"/>
              </a:ext>
            </a:extLst>
          </p:cNvPr>
          <p:cNvSpPr txBox="1">
            <a:spLocks/>
          </p:cNvSpPr>
          <p:nvPr/>
        </p:nvSpPr>
        <p:spPr>
          <a:xfrm>
            <a:off x="300990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Analysis –</a:t>
            </a:r>
            <a:r>
              <a:rPr lang="en-US" sz="3600" dirty="0">
                <a:solidFill>
                  <a:schemeClr val="bg1"/>
                </a:solidFill>
              </a:rPr>
              <a:t>Defaults by prior bad record</a:t>
            </a: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D02751-3C7B-463F-BCBE-1CAABADCD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28093"/>
              </p:ext>
            </p:extLst>
          </p:nvPr>
        </p:nvGraphicFramePr>
        <p:xfrm>
          <a:off x="957802" y="3900992"/>
          <a:ext cx="10014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998">
                  <a:extLst>
                    <a:ext uri="{9D8B030D-6E8A-4147-A177-3AD203B41FA5}">
                      <a16:colId xmlns:a16="http://schemas.microsoft.com/office/drawing/2014/main" val="212031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94% have no Public derogatory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records, but 1 derogatory record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increases the chances of Charge Off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188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7B01B5-01FB-455E-A29D-3D294FEF6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23250"/>
              </p:ext>
            </p:extLst>
          </p:nvPr>
        </p:nvGraphicFramePr>
        <p:xfrm>
          <a:off x="957802" y="4471847"/>
          <a:ext cx="10014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998">
                  <a:extLst>
                    <a:ext uri="{9D8B030D-6E8A-4147-A177-3AD203B41FA5}">
                      <a16:colId xmlns:a16="http://schemas.microsoft.com/office/drawing/2014/main" val="212031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96% have no bankruptcy record,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 1 bankruptcy record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increases the chances of Charge Off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1880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06074CA-5084-43CD-BE60-69E31457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160" y="1319952"/>
            <a:ext cx="3486393" cy="219560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72C374-5146-48B8-A26B-CE6A17B65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19377"/>
              </p:ext>
            </p:extLst>
          </p:nvPr>
        </p:nvGraphicFramePr>
        <p:xfrm>
          <a:off x="957802" y="5042702"/>
          <a:ext cx="10014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998">
                  <a:extLst>
                    <a:ext uri="{9D8B030D-6E8A-4147-A177-3AD203B41FA5}">
                      <a16:colId xmlns:a16="http://schemas.microsoft.com/office/drawing/2014/main" val="127370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Derogatory Record and Public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Bankruptcy records have 83% Correlation, we can use one of these.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15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06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E85301-9DCF-4966-B29F-B0D755817D2A}"/>
              </a:ext>
            </a:extLst>
          </p:cNvPr>
          <p:cNvSpPr txBox="1">
            <a:spLocks/>
          </p:cNvSpPr>
          <p:nvPr/>
        </p:nvSpPr>
        <p:spPr>
          <a:xfrm>
            <a:off x="325755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Conclusion –Major Factors for Default loans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C5571-EE5D-459C-A1EC-F7B30D030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45287"/>
              </p:ext>
            </p:extLst>
          </p:nvPr>
        </p:nvGraphicFramePr>
        <p:xfrm>
          <a:off x="325755" y="995359"/>
          <a:ext cx="5019675" cy="243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2788390816"/>
                    </a:ext>
                  </a:extLst>
                </a:gridCol>
              </a:tblGrid>
              <a:tr h="40957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 of Loan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05695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Annual Income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0007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Debt to income ratio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29897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Grade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6558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/>
                        <a:t>Interest Rate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65504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Term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3261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26ACA-FC83-4B19-94DB-CAB83043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93237"/>
              </p:ext>
            </p:extLst>
          </p:nvPr>
        </p:nvGraphicFramePr>
        <p:xfrm>
          <a:off x="342900" y="3514725"/>
          <a:ext cx="7247256" cy="283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256">
                  <a:extLst>
                    <a:ext uri="{9D8B030D-6E8A-4147-A177-3AD203B41FA5}">
                      <a16:colId xmlns:a16="http://schemas.microsoft.com/office/drawing/2014/main" val="3347062428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r>
                        <a:rPr lang="en-IN" dirty="0"/>
                        <a:t>Suggestion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4464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IN" dirty="0"/>
                        <a:t>Don’t approve where purpose is small business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8389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Stop approving loan with DTI &gt; 30%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7063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IN" dirty="0"/>
                        <a:t>Charge higher interest rate when with DTI &gt; 20%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2819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IN" dirty="0"/>
                        <a:t>Don’t approve loan to lower income group applying for high amount of loan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2104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IN" dirty="0"/>
                        <a:t>Don’t approve loan high DTI applying for long term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9231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r>
                        <a:rPr lang="en-IN" dirty="0"/>
                        <a:t>Don’t approve high loan amount to questionable borrowers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90263"/>
                  </a:ext>
                </a:extLst>
              </a:tr>
            </a:tbl>
          </a:graphicData>
        </a:graphic>
      </p:graphicFrame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EA979BF2-147F-4D0C-8E5B-E66458CB2B00}"/>
              </a:ext>
            </a:extLst>
          </p:cNvPr>
          <p:cNvSpPr/>
          <p:nvPr/>
        </p:nvSpPr>
        <p:spPr>
          <a:xfrm>
            <a:off x="6248400" y="1609726"/>
            <a:ext cx="2733675" cy="173355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RISK Factors</a:t>
            </a:r>
          </a:p>
        </p:txBody>
      </p:sp>
    </p:spTree>
    <p:extLst>
      <p:ext uri="{BB962C8B-B14F-4D97-AF65-F5344CB8AC3E}">
        <p14:creationId xmlns:p14="http://schemas.microsoft.com/office/powerpoint/2010/main" val="161281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667948-0F5E-4A59-96E4-BDBDB7B50513}"/>
              </a:ext>
            </a:extLst>
          </p:cNvPr>
          <p:cNvSpPr txBox="1">
            <a:spLocks/>
          </p:cNvSpPr>
          <p:nvPr/>
        </p:nvSpPr>
        <p:spPr>
          <a:xfrm>
            <a:off x="325755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Other observations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8537A1-5FE1-4BD0-8B84-6CD5D3206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85099"/>
              </p:ext>
            </p:extLst>
          </p:nvPr>
        </p:nvGraphicFramePr>
        <p:xfrm>
          <a:off x="325755" y="1100666"/>
          <a:ext cx="87325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2520">
                  <a:extLst>
                    <a:ext uri="{9D8B030D-6E8A-4147-A177-3AD203B41FA5}">
                      <a16:colId xmlns:a16="http://schemas.microsoft.com/office/drawing/2014/main" val="2888657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Variables which may add up to applicant profile who tend to default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7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Employee length &lt;=2  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9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Verification status - Unverified  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7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Loans default on high instalment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6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 err="1"/>
                        <a:t>Delinq</a:t>
                      </a:r>
                      <a:r>
                        <a:rPr lang="en-IN" dirty="0"/>
                        <a:t> 2 </a:t>
                      </a:r>
                      <a:r>
                        <a:rPr lang="en-IN" dirty="0" err="1"/>
                        <a:t>yrs</a:t>
                      </a:r>
                      <a:endParaRPr lang="en-IN" dirty="0"/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563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E94C3E-6E4C-4A5C-836D-C6AB9D91D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87352"/>
              </p:ext>
            </p:extLst>
          </p:nvPr>
        </p:nvGraphicFramePr>
        <p:xfrm>
          <a:off x="325755" y="3903134"/>
          <a:ext cx="41033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370">
                  <a:extLst>
                    <a:ext uri="{9D8B030D-6E8A-4147-A177-3AD203B41FA5}">
                      <a16:colId xmlns:a16="http://schemas.microsoft.com/office/drawing/2014/main" val="2891302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Variables with very less or no impact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5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 title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5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Home ownership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13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0BA8E-9C7C-4254-94A6-DA8D6A5C6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84988"/>
              </p:ext>
            </p:extLst>
          </p:nvPr>
        </p:nvGraphicFramePr>
        <p:xfrm>
          <a:off x="4518025" y="3903134"/>
          <a:ext cx="4540250" cy="1145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0">
                  <a:extLst>
                    <a:ext uri="{9D8B030D-6E8A-4147-A177-3AD203B41FA5}">
                      <a16:colId xmlns:a16="http://schemas.microsoft.com/office/drawing/2014/main" val="2450769995"/>
                    </a:ext>
                  </a:extLst>
                </a:gridCol>
              </a:tblGrid>
              <a:tr h="299132">
                <a:tc>
                  <a:txBody>
                    <a:bodyPr/>
                    <a:lstStyle/>
                    <a:p>
                      <a:r>
                        <a:rPr lang="en-IN" dirty="0"/>
                        <a:t>Variable to drop for ML modelling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552961"/>
                  </a:ext>
                </a:extLst>
              </a:tr>
              <a:tr h="299132">
                <a:tc>
                  <a:txBody>
                    <a:bodyPr/>
                    <a:lstStyle/>
                    <a:p>
                      <a:r>
                        <a:rPr lang="en-IN" dirty="0"/>
                        <a:t>High correlated variables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29931"/>
                  </a:ext>
                </a:extLst>
              </a:tr>
              <a:tr h="413596">
                <a:tc>
                  <a:txBody>
                    <a:bodyPr/>
                    <a:lstStyle/>
                    <a:p>
                      <a:r>
                        <a:rPr lang="en-IN" dirty="0"/>
                        <a:t>Variables not available at time of application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69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11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DA1D96-F42E-47B3-9DC3-42899C20910A}"/>
              </a:ext>
            </a:extLst>
          </p:cNvPr>
          <p:cNvSpPr txBox="1">
            <a:spLocks/>
          </p:cNvSpPr>
          <p:nvPr/>
        </p:nvSpPr>
        <p:spPr>
          <a:xfrm>
            <a:off x="325755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Interesting </a:t>
            </a:r>
            <a:r>
              <a:rPr lang="en-IN" sz="3600" dirty="0" err="1">
                <a:solidFill>
                  <a:schemeClr val="bg1"/>
                </a:solidFill>
              </a:rPr>
              <a:t>tidbits</a:t>
            </a:r>
            <a:r>
              <a:rPr lang="en-IN" sz="3600" dirty="0">
                <a:solidFill>
                  <a:schemeClr val="bg1"/>
                </a:solidFill>
              </a:rPr>
              <a:t> - Analysis –State vs Charged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F52B6-6D60-4261-8C23-AD5758EA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89" y="1744244"/>
            <a:ext cx="5753114" cy="1597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4FF99D-BA13-4EE6-A2DA-79602CC2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66101"/>
              </p:ext>
            </p:extLst>
          </p:nvPr>
        </p:nvGraphicFramePr>
        <p:xfrm>
          <a:off x="7204083" y="4122622"/>
          <a:ext cx="43497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750">
                  <a:extLst>
                    <a:ext uri="{9D8B030D-6E8A-4147-A177-3AD203B41FA5}">
                      <a16:colId xmlns:a16="http://schemas.microsoft.com/office/drawing/2014/main" val="1162147532"/>
                    </a:ext>
                  </a:extLst>
                </a:gridCol>
              </a:tblGrid>
              <a:tr h="2968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Highest number of loan issued to CA</a:t>
                      </a: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Max % of bad loan is in CA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Address state – CA, NY FL with high rate of interest and high loan amount tend to default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956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C3C939E-C1C5-4D5A-ADFE-90C414719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" y="934517"/>
            <a:ext cx="5667376" cy="3251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866784-6FA3-49DE-947E-86EEA3E6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20" y="4314825"/>
            <a:ext cx="6420887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C45E-7577-49A2-AB59-940FFE8C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3" y="210312"/>
            <a:ext cx="11978934" cy="702305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Lending Club Case study – Executive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D72DD-E635-4EC1-AADB-45D956ADC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55267"/>
              </p:ext>
            </p:extLst>
          </p:nvPr>
        </p:nvGraphicFramePr>
        <p:xfrm>
          <a:off x="106533" y="988908"/>
          <a:ext cx="2467992" cy="238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992">
                  <a:extLst>
                    <a:ext uri="{9D8B030D-6E8A-4147-A177-3AD203B41FA5}">
                      <a16:colId xmlns:a16="http://schemas.microsoft.com/office/drawing/2014/main" val="4147314744"/>
                    </a:ext>
                  </a:extLst>
                </a:gridCol>
              </a:tblGrid>
              <a:tr h="374837">
                <a:tc>
                  <a:txBody>
                    <a:bodyPr/>
                    <a:lstStyle/>
                    <a:p>
                      <a:r>
                        <a:rPr lang="en-IN" sz="1400" dirty="0"/>
                        <a:t>Business Understanding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2331"/>
                  </a:ext>
                </a:extLst>
              </a:tr>
              <a:tr h="172828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 finance company 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Lending Club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which specializes in lending various types of loans to urban customers.</a:t>
                      </a: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Borrowers can easily access lower interest rate loans through a fast online interface.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869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9ED17B-5AEC-473B-B32D-94BF800BB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9278"/>
              </p:ext>
            </p:extLst>
          </p:nvPr>
        </p:nvGraphicFramePr>
        <p:xfrm>
          <a:off x="106533" y="3583946"/>
          <a:ext cx="2467992" cy="270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992">
                  <a:extLst>
                    <a:ext uri="{9D8B030D-6E8A-4147-A177-3AD203B41FA5}">
                      <a16:colId xmlns:a16="http://schemas.microsoft.com/office/drawing/2014/main" val="3818658692"/>
                    </a:ext>
                  </a:extLst>
                </a:gridCol>
              </a:tblGrid>
              <a:tr h="314731">
                <a:tc>
                  <a:txBody>
                    <a:bodyPr/>
                    <a:lstStyle/>
                    <a:p>
                      <a:r>
                        <a:rPr lang="en-IN" sz="1400" dirty="0"/>
                        <a:t>Key objectives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459948"/>
                  </a:ext>
                </a:extLst>
              </a:tr>
              <a:tr h="2386713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Lending Club wants to understand the </a:t>
                      </a:r>
                      <a:r>
                        <a:rPr lang="en-I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driving factors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behind loan default,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i.e. the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 variables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are strong indicators of default.</a:t>
                      </a:r>
                    </a:p>
                    <a:p>
                      <a:endParaRPr lang="en-I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company can utilize this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for its portfolio and risk assessment.</a:t>
                      </a:r>
                      <a:endParaRPr lang="en-IN" sz="1400" dirty="0"/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3153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43378C-4BDD-4AE6-BCBD-E600F241D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14825"/>
              </p:ext>
            </p:extLst>
          </p:nvPr>
        </p:nvGraphicFramePr>
        <p:xfrm>
          <a:off x="3352802" y="998090"/>
          <a:ext cx="5958395" cy="5301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395">
                  <a:extLst>
                    <a:ext uri="{9D8B030D-6E8A-4147-A177-3AD203B41FA5}">
                      <a16:colId xmlns:a16="http://schemas.microsoft.com/office/drawing/2014/main" val="1901598325"/>
                    </a:ext>
                  </a:extLst>
                </a:gridCol>
              </a:tblGrid>
              <a:tr h="415407">
                <a:tc>
                  <a:txBody>
                    <a:bodyPr/>
                    <a:lstStyle/>
                    <a:p>
                      <a:r>
                        <a:rPr lang="en-IN" dirty="0"/>
                        <a:t>Approach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437149"/>
                  </a:ext>
                </a:extLst>
              </a:tr>
              <a:tr h="488646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Data cleaning       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Univariate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Segment analysis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Bivariate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Correlation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/>
                        <a:t>Derived Metrics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----------------------------------------------------------------------------------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360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D429602-3E8E-47B7-9B6F-BB942A22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45474"/>
              </p:ext>
            </p:extLst>
          </p:nvPr>
        </p:nvGraphicFramePr>
        <p:xfrm>
          <a:off x="3468457" y="3258677"/>
          <a:ext cx="5727084" cy="993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312">
                  <a:extLst>
                    <a:ext uri="{9D8B030D-6E8A-4147-A177-3AD203B41FA5}">
                      <a16:colId xmlns:a16="http://schemas.microsoft.com/office/drawing/2014/main" val="4151807630"/>
                    </a:ext>
                  </a:extLst>
                </a:gridCol>
                <a:gridCol w="4225772">
                  <a:extLst>
                    <a:ext uri="{9D8B030D-6E8A-4147-A177-3AD203B41FA5}">
                      <a16:colId xmlns:a16="http://schemas.microsoft.com/office/drawing/2014/main" val="2386389077"/>
                    </a:ext>
                  </a:extLst>
                </a:gridCol>
              </a:tblGrid>
              <a:tr h="496863">
                <a:tc rowSpan="2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sz="1200" dirty="0"/>
                        <a:t>Univariate Analysis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Categorical variable are analysed – group, sub group, loan status, state, verification status, etc Bar plot used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65157"/>
                  </a:ext>
                </a:extLst>
              </a:tr>
              <a:tr h="4968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Continuous variable are analysed – amount , DTI, interest rate, etc Box plot, histogram, distribution plot used.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863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94130B-DB7C-4C54-B157-2A1D75C09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19044"/>
              </p:ext>
            </p:extLst>
          </p:nvPr>
        </p:nvGraphicFramePr>
        <p:xfrm>
          <a:off x="3468457" y="4328694"/>
          <a:ext cx="5727084" cy="1980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312">
                  <a:extLst>
                    <a:ext uri="{9D8B030D-6E8A-4147-A177-3AD203B41FA5}">
                      <a16:colId xmlns:a16="http://schemas.microsoft.com/office/drawing/2014/main" val="4151807630"/>
                    </a:ext>
                  </a:extLst>
                </a:gridCol>
                <a:gridCol w="4225772">
                  <a:extLst>
                    <a:ext uri="{9D8B030D-6E8A-4147-A177-3AD203B41FA5}">
                      <a16:colId xmlns:a16="http://schemas.microsoft.com/office/drawing/2014/main" val="2386389077"/>
                    </a:ext>
                  </a:extLst>
                </a:gridCol>
              </a:tblGrid>
              <a:tr h="625507">
                <a:tc rowSpan="2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sz="1200" dirty="0"/>
                    </a:p>
                    <a:p>
                      <a:pPr algn="ctr"/>
                      <a:endParaRPr lang="en-IN" sz="1200" dirty="0"/>
                    </a:p>
                    <a:p>
                      <a:pPr algn="ctr"/>
                      <a:r>
                        <a:rPr lang="en-IN" sz="1200" dirty="0"/>
                        <a:t>Bivariate and Segmented Analysis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Categorical variable  are plotted against categorical variables to gain more information</a:t>
                      </a:r>
                    </a:p>
                    <a:p>
                      <a:r>
                        <a:rPr lang="en-IN" sz="1200" b="0" dirty="0" err="1">
                          <a:solidFill>
                            <a:schemeClr val="tx1"/>
                          </a:solidFill>
                        </a:rPr>
                        <a:t>Eg.</a:t>
                      </a:r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 State vs Loan Status, purpose vs Loan Status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65157"/>
                  </a:ext>
                </a:extLst>
              </a:tr>
              <a:tr h="134037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Continuous variable are plotted against categorical variables to gain more information </a:t>
                      </a:r>
                      <a:r>
                        <a:rPr lang="en-IN" sz="1200" dirty="0" err="1"/>
                        <a:t>Eg.</a:t>
                      </a:r>
                      <a:r>
                        <a:rPr lang="en-IN" sz="1200" dirty="0"/>
                        <a:t> Loan amount vs Grades, </a:t>
                      </a:r>
                    </a:p>
                    <a:p>
                      <a:endParaRPr lang="en-IN" sz="1200" dirty="0">
                        <a:solidFill>
                          <a:srgbClr val="C8DEEC"/>
                        </a:solidFill>
                      </a:endParaRPr>
                    </a:p>
                    <a:p>
                      <a:r>
                        <a:rPr lang="en-IN" sz="1200" dirty="0"/>
                        <a:t>Continuous variable plotted against continuous variable – charged off percent vs interest rate, loan amount vs annual income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8633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9DC31B2-3735-44C1-8C9E-0BCCC7E89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6184"/>
              </p:ext>
            </p:extLst>
          </p:nvPr>
        </p:nvGraphicFramePr>
        <p:xfrm>
          <a:off x="10164933" y="2424799"/>
          <a:ext cx="2027067" cy="289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67">
                  <a:extLst>
                    <a:ext uri="{9D8B030D-6E8A-4147-A177-3AD203B41FA5}">
                      <a16:colId xmlns:a16="http://schemas.microsoft.com/office/drawing/2014/main" val="3235769768"/>
                    </a:ext>
                  </a:extLst>
                </a:gridCol>
              </a:tblGrid>
              <a:tr h="588885">
                <a:tc>
                  <a:txBody>
                    <a:bodyPr/>
                    <a:lstStyle/>
                    <a:p>
                      <a:r>
                        <a:rPr lang="en-IN" dirty="0"/>
                        <a:t>Key Take </a:t>
                      </a:r>
                      <a:r>
                        <a:rPr lang="en-IN" dirty="0" err="1"/>
                        <a:t>Aways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33854"/>
                  </a:ext>
                </a:extLst>
              </a:tr>
              <a:tr h="2305235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consumer attributes and loan attributes how it influence the tendency of default</a:t>
                      </a: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Recommendation of important variables</a:t>
                      </a: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32865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47D9DB2F-6A8A-4E1E-AE81-448D5154FA16}"/>
              </a:ext>
            </a:extLst>
          </p:cNvPr>
          <p:cNvSpPr/>
          <p:nvPr/>
        </p:nvSpPr>
        <p:spPr>
          <a:xfrm>
            <a:off x="2574525" y="2201966"/>
            <a:ext cx="893932" cy="289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79AC1D6-CA03-434A-8C20-A6231D2A0648}"/>
              </a:ext>
            </a:extLst>
          </p:cNvPr>
          <p:cNvSpPr/>
          <p:nvPr/>
        </p:nvSpPr>
        <p:spPr>
          <a:xfrm>
            <a:off x="9271001" y="2424799"/>
            <a:ext cx="893932" cy="289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6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E6A-B95D-48A9-91E4-172BFF24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5" y="294437"/>
            <a:ext cx="11590020" cy="64008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Analysis – Loan Amount and Loan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04765-220E-4A8A-9D2F-9848B18EF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5" y="1401762"/>
            <a:ext cx="4651070" cy="2560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9CF19-4075-466A-B494-D522318C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215" y="1657350"/>
            <a:ext cx="3043237" cy="285596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9F9E39-6683-4A07-BBE8-F3DB5223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42753"/>
              </p:ext>
            </p:extLst>
          </p:nvPr>
        </p:nvGraphicFramePr>
        <p:xfrm>
          <a:off x="325755" y="4384884"/>
          <a:ext cx="2903220" cy="55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921741779"/>
                    </a:ext>
                  </a:extLst>
                </a:gridCol>
              </a:tblGrid>
              <a:tr h="55859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Company has 14% bad loans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206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A30C97B-AE1A-4E0F-913B-8AFD5B9C8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29202"/>
              </p:ext>
            </p:extLst>
          </p:nvPr>
        </p:nvGraphicFramePr>
        <p:xfrm>
          <a:off x="4635745" y="5200649"/>
          <a:ext cx="2753750" cy="66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750">
                  <a:extLst>
                    <a:ext uri="{9D8B030D-6E8A-4147-A177-3AD203B41FA5}">
                      <a16:colId xmlns:a16="http://schemas.microsoft.com/office/drawing/2014/main" val="211639344"/>
                    </a:ext>
                  </a:extLst>
                </a:gridCol>
              </a:tblGrid>
              <a:tr h="66772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Company makes 17% profit on Fully paid loans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629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DDC24A-5E4B-4CFA-A860-C506465D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61370"/>
              </p:ext>
            </p:extLst>
          </p:nvPr>
        </p:nvGraphicFramePr>
        <p:xfrm>
          <a:off x="4635745" y="4367421"/>
          <a:ext cx="2753750" cy="66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750">
                  <a:extLst>
                    <a:ext uri="{9D8B030D-6E8A-4147-A177-3AD203B41FA5}">
                      <a16:colId xmlns:a16="http://schemas.microsoft.com/office/drawing/2014/main" val="2596176609"/>
                    </a:ext>
                  </a:extLst>
                </a:gridCol>
              </a:tblGrid>
              <a:tr h="66773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Lending club recovers 57% loans defaulted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1654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08F75F5-165A-4D89-9F20-3EA2C78BA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495" y="1689917"/>
            <a:ext cx="4371975" cy="279082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6D63CE9-8BB1-4C1C-B1B2-A28F3D5C5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51443"/>
              </p:ext>
            </p:extLst>
          </p:nvPr>
        </p:nvGraphicFramePr>
        <p:xfrm>
          <a:off x="7668590" y="4384885"/>
          <a:ext cx="437197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975">
                  <a:extLst>
                    <a:ext uri="{9D8B030D-6E8A-4147-A177-3AD203B41FA5}">
                      <a16:colId xmlns:a16="http://schemas.microsoft.com/office/drawing/2014/main" val="416100236"/>
                    </a:ext>
                  </a:extLst>
                </a:gridCol>
              </a:tblGrid>
              <a:tr h="55859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% charged off loan increased as loan amount increases</a:t>
                      </a: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6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8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4CB716-BE99-49F2-8172-419A048C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5" y="294437"/>
            <a:ext cx="11590020" cy="64008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Analysis – Purpose vs Charged off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5E6D4-DA13-44A8-8B22-EBEF3F49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109392"/>
            <a:ext cx="6417132" cy="373883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56C919-ED43-4678-A973-D22CF0F1F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94621"/>
              </p:ext>
            </p:extLst>
          </p:nvPr>
        </p:nvGraphicFramePr>
        <p:xfrm>
          <a:off x="6742886" y="1696358"/>
          <a:ext cx="46061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112">
                  <a:extLst>
                    <a:ext uri="{9D8B030D-6E8A-4147-A177-3AD203B41FA5}">
                      <a16:colId xmlns:a16="http://schemas.microsoft.com/office/drawing/2014/main" val="393518852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Small Business highest % of charged off loans – Most risky Category in Purpose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29267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0C0D562-AB7C-487B-9779-B25D8AC39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094713" cy="2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CCDC6-70CE-465E-BB24-2B128A2A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55" y="1240631"/>
            <a:ext cx="6543675" cy="31337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CB2257-2194-4E83-8B23-D87E156B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90057"/>
              </p:ext>
            </p:extLst>
          </p:nvPr>
        </p:nvGraphicFramePr>
        <p:xfrm>
          <a:off x="325755" y="4526224"/>
          <a:ext cx="9145207" cy="91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5207">
                  <a:extLst>
                    <a:ext uri="{9D8B030D-6E8A-4147-A177-3AD203B41FA5}">
                      <a16:colId xmlns:a16="http://schemas.microsoft.com/office/drawing/2014/main" val="862302537"/>
                    </a:ext>
                  </a:extLst>
                </a:gridCol>
              </a:tblGrid>
              <a:tr h="91255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Maximum loan is given for 36 months, but the % of charged off for 60 months is almost same;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Higher loan amount are associated with longer terms and see higher Charge Offs.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49365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25BCAD4-DB5B-421C-966C-D3D1287940AF}"/>
              </a:ext>
            </a:extLst>
          </p:cNvPr>
          <p:cNvSpPr txBox="1">
            <a:spLocks/>
          </p:cNvSpPr>
          <p:nvPr/>
        </p:nvSpPr>
        <p:spPr>
          <a:xfrm>
            <a:off x="325755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Analysis – Loan Term vs Charged 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9ED6D-F55A-4D68-9BBC-34F7CB18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10" y="1088762"/>
            <a:ext cx="4956810" cy="34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5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9053E7-654C-4DFA-9F6F-5DD03BCE8FAB}"/>
              </a:ext>
            </a:extLst>
          </p:cNvPr>
          <p:cNvSpPr txBox="1">
            <a:spLocks/>
          </p:cNvSpPr>
          <p:nvPr/>
        </p:nvSpPr>
        <p:spPr>
          <a:xfrm>
            <a:off x="325755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Analysis – Interest Rate vs Charged 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EAA26-7A7E-4355-96CA-71C3B43B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162050"/>
            <a:ext cx="6462713" cy="2787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B94CCF-745E-4E61-A454-CDAFAB77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3742079"/>
            <a:ext cx="6719888" cy="259018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BBBB9D-2926-4387-9EF3-A0A56C6C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5898"/>
              </p:ext>
            </p:extLst>
          </p:nvPr>
        </p:nvGraphicFramePr>
        <p:xfrm>
          <a:off x="7265987" y="4289129"/>
          <a:ext cx="464978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788">
                  <a:extLst>
                    <a:ext uri="{9D8B030D-6E8A-4147-A177-3AD203B41FA5}">
                      <a16:colId xmlns:a16="http://schemas.microsoft.com/office/drawing/2014/main" val="988345384"/>
                    </a:ext>
                  </a:extLst>
                </a:gridCol>
              </a:tblGrid>
              <a:tr h="182131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Interest rate Varies from 5.4 % to 24%</a:t>
                      </a:r>
                    </a:p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Int. rate for charged off loans appear to be higher</a:t>
                      </a:r>
                    </a:p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Higher rate of interest for longer term of loan</a:t>
                      </a:r>
                    </a:p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Risk increases as rate of interest increases along with Loan term.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10415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B497ACE-D297-47A1-A605-2F31FD79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26" y="1120275"/>
            <a:ext cx="4114800" cy="29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5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DF570A-7B5B-4D70-9E01-EFB559ABE27E}"/>
              </a:ext>
            </a:extLst>
          </p:cNvPr>
          <p:cNvSpPr txBox="1">
            <a:spLocks/>
          </p:cNvSpPr>
          <p:nvPr/>
        </p:nvSpPr>
        <p:spPr>
          <a:xfrm>
            <a:off x="325755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Analysis – Interest Rate, </a:t>
            </a:r>
            <a:r>
              <a:rPr lang="en-IN" sz="3600" dirty="0" err="1">
                <a:solidFill>
                  <a:schemeClr val="bg1"/>
                </a:solidFill>
              </a:rPr>
              <a:t>Revol_util</a:t>
            </a:r>
            <a:r>
              <a:rPr lang="en-IN" sz="3600" dirty="0">
                <a:solidFill>
                  <a:schemeClr val="bg1"/>
                </a:solidFill>
              </a:rPr>
              <a:t>, Term vs Charged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2FAB9-2C89-4458-B6A5-D86A9DCB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152525"/>
            <a:ext cx="6919913" cy="2871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6F90A3-E2FD-45C0-913C-86236AADB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326013"/>
            <a:ext cx="4786942" cy="276973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5A464-1058-469C-BA21-F76734DAB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33815"/>
              </p:ext>
            </p:extLst>
          </p:nvPr>
        </p:nvGraphicFramePr>
        <p:xfrm>
          <a:off x="0" y="5394960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1435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loan amount are associated with lower grade for longer terms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revol_util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grade are positively correlated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loan amount, for lower grade for longer term are High risk Business.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4678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4FFEAE-84ED-4EE4-A701-539AFDAAE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021" y="4095751"/>
            <a:ext cx="4310224" cy="27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6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EFE11-A0E0-4D3A-9AE9-89751EEE03F4}"/>
              </a:ext>
            </a:extLst>
          </p:cNvPr>
          <p:cNvSpPr txBox="1">
            <a:spLocks/>
          </p:cNvSpPr>
          <p:nvPr/>
        </p:nvSpPr>
        <p:spPr>
          <a:xfrm>
            <a:off x="325755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Analysis –Annual Income vs Charged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00997-1E6D-49AD-9CAF-D5DC9672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1019175"/>
            <a:ext cx="6990936" cy="29146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23C3F4-7937-4175-BC9F-9317CDBA2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41372"/>
              </p:ext>
            </p:extLst>
          </p:nvPr>
        </p:nvGraphicFramePr>
        <p:xfrm>
          <a:off x="204788" y="4615391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26681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% charged off is more in Lower income group,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also shows Median annual income is around 60,000.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People with average income lower than 50000 taking loans of 25000 or higher. These would be risky loans.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685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7A15160-2F6F-4C38-9FC5-AA5790A2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4" y="1139036"/>
            <a:ext cx="3986626" cy="28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6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8AE141E-EE0D-41D9-A730-539C3B86D42A}"/>
              </a:ext>
            </a:extLst>
          </p:cNvPr>
          <p:cNvSpPr txBox="1">
            <a:spLocks/>
          </p:cNvSpPr>
          <p:nvPr/>
        </p:nvSpPr>
        <p:spPr>
          <a:xfrm>
            <a:off x="325755" y="294437"/>
            <a:ext cx="11590020" cy="64008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</a:rPr>
              <a:t>Analysis –Debt to Income Ratio vs Charged off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A984F-E2AC-4F7B-BA16-786599D7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085850"/>
            <a:ext cx="6261556" cy="203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5DFF5-6115-4919-B0F5-7B660B9F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75" y="1085850"/>
            <a:ext cx="4988707" cy="225940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EB612E-7B67-48F5-A849-BE725D737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18394"/>
              </p:ext>
            </p:extLst>
          </p:nvPr>
        </p:nvGraphicFramePr>
        <p:xfrm>
          <a:off x="7156451" y="3494608"/>
          <a:ext cx="475932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324">
                  <a:extLst>
                    <a:ext uri="{9D8B030D-6E8A-4147-A177-3AD203B41FA5}">
                      <a16:colId xmlns:a16="http://schemas.microsoft.com/office/drawing/2014/main" val="2130124816"/>
                    </a:ext>
                  </a:extLst>
                </a:gridCol>
              </a:tblGrid>
              <a:tr h="2259401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the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dti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dept payment to income ratio is higher than 20, higher percentage of loans are Charged Off</a:t>
                      </a:r>
                    </a:p>
                    <a:p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dti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increases with the number of open credit line in borrowers credit file</a:t>
                      </a:r>
                    </a:p>
                    <a:p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the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dti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higher the chances of loan being Charged Off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C8D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1497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5202F4-268B-4F30-BEC7-B67EAAD33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42" y="3512749"/>
            <a:ext cx="5818133" cy="22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084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758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RetrospectVTI</vt:lpstr>
      <vt:lpstr>PowerPoint Presentation</vt:lpstr>
      <vt:lpstr>Lending Club Case study – Executive Summary</vt:lpstr>
      <vt:lpstr>Analysis – Loan Amount and Loan Status</vt:lpstr>
      <vt:lpstr>Analysis – Purpose vs Charged 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Saharan</dc:creator>
  <cp:lastModifiedBy>Naveen Saharan</cp:lastModifiedBy>
  <cp:revision>36</cp:revision>
  <dcterms:created xsi:type="dcterms:W3CDTF">2019-08-03T15:12:38Z</dcterms:created>
  <dcterms:modified xsi:type="dcterms:W3CDTF">2019-08-04T08:17:10Z</dcterms:modified>
</cp:coreProperties>
</file>