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63" r:id="rId4"/>
    <p:sldId id="258" r:id="rId5"/>
    <p:sldId id="260" r:id="rId6"/>
    <p:sldId id="264" r:id="rId7"/>
    <p:sldId id="261" r:id="rId8"/>
    <p:sldId id="265" r:id="rId9"/>
    <p:sldId id="266" r:id="rId10"/>
    <p:sldId id="267" r:id="rId11"/>
    <p:sldId id="268" r:id="rId12"/>
    <p:sldId id="269" r:id="rId13"/>
    <p:sldId id="270" r:id="rId14"/>
    <p:sldId id="271" r:id="rId15"/>
    <p:sldId id="273" r:id="rId16"/>
    <p:sldId id="274" r:id="rId17"/>
    <p:sldId id="275" r:id="rId18"/>
    <p:sldId id="276" r:id="rId19"/>
    <p:sldId id="272" r:id="rId20"/>
    <p:sldId id="277" r:id="rId21"/>
    <p:sldId id="278"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Flores" initials="DF" lastIdx="1" clrIdx="0">
    <p:extLst>
      <p:ext uri="{19B8F6BF-5375-455C-9EA6-DF929625EA0E}">
        <p15:presenceInfo xmlns:p15="http://schemas.microsoft.com/office/powerpoint/2012/main" userId="0a181cbef110ab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81" d="100"/>
          <a:sy n="81" d="100"/>
        </p:scale>
        <p:origin x="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B89A3-2CC3-4FAD-AD43-DB4FE1E0A42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pPr rtl="1"/>
          <a:endParaRPr lang="he-IL"/>
        </a:p>
      </dgm:t>
    </dgm:pt>
    <dgm:pt modelId="{76C9BEC7-0866-4A60-B7AF-6FE2F0B7D993}">
      <dgm:prSet phldrT="[טקסט]" custT="1"/>
      <dgm:spPr/>
      <dgm:t>
        <a:bodyPr/>
        <a:lstStyle/>
        <a:p>
          <a:pPr rtl="1"/>
          <a:r>
            <a:rPr lang="he-IL" sz="1400" b="1" u="sng" dirty="0"/>
            <a:t>ל</a:t>
          </a:r>
          <a:r>
            <a:rPr lang="en-US" sz="1400" b="1" u="sng" dirty="0"/>
            <a:t>'</a:t>
          </a:r>
          <a:endParaRPr lang="he-IL" sz="1400" b="1" u="sng" dirty="0"/>
        </a:p>
        <a:p>
          <a:pPr rtl="1"/>
          <a:r>
            <a:rPr lang="he-IL" sz="1400" dirty="0"/>
            <a:t>עוצמת התקפה: 3</a:t>
          </a:r>
        </a:p>
        <a:p>
          <a:pPr rtl="1"/>
          <a:r>
            <a:rPr lang="he-IL" sz="1400" dirty="0"/>
            <a:t>אישום: הטרדה מינית והטרדת עד </a:t>
          </a:r>
        </a:p>
      </dgm:t>
    </dgm:pt>
    <dgm:pt modelId="{4EDED703-69FC-4409-959F-D61B65759052}" type="parTrans" cxnId="{13F620EB-4EFB-4F23-98B3-F81A7B29ED9F}">
      <dgm:prSet/>
      <dgm:spPr/>
      <dgm:t>
        <a:bodyPr/>
        <a:lstStyle/>
        <a:p>
          <a:pPr rtl="1"/>
          <a:endParaRPr lang="he-IL"/>
        </a:p>
      </dgm:t>
    </dgm:pt>
    <dgm:pt modelId="{E517C75B-C695-4D50-BA8D-3854D390CFFC}" type="sibTrans" cxnId="{13F620EB-4EFB-4F23-98B3-F81A7B29ED9F}">
      <dgm:prSet/>
      <dgm:spPr>
        <a:solidFill>
          <a:schemeClr val="accent3">
            <a:lumMod val="40000"/>
            <a:lumOff val="60000"/>
          </a:schemeClr>
        </a:solidFill>
      </dgm:spPr>
      <dgm:t>
        <a:bodyPr/>
        <a:lstStyle/>
        <a:p>
          <a:pPr rtl="1"/>
          <a:endParaRPr lang="he-IL" dirty="0"/>
        </a:p>
      </dgm:t>
    </dgm:pt>
    <dgm:pt modelId="{0E0B1DFE-DC9B-435C-9958-16680518882C}">
      <dgm:prSet phldrT="[טקסט]" custT="1"/>
      <dgm:spPr/>
      <dgm:t>
        <a:bodyPr/>
        <a:lstStyle/>
        <a:p>
          <a:pPr rtl="1"/>
          <a:r>
            <a:rPr lang="he-IL" sz="1400" b="1" u="sng" dirty="0"/>
            <a:t>א</a:t>
          </a:r>
          <a:r>
            <a:rPr lang="en-US" sz="1400" b="1" u="sng" dirty="0"/>
            <a:t>'</a:t>
          </a:r>
          <a:endParaRPr lang="he-IL" sz="1400" b="1" u="sng" dirty="0"/>
        </a:p>
        <a:p>
          <a:pPr rtl="1"/>
          <a:r>
            <a:rPr lang="he-IL" sz="1400" dirty="0"/>
            <a:t>עוצמת התקפה: 5</a:t>
          </a:r>
        </a:p>
        <a:p>
          <a:pPr rtl="1"/>
          <a:r>
            <a:rPr lang="he-IL" sz="1400" dirty="0"/>
            <a:t>אישום: ביצוע מעשה מגונה</a:t>
          </a:r>
        </a:p>
      </dgm:t>
    </dgm:pt>
    <dgm:pt modelId="{E7212F90-5103-47DF-919E-824FA1DDC356}" type="parTrans" cxnId="{E5416373-D411-40FD-BE10-00F6AA6DE1C6}">
      <dgm:prSet/>
      <dgm:spPr/>
      <dgm:t>
        <a:bodyPr/>
        <a:lstStyle/>
        <a:p>
          <a:pPr rtl="1"/>
          <a:endParaRPr lang="he-IL"/>
        </a:p>
      </dgm:t>
    </dgm:pt>
    <dgm:pt modelId="{5481BAD6-06FB-41D0-9D00-979AF8FBB7C6}" type="sibTrans" cxnId="{E5416373-D411-40FD-BE10-00F6AA6DE1C6}">
      <dgm:prSet/>
      <dgm:spPr>
        <a:solidFill>
          <a:schemeClr val="accent3">
            <a:lumMod val="40000"/>
            <a:lumOff val="60000"/>
          </a:schemeClr>
        </a:solidFill>
      </dgm:spPr>
      <dgm:t>
        <a:bodyPr/>
        <a:lstStyle/>
        <a:p>
          <a:pPr rtl="1"/>
          <a:endParaRPr lang="he-IL" dirty="0"/>
        </a:p>
      </dgm:t>
    </dgm:pt>
    <dgm:pt modelId="{99C1A2EA-3C19-47E3-8717-1359CFB35652}">
      <dgm:prSet phldrT="[טקסט]" custT="1"/>
      <dgm:spPr/>
      <dgm:t>
        <a:bodyPr/>
        <a:lstStyle/>
        <a:p>
          <a:pPr rtl="1"/>
          <a:r>
            <a:rPr lang="he-IL" sz="1600" b="1" u="sng" dirty="0"/>
            <a:t>קצב</a:t>
          </a:r>
        </a:p>
        <a:p>
          <a:pPr rtl="1"/>
          <a:r>
            <a:rPr lang="he-IL" sz="1400" dirty="0"/>
            <a:t>רמת חיים: 10</a:t>
          </a:r>
        </a:p>
        <a:p>
          <a:pPr rtl="1"/>
          <a:r>
            <a:rPr lang="he-IL" sz="1400" dirty="0"/>
            <a:t>רמת חיים אחרי ההתקפות: 1</a:t>
          </a:r>
        </a:p>
        <a:p>
          <a:pPr rtl="1"/>
          <a:r>
            <a:rPr lang="he-IL" sz="1400" dirty="0">
              <a:solidFill>
                <a:schemeClr val="tx1"/>
              </a:solidFill>
            </a:rPr>
            <a:t>לא קיבל מאסר בפועל</a:t>
          </a:r>
        </a:p>
      </dgm:t>
    </dgm:pt>
    <dgm:pt modelId="{65FD8A00-CA78-4DAE-82DB-EA2DAFFEC099}" type="parTrans" cxnId="{00E53656-73D1-4E40-BB6C-C4FD0E3C8780}">
      <dgm:prSet/>
      <dgm:spPr/>
      <dgm:t>
        <a:bodyPr/>
        <a:lstStyle/>
        <a:p>
          <a:pPr rtl="1"/>
          <a:endParaRPr lang="he-IL"/>
        </a:p>
      </dgm:t>
    </dgm:pt>
    <dgm:pt modelId="{2EB5868C-22E2-4126-9D83-E38FDAEEAD6B}" type="sibTrans" cxnId="{00E53656-73D1-4E40-BB6C-C4FD0E3C8780}">
      <dgm:prSet/>
      <dgm:spPr/>
      <dgm:t>
        <a:bodyPr/>
        <a:lstStyle/>
        <a:p>
          <a:pPr rtl="1"/>
          <a:endParaRPr lang="he-IL"/>
        </a:p>
      </dgm:t>
    </dgm:pt>
    <dgm:pt modelId="{86B4571E-41E3-487A-BF21-F6443985C763}" type="pres">
      <dgm:prSet presAssocID="{245B89A3-2CC3-4FAD-AD43-DB4FE1E0A42E}" presName="diagram" presStyleCnt="0">
        <dgm:presLayoutVars>
          <dgm:dir/>
          <dgm:resizeHandles val="exact"/>
        </dgm:presLayoutVars>
      </dgm:prSet>
      <dgm:spPr/>
    </dgm:pt>
    <dgm:pt modelId="{7EE1EAD9-9822-48E3-BF97-613263C2FD62}" type="pres">
      <dgm:prSet presAssocID="{76C9BEC7-0866-4A60-B7AF-6FE2F0B7D993}" presName="node" presStyleLbl="node1" presStyleIdx="0" presStyleCnt="3" custLinFactNeighborX="21325" custLinFactNeighborY="-68432">
        <dgm:presLayoutVars>
          <dgm:bulletEnabled val="1"/>
        </dgm:presLayoutVars>
      </dgm:prSet>
      <dgm:spPr/>
    </dgm:pt>
    <dgm:pt modelId="{CD1037A1-4C3E-488E-9BE9-5831E47813DA}" type="pres">
      <dgm:prSet presAssocID="{E517C75B-C695-4D50-BA8D-3854D390CFFC}" presName="sibTrans" presStyleLbl="sibTrans2D1" presStyleIdx="0" presStyleCnt="2" custAng="2262931" custScaleX="53390" custLinFactX="-9098" custLinFactY="95699" custLinFactNeighborX="-100000" custLinFactNeighborY="100000"/>
      <dgm:spPr/>
    </dgm:pt>
    <dgm:pt modelId="{7B984913-146C-4AF3-B06F-4AFF26452B68}" type="pres">
      <dgm:prSet presAssocID="{E517C75B-C695-4D50-BA8D-3854D390CFFC}" presName="connectorText" presStyleLbl="sibTrans2D1" presStyleIdx="0" presStyleCnt="2"/>
      <dgm:spPr/>
    </dgm:pt>
    <dgm:pt modelId="{D44E3B6D-A7C5-4753-9C21-FF46D0779974}" type="pres">
      <dgm:prSet presAssocID="{0E0B1DFE-DC9B-435C-9958-16680518882C}" presName="node" presStyleLbl="node1" presStyleIdx="1" presStyleCnt="3" custLinFactNeighborX="82436" custLinFactNeighborY="-69496">
        <dgm:presLayoutVars>
          <dgm:bulletEnabled val="1"/>
        </dgm:presLayoutVars>
      </dgm:prSet>
      <dgm:spPr/>
    </dgm:pt>
    <dgm:pt modelId="{6A25A0A9-D078-4F5F-96C5-6FF2E3F5D61D}" type="pres">
      <dgm:prSet presAssocID="{5481BAD6-06FB-41D0-9D00-979AF8FBB7C6}" presName="sibTrans" presStyleLbl="sibTrans2D1" presStyleIdx="1" presStyleCnt="2" custScaleX="193295" custLinFactX="46753" custLinFactNeighborX="100000" custLinFactNeighborY="50053"/>
      <dgm:spPr/>
    </dgm:pt>
    <dgm:pt modelId="{FCB2EFF0-4227-4504-8736-8D88DC30AC75}" type="pres">
      <dgm:prSet presAssocID="{5481BAD6-06FB-41D0-9D00-979AF8FBB7C6}" presName="connectorText" presStyleLbl="sibTrans2D1" presStyleIdx="1" presStyleCnt="2"/>
      <dgm:spPr/>
    </dgm:pt>
    <dgm:pt modelId="{1D5F6B86-C1C7-45D8-ACC4-73E0533C8025}" type="pres">
      <dgm:prSet presAssocID="{99C1A2EA-3C19-47E3-8717-1359CFB35652}" presName="node" presStyleLbl="node1" presStyleIdx="2" presStyleCnt="3" custLinFactX="-51141" custLinFactNeighborX="-100000" custLinFactNeighborY="58456">
        <dgm:presLayoutVars>
          <dgm:bulletEnabled val="1"/>
        </dgm:presLayoutVars>
      </dgm:prSet>
      <dgm:spPr/>
    </dgm:pt>
  </dgm:ptLst>
  <dgm:cxnLst>
    <dgm:cxn modelId="{30EBBE27-D11F-440A-BEA2-71A3826267A2}" type="presOf" srcId="{245B89A3-2CC3-4FAD-AD43-DB4FE1E0A42E}" destId="{86B4571E-41E3-487A-BF21-F6443985C763}" srcOrd="0" destOrd="0" presId="urn:microsoft.com/office/officeart/2005/8/layout/process5"/>
    <dgm:cxn modelId="{A93C1D28-6B43-439F-A094-C98D0C1A98CD}" type="presOf" srcId="{E517C75B-C695-4D50-BA8D-3854D390CFFC}" destId="{7B984913-146C-4AF3-B06F-4AFF26452B68}" srcOrd="1" destOrd="0" presId="urn:microsoft.com/office/officeart/2005/8/layout/process5"/>
    <dgm:cxn modelId="{9E772937-3D61-47B7-8384-F9FB0875193C}" type="presOf" srcId="{5481BAD6-06FB-41D0-9D00-979AF8FBB7C6}" destId="{FCB2EFF0-4227-4504-8736-8D88DC30AC75}" srcOrd="1" destOrd="0" presId="urn:microsoft.com/office/officeart/2005/8/layout/process5"/>
    <dgm:cxn modelId="{12616962-6ACD-43C4-94AE-17A4AF625E75}" type="presOf" srcId="{99C1A2EA-3C19-47E3-8717-1359CFB35652}" destId="{1D5F6B86-C1C7-45D8-ACC4-73E0533C8025}" srcOrd="0" destOrd="0" presId="urn:microsoft.com/office/officeart/2005/8/layout/process5"/>
    <dgm:cxn modelId="{E5416373-D411-40FD-BE10-00F6AA6DE1C6}" srcId="{245B89A3-2CC3-4FAD-AD43-DB4FE1E0A42E}" destId="{0E0B1DFE-DC9B-435C-9958-16680518882C}" srcOrd="1" destOrd="0" parTransId="{E7212F90-5103-47DF-919E-824FA1DDC356}" sibTransId="{5481BAD6-06FB-41D0-9D00-979AF8FBB7C6}"/>
    <dgm:cxn modelId="{A2B25B54-3784-4C6C-A040-AB31F1FA9D1D}" type="presOf" srcId="{5481BAD6-06FB-41D0-9D00-979AF8FBB7C6}" destId="{6A25A0A9-D078-4F5F-96C5-6FF2E3F5D61D}" srcOrd="0" destOrd="0" presId="urn:microsoft.com/office/officeart/2005/8/layout/process5"/>
    <dgm:cxn modelId="{00E53656-73D1-4E40-BB6C-C4FD0E3C8780}" srcId="{245B89A3-2CC3-4FAD-AD43-DB4FE1E0A42E}" destId="{99C1A2EA-3C19-47E3-8717-1359CFB35652}" srcOrd="2" destOrd="0" parTransId="{65FD8A00-CA78-4DAE-82DB-EA2DAFFEC099}" sibTransId="{2EB5868C-22E2-4126-9D83-E38FDAEEAD6B}"/>
    <dgm:cxn modelId="{A8606B8C-7944-4656-B171-8550B9E61874}" type="presOf" srcId="{E517C75B-C695-4D50-BA8D-3854D390CFFC}" destId="{CD1037A1-4C3E-488E-9BE9-5831E47813DA}" srcOrd="0" destOrd="0" presId="urn:microsoft.com/office/officeart/2005/8/layout/process5"/>
    <dgm:cxn modelId="{CAC71D9E-F62C-4B38-9484-5B54BCDFBE15}" type="presOf" srcId="{0E0B1DFE-DC9B-435C-9958-16680518882C}" destId="{D44E3B6D-A7C5-4753-9C21-FF46D0779974}" srcOrd="0" destOrd="0" presId="urn:microsoft.com/office/officeart/2005/8/layout/process5"/>
    <dgm:cxn modelId="{57F246E5-D446-4F30-B598-3DA30489499D}" type="presOf" srcId="{76C9BEC7-0866-4A60-B7AF-6FE2F0B7D993}" destId="{7EE1EAD9-9822-48E3-BF97-613263C2FD62}" srcOrd="0" destOrd="0" presId="urn:microsoft.com/office/officeart/2005/8/layout/process5"/>
    <dgm:cxn modelId="{13F620EB-4EFB-4F23-98B3-F81A7B29ED9F}" srcId="{245B89A3-2CC3-4FAD-AD43-DB4FE1E0A42E}" destId="{76C9BEC7-0866-4A60-B7AF-6FE2F0B7D993}" srcOrd="0" destOrd="0" parTransId="{4EDED703-69FC-4409-959F-D61B65759052}" sibTransId="{E517C75B-C695-4D50-BA8D-3854D390CFFC}"/>
    <dgm:cxn modelId="{5CD09D47-78E7-4A4F-A46F-C0AE583D79B5}" type="presParOf" srcId="{86B4571E-41E3-487A-BF21-F6443985C763}" destId="{7EE1EAD9-9822-48E3-BF97-613263C2FD62}" srcOrd="0" destOrd="0" presId="urn:microsoft.com/office/officeart/2005/8/layout/process5"/>
    <dgm:cxn modelId="{4CE8FC96-A22F-4EEF-8011-A1E3B854B47F}" type="presParOf" srcId="{86B4571E-41E3-487A-BF21-F6443985C763}" destId="{CD1037A1-4C3E-488E-9BE9-5831E47813DA}" srcOrd="1" destOrd="0" presId="urn:microsoft.com/office/officeart/2005/8/layout/process5"/>
    <dgm:cxn modelId="{45CA9877-D7E6-4394-BA87-C4B98572C075}" type="presParOf" srcId="{CD1037A1-4C3E-488E-9BE9-5831E47813DA}" destId="{7B984913-146C-4AF3-B06F-4AFF26452B68}" srcOrd="0" destOrd="0" presId="urn:microsoft.com/office/officeart/2005/8/layout/process5"/>
    <dgm:cxn modelId="{B1D1C443-57A6-4E05-977C-00E4E8C22B44}" type="presParOf" srcId="{86B4571E-41E3-487A-BF21-F6443985C763}" destId="{D44E3B6D-A7C5-4753-9C21-FF46D0779974}" srcOrd="2" destOrd="0" presId="urn:microsoft.com/office/officeart/2005/8/layout/process5"/>
    <dgm:cxn modelId="{5B00D0DA-AB5C-4B73-AA22-0AC8B1B91E19}" type="presParOf" srcId="{86B4571E-41E3-487A-BF21-F6443985C763}" destId="{6A25A0A9-D078-4F5F-96C5-6FF2E3F5D61D}" srcOrd="3" destOrd="0" presId="urn:microsoft.com/office/officeart/2005/8/layout/process5"/>
    <dgm:cxn modelId="{14D9EA73-3602-44A6-82FF-89898D306E13}" type="presParOf" srcId="{6A25A0A9-D078-4F5F-96C5-6FF2E3F5D61D}" destId="{FCB2EFF0-4227-4504-8736-8D88DC30AC75}" srcOrd="0" destOrd="0" presId="urn:microsoft.com/office/officeart/2005/8/layout/process5"/>
    <dgm:cxn modelId="{FBF86BF2-DBCB-485E-A3FF-EE529CE38F77}" type="presParOf" srcId="{86B4571E-41E3-487A-BF21-F6443985C763}" destId="{1D5F6B86-C1C7-45D8-ACC4-73E0533C8025}"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5B89A3-2CC3-4FAD-AD43-DB4FE1E0A42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pPr rtl="1"/>
          <a:endParaRPr lang="he-IL"/>
        </a:p>
      </dgm:t>
    </dgm:pt>
    <dgm:pt modelId="{76C9BEC7-0866-4A60-B7AF-6FE2F0B7D993}">
      <dgm:prSet phldrT="[טקסט]" custT="1"/>
      <dgm:spPr/>
      <dgm:t>
        <a:bodyPr/>
        <a:lstStyle/>
        <a:p>
          <a:pPr rtl="1"/>
          <a:r>
            <a:rPr lang="he-IL" sz="1600" b="1" u="sng" dirty="0"/>
            <a:t>ל</a:t>
          </a:r>
          <a:r>
            <a:rPr lang="en-US" sz="1600" b="1" u="sng" dirty="0"/>
            <a:t>'</a:t>
          </a:r>
          <a:endParaRPr lang="he-IL" sz="1600" b="1" u="sng" dirty="0"/>
        </a:p>
        <a:p>
          <a:pPr rtl="1"/>
          <a:r>
            <a:rPr lang="he-IL" sz="1400" dirty="0"/>
            <a:t>עוצמת התקפה: 5</a:t>
          </a:r>
        </a:p>
        <a:p>
          <a:pPr rtl="1"/>
          <a:r>
            <a:rPr lang="he-IL" sz="1400" dirty="0"/>
            <a:t>אישום: ביצוע מעשה מגונה ,הטרדה מינית ושיבושי הליכי משפט</a:t>
          </a:r>
        </a:p>
      </dgm:t>
    </dgm:pt>
    <dgm:pt modelId="{4EDED703-69FC-4409-959F-D61B65759052}" type="parTrans" cxnId="{13F620EB-4EFB-4F23-98B3-F81A7B29ED9F}">
      <dgm:prSet/>
      <dgm:spPr/>
      <dgm:t>
        <a:bodyPr/>
        <a:lstStyle/>
        <a:p>
          <a:pPr rtl="1"/>
          <a:endParaRPr lang="he-IL"/>
        </a:p>
      </dgm:t>
    </dgm:pt>
    <dgm:pt modelId="{E517C75B-C695-4D50-BA8D-3854D390CFFC}" type="sibTrans" cxnId="{13F620EB-4EFB-4F23-98B3-F81A7B29ED9F}">
      <dgm:prSet/>
      <dgm:spPr>
        <a:solidFill>
          <a:schemeClr val="accent3">
            <a:lumMod val="40000"/>
            <a:lumOff val="60000"/>
          </a:schemeClr>
        </a:solidFill>
      </dgm:spPr>
      <dgm:t>
        <a:bodyPr/>
        <a:lstStyle/>
        <a:p>
          <a:pPr rtl="1"/>
          <a:endParaRPr lang="he-IL" dirty="0"/>
        </a:p>
      </dgm:t>
    </dgm:pt>
    <dgm:pt modelId="{0E0B1DFE-DC9B-435C-9958-16680518882C}">
      <dgm:prSet phldrT="[טקסט]" custT="1"/>
      <dgm:spPr/>
      <dgm:t>
        <a:bodyPr/>
        <a:lstStyle/>
        <a:p>
          <a:pPr rtl="1"/>
          <a:r>
            <a:rPr lang="he-IL" sz="1600" b="1" u="sng" dirty="0"/>
            <a:t>א</a:t>
          </a:r>
          <a:r>
            <a:rPr lang="en-US" sz="1600" b="1" u="sng" dirty="0"/>
            <a:t>'</a:t>
          </a:r>
          <a:endParaRPr lang="he-IL" sz="1600" b="1" u="sng" dirty="0"/>
        </a:p>
        <a:p>
          <a:pPr rtl="1"/>
          <a:r>
            <a:rPr lang="he-IL" sz="1400" dirty="0"/>
            <a:t>עוצמת התקפה: 9</a:t>
          </a:r>
        </a:p>
        <a:p>
          <a:pPr rtl="1"/>
          <a:r>
            <a:rPr lang="he-IL" sz="1400" dirty="0"/>
            <a:t>אישום: 2 מקרי אונס וביצוע מעשה מגונה</a:t>
          </a:r>
        </a:p>
      </dgm:t>
    </dgm:pt>
    <dgm:pt modelId="{E7212F90-5103-47DF-919E-824FA1DDC356}" type="parTrans" cxnId="{E5416373-D411-40FD-BE10-00F6AA6DE1C6}">
      <dgm:prSet/>
      <dgm:spPr/>
      <dgm:t>
        <a:bodyPr/>
        <a:lstStyle/>
        <a:p>
          <a:pPr rtl="1"/>
          <a:endParaRPr lang="he-IL"/>
        </a:p>
      </dgm:t>
    </dgm:pt>
    <dgm:pt modelId="{5481BAD6-06FB-41D0-9D00-979AF8FBB7C6}" type="sibTrans" cxnId="{E5416373-D411-40FD-BE10-00F6AA6DE1C6}">
      <dgm:prSet/>
      <dgm:spPr>
        <a:solidFill>
          <a:schemeClr val="accent3">
            <a:lumMod val="40000"/>
            <a:lumOff val="60000"/>
          </a:schemeClr>
        </a:solidFill>
      </dgm:spPr>
      <dgm:t>
        <a:bodyPr/>
        <a:lstStyle/>
        <a:p>
          <a:pPr rtl="1"/>
          <a:endParaRPr lang="he-IL" dirty="0"/>
        </a:p>
      </dgm:t>
    </dgm:pt>
    <dgm:pt modelId="{99C1A2EA-3C19-47E3-8717-1359CFB35652}">
      <dgm:prSet phldrT="[טקסט]" custT="1"/>
      <dgm:spPr/>
      <dgm:t>
        <a:bodyPr/>
        <a:lstStyle/>
        <a:p>
          <a:pPr rtl="1"/>
          <a:r>
            <a:rPr lang="he-IL" sz="1600" b="1" i="0" u="sng" dirty="0"/>
            <a:t>קצב</a:t>
          </a:r>
        </a:p>
        <a:p>
          <a:pPr rtl="1"/>
          <a:r>
            <a:rPr lang="he-IL" sz="1400" dirty="0"/>
            <a:t>רמת חיים: 10</a:t>
          </a:r>
        </a:p>
        <a:p>
          <a:pPr rtl="1"/>
          <a:r>
            <a:rPr lang="he-IL" sz="1400" dirty="0"/>
            <a:t>רמת חיים אחרי ההתקפות: 0</a:t>
          </a:r>
        </a:p>
        <a:p>
          <a:pPr rtl="1"/>
          <a:r>
            <a:rPr lang="he-IL" sz="1400" dirty="0">
              <a:solidFill>
                <a:schemeClr val="tx1"/>
              </a:solidFill>
            </a:rPr>
            <a:t>קיבל 7 שנות מאסר בפועל</a:t>
          </a:r>
          <a:endParaRPr lang="he-IL" sz="1400" dirty="0"/>
        </a:p>
      </dgm:t>
    </dgm:pt>
    <dgm:pt modelId="{65FD8A00-CA78-4DAE-82DB-EA2DAFFEC099}" type="parTrans" cxnId="{00E53656-73D1-4E40-BB6C-C4FD0E3C8780}">
      <dgm:prSet/>
      <dgm:spPr/>
      <dgm:t>
        <a:bodyPr/>
        <a:lstStyle/>
        <a:p>
          <a:pPr rtl="1"/>
          <a:endParaRPr lang="he-IL"/>
        </a:p>
      </dgm:t>
    </dgm:pt>
    <dgm:pt modelId="{2EB5868C-22E2-4126-9D83-E38FDAEEAD6B}" type="sibTrans" cxnId="{00E53656-73D1-4E40-BB6C-C4FD0E3C8780}">
      <dgm:prSet/>
      <dgm:spPr>
        <a:solidFill>
          <a:schemeClr val="accent3">
            <a:lumMod val="40000"/>
            <a:lumOff val="60000"/>
          </a:schemeClr>
        </a:solidFill>
      </dgm:spPr>
      <dgm:t>
        <a:bodyPr/>
        <a:lstStyle/>
        <a:p>
          <a:pPr rtl="1"/>
          <a:endParaRPr lang="he-IL"/>
        </a:p>
      </dgm:t>
    </dgm:pt>
    <dgm:pt modelId="{EEEE3DA5-9398-4505-B0F5-40C8BD3C5B47}">
      <dgm:prSet custT="1"/>
      <dgm:spPr/>
      <dgm:t>
        <a:bodyPr/>
        <a:lstStyle/>
        <a:p>
          <a:pPr rtl="1"/>
          <a:r>
            <a:rPr lang="he-IL" sz="1600" b="1" u="sng" dirty="0"/>
            <a:t>ה'</a:t>
          </a:r>
        </a:p>
        <a:p>
          <a:pPr rtl="1"/>
          <a:r>
            <a:rPr lang="he-IL" sz="1400" dirty="0"/>
            <a:t>עוצמת התקפה: 2</a:t>
          </a:r>
        </a:p>
        <a:p>
          <a:pPr rtl="1"/>
          <a:r>
            <a:rPr lang="he-IL" sz="1400" dirty="0"/>
            <a:t>אישום: הטרדה מינית</a:t>
          </a:r>
        </a:p>
      </dgm:t>
    </dgm:pt>
    <dgm:pt modelId="{BB657869-7DB4-4A34-8724-3B27251F60FB}" type="parTrans" cxnId="{2EBA0C0A-D4AC-48DD-BCBF-2268A564778D}">
      <dgm:prSet/>
      <dgm:spPr/>
      <dgm:t>
        <a:bodyPr/>
        <a:lstStyle/>
        <a:p>
          <a:pPr rtl="1"/>
          <a:endParaRPr lang="he-IL"/>
        </a:p>
      </dgm:t>
    </dgm:pt>
    <dgm:pt modelId="{34D04C20-8B87-43AA-955C-95183B6C2E73}" type="sibTrans" cxnId="{2EBA0C0A-D4AC-48DD-BCBF-2268A564778D}">
      <dgm:prSet/>
      <dgm:spPr/>
      <dgm:t>
        <a:bodyPr/>
        <a:lstStyle/>
        <a:p>
          <a:pPr rtl="1"/>
          <a:endParaRPr lang="he-IL"/>
        </a:p>
      </dgm:t>
    </dgm:pt>
    <dgm:pt modelId="{86B4571E-41E3-487A-BF21-F6443985C763}" type="pres">
      <dgm:prSet presAssocID="{245B89A3-2CC3-4FAD-AD43-DB4FE1E0A42E}" presName="diagram" presStyleCnt="0">
        <dgm:presLayoutVars>
          <dgm:dir/>
          <dgm:resizeHandles val="exact"/>
        </dgm:presLayoutVars>
      </dgm:prSet>
      <dgm:spPr/>
    </dgm:pt>
    <dgm:pt modelId="{7EE1EAD9-9822-48E3-BF97-613263C2FD62}" type="pres">
      <dgm:prSet presAssocID="{76C9BEC7-0866-4A60-B7AF-6FE2F0B7D993}" presName="node" presStyleLbl="node1" presStyleIdx="0" presStyleCnt="4" custLinFactNeighborX="21325" custLinFactNeighborY="-68432">
        <dgm:presLayoutVars>
          <dgm:bulletEnabled val="1"/>
        </dgm:presLayoutVars>
      </dgm:prSet>
      <dgm:spPr/>
    </dgm:pt>
    <dgm:pt modelId="{CD1037A1-4C3E-488E-9BE9-5831E47813DA}" type="pres">
      <dgm:prSet presAssocID="{E517C75B-C695-4D50-BA8D-3854D390CFFC}" presName="sibTrans" presStyleLbl="sibTrans2D1" presStyleIdx="0" presStyleCnt="3" custAng="2262931" custScaleX="53390" custLinFactX="-9098" custLinFactY="95699" custLinFactNeighborX="-100000" custLinFactNeighborY="100000"/>
      <dgm:spPr/>
    </dgm:pt>
    <dgm:pt modelId="{7B984913-146C-4AF3-B06F-4AFF26452B68}" type="pres">
      <dgm:prSet presAssocID="{E517C75B-C695-4D50-BA8D-3854D390CFFC}" presName="connectorText" presStyleLbl="sibTrans2D1" presStyleIdx="0" presStyleCnt="3"/>
      <dgm:spPr/>
    </dgm:pt>
    <dgm:pt modelId="{D44E3B6D-A7C5-4753-9C21-FF46D0779974}" type="pres">
      <dgm:prSet presAssocID="{0E0B1DFE-DC9B-435C-9958-16680518882C}" presName="node" presStyleLbl="node1" presStyleIdx="1" presStyleCnt="4" custLinFactX="10274" custLinFactNeighborX="100000" custLinFactNeighborY="1991">
        <dgm:presLayoutVars>
          <dgm:bulletEnabled val="1"/>
        </dgm:presLayoutVars>
      </dgm:prSet>
      <dgm:spPr/>
    </dgm:pt>
    <dgm:pt modelId="{6A25A0A9-D078-4F5F-96C5-6FF2E3F5D61D}" type="pres">
      <dgm:prSet presAssocID="{5481BAD6-06FB-41D0-9D00-979AF8FBB7C6}" presName="sibTrans" presStyleLbl="sibTrans2D1" presStyleIdx="1" presStyleCnt="3" custScaleX="104947" custLinFactNeighborX="27628" custLinFactNeighborY="18727"/>
      <dgm:spPr/>
    </dgm:pt>
    <dgm:pt modelId="{FCB2EFF0-4227-4504-8736-8D88DC30AC75}" type="pres">
      <dgm:prSet presAssocID="{5481BAD6-06FB-41D0-9D00-979AF8FBB7C6}" presName="connectorText" presStyleLbl="sibTrans2D1" presStyleIdx="1" presStyleCnt="3"/>
      <dgm:spPr/>
    </dgm:pt>
    <dgm:pt modelId="{1D5F6B86-C1C7-45D8-ACC4-73E0533C8025}" type="pres">
      <dgm:prSet presAssocID="{99C1A2EA-3C19-47E3-8717-1359CFB35652}" presName="node" presStyleLbl="node1" presStyleIdx="2" presStyleCnt="4" custLinFactX="-58262" custLinFactY="60422" custLinFactNeighborX="-100000" custLinFactNeighborY="100000">
        <dgm:presLayoutVars>
          <dgm:bulletEnabled val="1"/>
        </dgm:presLayoutVars>
      </dgm:prSet>
      <dgm:spPr/>
    </dgm:pt>
    <dgm:pt modelId="{D4114AAF-74E8-419D-BE55-0CE3F81A7470}" type="pres">
      <dgm:prSet presAssocID="{2EB5868C-22E2-4126-9D83-E38FDAEEAD6B}" presName="sibTrans" presStyleLbl="sibTrans2D1" presStyleIdx="2" presStyleCnt="3" custAng="10503976" custScaleX="132687"/>
      <dgm:spPr/>
    </dgm:pt>
    <dgm:pt modelId="{F85C6B98-0C2D-470C-9E1A-823623499461}" type="pres">
      <dgm:prSet presAssocID="{2EB5868C-22E2-4126-9D83-E38FDAEEAD6B}" presName="connectorText" presStyleLbl="sibTrans2D1" presStyleIdx="2" presStyleCnt="3"/>
      <dgm:spPr/>
    </dgm:pt>
    <dgm:pt modelId="{ADC07C26-9607-4AD4-9252-5EE2690C1B43}" type="pres">
      <dgm:prSet presAssocID="{EEEE3DA5-9398-4505-B0F5-40C8BD3C5B47}" presName="node" presStyleLbl="node1" presStyleIdx="3" presStyleCnt="4" custLinFactX="-45661" custLinFactY="-65754" custLinFactNeighborX="-100000" custLinFactNeighborY="-100000">
        <dgm:presLayoutVars>
          <dgm:bulletEnabled val="1"/>
        </dgm:presLayoutVars>
      </dgm:prSet>
      <dgm:spPr/>
    </dgm:pt>
  </dgm:ptLst>
  <dgm:cxnLst>
    <dgm:cxn modelId="{2EBA0C0A-D4AC-48DD-BCBF-2268A564778D}" srcId="{245B89A3-2CC3-4FAD-AD43-DB4FE1E0A42E}" destId="{EEEE3DA5-9398-4505-B0F5-40C8BD3C5B47}" srcOrd="3" destOrd="0" parTransId="{BB657869-7DB4-4A34-8724-3B27251F60FB}" sibTransId="{34D04C20-8B87-43AA-955C-95183B6C2E73}"/>
    <dgm:cxn modelId="{C549E515-5ADE-4980-B543-094BC7F0B88C}" type="presOf" srcId="{EEEE3DA5-9398-4505-B0F5-40C8BD3C5B47}" destId="{ADC07C26-9607-4AD4-9252-5EE2690C1B43}" srcOrd="0" destOrd="0" presId="urn:microsoft.com/office/officeart/2005/8/layout/process5"/>
    <dgm:cxn modelId="{30EBBE27-D11F-440A-BEA2-71A3826267A2}" type="presOf" srcId="{245B89A3-2CC3-4FAD-AD43-DB4FE1E0A42E}" destId="{86B4571E-41E3-487A-BF21-F6443985C763}" srcOrd="0" destOrd="0" presId="urn:microsoft.com/office/officeart/2005/8/layout/process5"/>
    <dgm:cxn modelId="{A93C1D28-6B43-439F-A094-C98D0C1A98CD}" type="presOf" srcId="{E517C75B-C695-4D50-BA8D-3854D390CFFC}" destId="{7B984913-146C-4AF3-B06F-4AFF26452B68}" srcOrd="1" destOrd="0" presId="urn:microsoft.com/office/officeart/2005/8/layout/process5"/>
    <dgm:cxn modelId="{9E772937-3D61-47B7-8384-F9FB0875193C}" type="presOf" srcId="{5481BAD6-06FB-41D0-9D00-979AF8FBB7C6}" destId="{FCB2EFF0-4227-4504-8736-8D88DC30AC75}" srcOrd="1" destOrd="0" presId="urn:microsoft.com/office/officeart/2005/8/layout/process5"/>
    <dgm:cxn modelId="{12616962-6ACD-43C4-94AE-17A4AF625E75}" type="presOf" srcId="{99C1A2EA-3C19-47E3-8717-1359CFB35652}" destId="{1D5F6B86-C1C7-45D8-ACC4-73E0533C8025}" srcOrd="0" destOrd="0" presId="urn:microsoft.com/office/officeart/2005/8/layout/process5"/>
    <dgm:cxn modelId="{E5416373-D411-40FD-BE10-00F6AA6DE1C6}" srcId="{245B89A3-2CC3-4FAD-AD43-DB4FE1E0A42E}" destId="{0E0B1DFE-DC9B-435C-9958-16680518882C}" srcOrd="1" destOrd="0" parTransId="{E7212F90-5103-47DF-919E-824FA1DDC356}" sibTransId="{5481BAD6-06FB-41D0-9D00-979AF8FBB7C6}"/>
    <dgm:cxn modelId="{A2B25B54-3784-4C6C-A040-AB31F1FA9D1D}" type="presOf" srcId="{5481BAD6-06FB-41D0-9D00-979AF8FBB7C6}" destId="{6A25A0A9-D078-4F5F-96C5-6FF2E3F5D61D}" srcOrd="0" destOrd="0" presId="urn:microsoft.com/office/officeart/2005/8/layout/process5"/>
    <dgm:cxn modelId="{00E53656-73D1-4E40-BB6C-C4FD0E3C8780}" srcId="{245B89A3-2CC3-4FAD-AD43-DB4FE1E0A42E}" destId="{99C1A2EA-3C19-47E3-8717-1359CFB35652}" srcOrd="2" destOrd="0" parTransId="{65FD8A00-CA78-4DAE-82DB-EA2DAFFEC099}" sibTransId="{2EB5868C-22E2-4126-9D83-E38FDAEEAD6B}"/>
    <dgm:cxn modelId="{A8606B8C-7944-4656-B171-8550B9E61874}" type="presOf" srcId="{E517C75B-C695-4D50-BA8D-3854D390CFFC}" destId="{CD1037A1-4C3E-488E-9BE9-5831E47813DA}" srcOrd="0" destOrd="0" presId="urn:microsoft.com/office/officeart/2005/8/layout/process5"/>
    <dgm:cxn modelId="{CAC71D9E-F62C-4B38-9484-5B54BCDFBE15}" type="presOf" srcId="{0E0B1DFE-DC9B-435C-9958-16680518882C}" destId="{D44E3B6D-A7C5-4753-9C21-FF46D0779974}" srcOrd="0" destOrd="0" presId="urn:microsoft.com/office/officeart/2005/8/layout/process5"/>
    <dgm:cxn modelId="{2A1511A9-4D6E-4602-BB7A-9BB55B957089}" type="presOf" srcId="{2EB5868C-22E2-4126-9D83-E38FDAEEAD6B}" destId="{D4114AAF-74E8-419D-BE55-0CE3F81A7470}" srcOrd="0" destOrd="0" presId="urn:microsoft.com/office/officeart/2005/8/layout/process5"/>
    <dgm:cxn modelId="{133959E0-8420-48A4-A2C7-70854C53C8CF}" type="presOf" srcId="{2EB5868C-22E2-4126-9D83-E38FDAEEAD6B}" destId="{F85C6B98-0C2D-470C-9E1A-823623499461}" srcOrd="1" destOrd="0" presId="urn:microsoft.com/office/officeart/2005/8/layout/process5"/>
    <dgm:cxn modelId="{57F246E5-D446-4F30-B598-3DA30489499D}" type="presOf" srcId="{76C9BEC7-0866-4A60-B7AF-6FE2F0B7D993}" destId="{7EE1EAD9-9822-48E3-BF97-613263C2FD62}" srcOrd="0" destOrd="0" presId="urn:microsoft.com/office/officeart/2005/8/layout/process5"/>
    <dgm:cxn modelId="{13F620EB-4EFB-4F23-98B3-F81A7B29ED9F}" srcId="{245B89A3-2CC3-4FAD-AD43-DB4FE1E0A42E}" destId="{76C9BEC7-0866-4A60-B7AF-6FE2F0B7D993}" srcOrd="0" destOrd="0" parTransId="{4EDED703-69FC-4409-959F-D61B65759052}" sibTransId="{E517C75B-C695-4D50-BA8D-3854D390CFFC}"/>
    <dgm:cxn modelId="{5CD09D47-78E7-4A4F-A46F-C0AE583D79B5}" type="presParOf" srcId="{86B4571E-41E3-487A-BF21-F6443985C763}" destId="{7EE1EAD9-9822-48E3-BF97-613263C2FD62}" srcOrd="0" destOrd="0" presId="urn:microsoft.com/office/officeart/2005/8/layout/process5"/>
    <dgm:cxn modelId="{4CE8FC96-A22F-4EEF-8011-A1E3B854B47F}" type="presParOf" srcId="{86B4571E-41E3-487A-BF21-F6443985C763}" destId="{CD1037A1-4C3E-488E-9BE9-5831E47813DA}" srcOrd="1" destOrd="0" presId="urn:microsoft.com/office/officeart/2005/8/layout/process5"/>
    <dgm:cxn modelId="{45CA9877-D7E6-4394-BA87-C4B98572C075}" type="presParOf" srcId="{CD1037A1-4C3E-488E-9BE9-5831E47813DA}" destId="{7B984913-146C-4AF3-B06F-4AFF26452B68}" srcOrd="0" destOrd="0" presId="urn:microsoft.com/office/officeart/2005/8/layout/process5"/>
    <dgm:cxn modelId="{B1D1C443-57A6-4E05-977C-00E4E8C22B44}" type="presParOf" srcId="{86B4571E-41E3-487A-BF21-F6443985C763}" destId="{D44E3B6D-A7C5-4753-9C21-FF46D0779974}" srcOrd="2" destOrd="0" presId="urn:microsoft.com/office/officeart/2005/8/layout/process5"/>
    <dgm:cxn modelId="{5B00D0DA-AB5C-4B73-AA22-0AC8B1B91E19}" type="presParOf" srcId="{86B4571E-41E3-487A-BF21-F6443985C763}" destId="{6A25A0A9-D078-4F5F-96C5-6FF2E3F5D61D}" srcOrd="3" destOrd="0" presId="urn:microsoft.com/office/officeart/2005/8/layout/process5"/>
    <dgm:cxn modelId="{14D9EA73-3602-44A6-82FF-89898D306E13}" type="presParOf" srcId="{6A25A0A9-D078-4F5F-96C5-6FF2E3F5D61D}" destId="{FCB2EFF0-4227-4504-8736-8D88DC30AC75}" srcOrd="0" destOrd="0" presId="urn:microsoft.com/office/officeart/2005/8/layout/process5"/>
    <dgm:cxn modelId="{FBF86BF2-DBCB-485E-A3FF-EE529CE38F77}" type="presParOf" srcId="{86B4571E-41E3-487A-BF21-F6443985C763}" destId="{1D5F6B86-C1C7-45D8-ACC4-73E0533C8025}" srcOrd="4" destOrd="0" presId="urn:microsoft.com/office/officeart/2005/8/layout/process5"/>
    <dgm:cxn modelId="{9E9E46A5-E5F6-4AAA-BF22-83B80E97BDC9}" type="presParOf" srcId="{86B4571E-41E3-487A-BF21-F6443985C763}" destId="{D4114AAF-74E8-419D-BE55-0CE3F81A7470}" srcOrd="5" destOrd="0" presId="urn:microsoft.com/office/officeart/2005/8/layout/process5"/>
    <dgm:cxn modelId="{5218E97E-EC32-48EB-9144-FD0B4B14E0E6}" type="presParOf" srcId="{D4114AAF-74E8-419D-BE55-0CE3F81A7470}" destId="{F85C6B98-0C2D-470C-9E1A-823623499461}" srcOrd="0" destOrd="0" presId="urn:microsoft.com/office/officeart/2005/8/layout/process5"/>
    <dgm:cxn modelId="{9C6C5DA3-AE4B-48F0-90E0-A5A92F72BC2C}" type="presParOf" srcId="{86B4571E-41E3-487A-BF21-F6443985C763}" destId="{ADC07C26-9607-4AD4-9252-5EE2690C1B43}"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1EAD9-9822-48E3-BF97-613263C2FD62}">
      <dsp:nvSpPr>
        <dsp:cNvPr id="0" name=""/>
        <dsp:cNvSpPr/>
      </dsp:nvSpPr>
      <dsp:spPr>
        <a:xfrm>
          <a:off x="598323" y="21273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he-IL" sz="1400" b="1" u="sng" kern="1200" dirty="0"/>
            <a:t>ל</a:t>
          </a:r>
          <a:r>
            <a:rPr lang="en-US" sz="1400" b="1" u="sng" kern="1200" dirty="0"/>
            <a:t>'</a:t>
          </a:r>
          <a:endParaRPr lang="he-IL" sz="1400" b="1" u="sng" kern="1200" dirty="0"/>
        </a:p>
        <a:p>
          <a:pPr marL="0" lvl="0" indent="0" algn="ctr" defTabSz="622300" rtl="1">
            <a:lnSpc>
              <a:spcPct val="90000"/>
            </a:lnSpc>
            <a:spcBef>
              <a:spcPct val="0"/>
            </a:spcBef>
            <a:spcAft>
              <a:spcPct val="35000"/>
            </a:spcAft>
            <a:buNone/>
          </a:pPr>
          <a:r>
            <a:rPr lang="he-IL" sz="1400" kern="1200" dirty="0"/>
            <a:t>עוצמת התקפה: 3</a:t>
          </a:r>
        </a:p>
        <a:p>
          <a:pPr marL="0" lvl="0" indent="0" algn="ctr" defTabSz="622300" rtl="1">
            <a:lnSpc>
              <a:spcPct val="90000"/>
            </a:lnSpc>
            <a:spcBef>
              <a:spcPct val="0"/>
            </a:spcBef>
            <a:spcAft>
              <a:spcPct val="35000"/>
            </a:spcAft>
            <a:buNone/>
          </a:pPr>
          <a:r>
            <a:rPr lang="he-IL" sz="1400" kern="1200" dirty="0"/>
            <a:t>אישום: הטרדה מינית והטרדת עד </a:t>
          </a:r>
        </a:p>
      </dsp:txBody>
      <dsp:txXfrm>
        <a:off x="646868" y="261275"/>
        <a:ext cx="2665308" cy="1560349"/>
      </dsp:txXfrm>
    </dsp:sp>
    <dsp:sp modelId="{CD1037A1-4C3E-488E-9BE9-5831E47813DA}">
      <dsp:nvSpPr>
        <dsp:cNvPr id="0" name=""/>
        <dsp:cNvSpPr/>
      </dsp:nvSpPr>
      <dsp:spPr>
        <a:xfrm rot="2252018">
          <a:off x="2705166" y="2030912"/>
          <a:ext cx="790356" cy="685074"/>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rtl="1">
            <a:lnSpc>
              <a:spcPct val="90000"/>
            </a:lnSpc>
            <a:spcBef>
              <a:spcPct val="0"/>
            </a:spcBef>
            <a:spcAft>
              <a:spcPct val="35000"/>
            </a:spcAft>
            <a:buNone/>
          </a:pPr>
          <a:endParaRPr lang="he-IL" sz="3100" kern="1200" dirty="0"/>
        </a:p>
      </dsp:txBody>
      <dsp:txXfrm>
        <a:off x="2726438" y="2105322"/>
        <a:ext cx="584834" cy="411044"/>
      </dsp:txXfrm>
    </dsp:sp>
    <dsp:sp modelId="{D44E3B6D-A7C5-4753-9C21-FF46D0779974}">
      <dsp:nvSpPr>
        <dsp:cNvPr id="0" name=""/>
        <dsp:cNvSpPr/>
      </dsp:nvSpPr>
      <dsp:spPr>
        <a:xfrm>
          <a:off x="6153811" y="195095"/>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he-IL" sz="1400" b="1" u="sng" kern="1200" dirty="0"/>
            <a:t>א</a:t>
          </a:r>
          <a:r>
            <a:rPr lang="en-US" sz="1400" b="1" u="sng" kern="1200" dirty="0"/>
            <a:t>'</a:t>
          </a:r>
          <a:endParaRPr lang="he-IL" sz="1400" b="1" u="sng" kern="1200" dirty="0"/>
        </a:p>
        <a:p>
          <a:pPr marL="0" lvl="0" indent="0" algn="ctr" defTabSz="622300" rtl="1">
            <a:lnSpc>
              <a:spcPct val="90000"/>
            </a:lnSpc>
            <a:spcBef>
              <a:spcPct val="0"/>
            </a:spcBef>
            <a:spcAft>
              <a:spcPct val="35000"/>
            </a:spcAft>
            <a:buNone/>
          </a:pPr>
          <a:r>
            <a:rPr lang="he-IL" sz="1400" kern="1200" dirty="0"/>
            <a:t>עוצמת התקפה: 5</a:t>
          </a:r>
        </a:p>
        <a:p>
          <a:pPr marL="0" lvl="0" indent="0" algn="ctr" defTabSz="622300" rtl="1">
            <a:lnSpc>
              <a:spcPct val="90000"/>
            </a:lnSpc>
            <a:spcBef>
              <a:spcPct val="0"/>
            </a:spcBef>
            <a:spcAft>
              <a:spcPct val="35000"/>
            </a:spcAft>
            <a:buNone/>
          </a:pPr>
          <a:r>
            <a:rPr lang="he-IL" sz="1400" kern="1200" dirty="0"/>
            <a:t>אישום: ביצוע מעשה מגונה</a:t>
          </a:r>
        </a:p>
      </dsp:txBody>
      <dsp:txXfrm>
        <a:off x="6202356" y="243640"/>
        <a:ext cx="2665308" cy="1560349"/>
      </dsp:txXfrm>
    </dsp:sp>
    <dsp:sp modelId="{6A25A0A9-D078-4F5F-96C5-6FF2E3F5D61D}">
      <dsp:nvSpPr>
        <dsp:cNvPr id="0" name=""/>
        <dsp:cNvSpPr/>
      </dsp:nvSpPr>
      <dsp:spPr>
        <a:xfrm rot="8438059">
          <a:off x="6444968" y="2077592"/>
          <a:ext cx="748297" cy="685074"/>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rtl="1">
            <a:lnSpc>
              <a:spcPct val="90000"/>
            </a:lnSpc>
            <a:spcBef>
              <a:spcPct val="0"/>
            </a:spcBef>
            <a:spcAft>
              <a:spcPct val="35000"/>
            </a:spcAft>
            <a:buNone/>
          </a:pPr>
          <a:endParaRPr lang="he-IL" sz="3100" kern="1200" dirty="0"/>
        </a:p>
      </dsp:txBody>
      <dsp:txXfrm rot="10800000">
        <a:off x="6627175" y="2149429"/>
        <a:ext cx="542775" cy="411044"/>
      </dsp:txXfrm>
    </dsp:sp>
    <dsp:sp modelId="{1D5F6B86-C1C7-45D8-ACC4-73E0533C8025}">
      <dsp:nvSpPr>
        <dsp:cNvPr id="0" name=""/>
        <dsp:cNvSpPr/>
      </dsp:nvSpPr>
      <dsp:spPr>
        <a:xfrm>
          <a:off x="3568841" y="2315822"/>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b="1" u="sng" kern="1200" dirty="0"/>
            <a:t>קצב</a:t>
          </a:r>
        </a:p>
        <a:p>
          <a:pPr marL="0" lvl="0" indent="0" algn="ctr" defTabSz="711200" rtl="1">
            <a:lnSpc>
              <a:spcPct val="90000"/>
            </a:lnSpc>
            <a:spcBef>
              <a:spcPct val="0"/>
            </a:spcBef>
            <a:spcAft>
              <a:spcPct val="35000"/>
            </a:spcAft>
            <a:buNone/>
          </a:pPr>
          <a:r>
            <a:rPr lang="he-IL" sz="1400" kern="1200" dirty="0"/>
            <a:t>רמת חיים: 10</a:t>
          </a:r>
        </a:p>
        <a:p>
          <a:pPr marL="0" lvl="0" indent="0" algn="ctr" defTabSz="711200" rtl="1">
            <a:lnSpc>
              <a:spcPct val="90000"/>
            </a:lnSpc>
            <a:spcBef>
              <a:spcPct val="0"/>
            </a:spcBef>
            <a:spcAft>
              <a:spcPct val="35000"/>
            </a:spcAft>
            <a:buNone/>
          </a:pPr>
          <a:r>
            <a:rPr lang="he-IL" sz="1400" kern="1200" dirty="0"/>
            <a:t>רמת חיים אחרי ההתקפות: 1</a:t>
          </a:r>
        </a:p>
        <a:p>
          <a:pPr marL="0" lvl="0" indent="0" algn="ctr" defTabSz="711200" rtl="1">
            <a:lnSpc>
              <a:spcPct val="90000"/>
            </a:lnSpc>
            <a:spcBef>
              <a:spcPct val="0"/>
            </a:spcBef>
            <a:spcAft>
              <a:spcPct val="35000"/>
            </a:spcAft>
            <a:buNone/>
          </a:pPr>
          <a:r>
            <a:rPr lang="he-IL" sz="1400" kern="1200" dirty="0">
              <a:solidFill>
                <a:schemeClr val="tx1"/>
              </a:solidFill>
            </a:rPr>
            <a:t>לא קיבל מאסר בפועל</a:t>
          </a:r>
        </a:p>
      </dsp:txBody>
      <dsp:txXfrm>
        <a:off x="3617386" y="2364367"/>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1EAD9-9822-48E3-BF97-613263C2FD62}">
      <dsp:nvSpPr>
        <dsp:cNvPr id="0" name=""/>
        <dsp:cNvSpPr/>
      </dsp:nvSpPr>
      <dsp:spPr>
        <a:xfrm>
          <a:off x="676270" y="0"/>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b="1" u="sng" kern="1200" dirty="0"/>
            <a:t>ל</a:t>
          </a:r>
          <a:r>
            <a:rPr lang="en-US" sz="1600" b="1" u="sng" kern="1200" dirty="0"/>
            <a:t>'</a:t>
          </a:r>
          <a:endParaRPr lang="he-IL" sz="1600" b="1" u="sng" kern="1200" dirty="0"/>
        </a:p>
        <a:p>
          <a:pPr marL="0" lvl="0" indent="0" algn="ctr" defTabSz="711200" rtl="1">
            <a:lnSpc>
              <a:spcPct val="90000"/>
            </a:lnSpc>
            <a:spcBef>
              <a:spcPct val="0"/>
            </a:spcBef>
            <a:spcAft>
              <a:spcPct val="35000"/>
            </a:spcAft>
            <a:buNone/>
          </a:pPr>
          <a:r>
            <a:rPr lang="he-IL" sz="1400" kern="1200" dirty="0"/>
            <a:t>עוצמת התקפה: 5</a:t>
          </a:r>
        </a:p>
        <a:p>
          <a:pPr marL="0" lvl="0" indent="0" algn="ctr" defTabSz="711200" rtl="1">
            <a:lnSpc>
              <a:spcPct val="90000"/>
            </a:lnSpc>
            <a:spcBef>
              <a:spcPct val="0"/>
            </a:spcBef>
            <a:spcAft>
              <a:spcPct val="35000"/>
            </a:spcAft>
            <a:buNone/>
          </a:pPr>
          <a:r>
            <a:rPr lang="he-IL" sz="1400" kern="1200" dirty="0"/>
            <a:t>אישום: ביצוע מעשה מגונה ,הטרדה מינית ושיבושי הליכי משפט</a:t>
          </a:r>
        </a:p>
      </dsp:txBody>
      <dsp:txXfrm>
        <a:off x="724003" y="47733"/>
        <a:ext cx="2620721" cy="1534246"/>
      </dsp:txXfrm>
    </dsp:sp>
    <dsp:sp modelId="{CD1037A1-4C3E-488E-9BE9-5831E47813DA}">
      <dsp:nvSpPr>
        <dsp:cNvPr id="0" name=""/>
        <dsp:cNvSpPr/>
      </dsp:nvSpPr>
      <dsp:spPr>
        <a:xfrm rot="2282371">
          <a:off x="2570371" y="1813592"/>
          <a:ext cx="991106" cy="673614"/>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rtl="1">
            <a:lnSpc>
              <a:spcPct val="90000"/>
            </a:lnSpc>
            <a:spcBef>
              <a:spcPct val="0"/>
            </a:spcBef>
            <a:spcAft>
              <a:spcPct val="35000"/>
            </a:spcAft>
            <a:buNone/>
          </a:pPr>
          <a:endParaRPr lang="he-IL" sz="3000" kern="1200" dirty="0"/>
        </a:p>
      </dsp:txBody>
      <dsp:txXfrm>
        <a:off x="2591834" y="1886052"/>
        <a:ext cx="789022" cy="404168"/>
      </dsp:txXfrm>
    </dsp:sp>
    <dsp:sp modelId="{D44E3B6D-A7C5-4753-9C21-FF46D0779974}">
      <dsp:nvSpPr>
        <dsp:cNvPr id="0" name=""/>
        <dsp:cNvSpPr/>
      </dsp:nvSpPr>
      <dsp:spPr>
        <a:xfrm>
          <a:off x="6894954" y="3516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b="1" u="sng" kern="1200" dirty="0"/>
            <a:t>א</a:t>
          </a:r>
          <a:r>
            <a:rPr lang="en-US" sz="1600" b="1" u="sng" kern="1200" dirty="0"/>
            <a:t>'</a:t>
          </a:r>
          <a:endParaRPr lang="he-IL" sz="1600" b="1" u="sng" kern="1200" dirty="0"/>
        </a:p>
        <a:p>
          <a:pPr marL="0" lvl="0" indent="0" algn="ctr" defTabSz="711200" rtl="1">
            <a:lnSpc>
              <a:spcPct val="90000"/>
            </a:lnSpc>
            <a:spcBef>
              <a:spcPct val="0"/>
            </a:spcBef>
            <a:spcAft>
              <a:spcPct val="35000"/>
            </a:spcAft>
            <a:buNone/>
          </a:pPr>
          <a:r>
            <a:rPr lang="he-IL" sz="1400" kern="1200" dirty="0"/>
            <a:t>עוצמת התקפה: 9</a:t>
          </a:r>
        </a:p>
        <a:p>
          <a:pPr marL="0" lvl="0" indent="0" algn="ctr" defTabSz="711200" rtl="1">
            <a:lnSpc>
              <a:spcPct val="90000"/>
            </a:lnSpc>
            <a:spcBef>
              <a:spcPct val="0"/>
            </a:spcBef>
            <a:spcAft>
              <a:spcPct val="35000"/>
            </a:spcAft>
            <a:buNone/>
          </a:pPr>
          <a:r>
            <a:rPr lang="he-IL" sz="1400" kern="1200" dirty="0"/>
            <a:t>אישום: 2 מקרי אונס וביצוע מעשה מגונה</a:t>
          </a:r>
        </a:p>
      </dsp:txBody>
      <dsp:txXfrm>
        <a:off x="6942687" y="82899"/>
        <a:ext cx="2620721" cy="1534246"/>
      </dsp:txXfrm>
    </dsp:sp>
    <dsp:sp modelId="{6A25A0A9-D078-4F5F-96C5-6FF2E3F5D61D}">
      <dsp:nvSpPr>
        <dsp:cNvPr id="0" name=""/>
        <dsp:cNvSpPr/>
      </dsp:nvSpPr>
      <dsp:spPr>
        <a:xfrm rot="8610917">
          <a:off x="6315838" y="1916064"/>
          <a:ext cx="890777" cy="673614"/>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rtl="1">
            <a:lnSpc>
              <a:spcPct val="90000"/>
            </a:lnSpc>
            <a:spcBef>
              <a:spcPct val="0"/>
            </a:spcBef>
            <a:spcAft>
              <a:spcPct val="35000"/>
            </a:spcAft>
            <a:buNone/>
          </a:pPr>
          <a:endParaRPr lang="he-IL" sz="3000" kern="1200" dirty="0"/>
        </a:p>
      </dsp:txBody>
      <dsp:txXfrm rot="10800000">
        <a:off x="6498119" y="1990707"/>
        <a:ext cx="688693" cy="404168"/>
      </dsp:txXfrm>
    </dsp:sp>
    <dsp:sp modelId="{1D5F6B86-C1C7-45D8-ACC4-73E0533C8025}">
      <dsp:nvSpPr>
        <dsp:cNvPr id="0" name=""/>
        <dsp:cNvSpPr/>
      </dsp:nvSpPr>
      <dsp:spPr>
        <a:xfrm>
          <a:off x="3403675" y="261713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b="1" i="0" u="sng" kern="1200" dirty="0"/>
            <a:t>קצב</a:t>
          </a:r>
        </a:p>
        <a:p>
          <a:pPr marL="0" lvl="0" indent="0" algn="ctr" defTabSz="711200" rtl="1">
            <a:lnSpc>
              <a:spcPct val="90000"/>
            </a:lnSpc>
            <a:spcBef>
              <a:spcPct val="0"/>
            </a:spcBef>
            <a:spcAft>
              <a:spcPct val="35000"/>
            </a:spcAft>
            <a:buNone/>
          </a:pPr>
          <a:r>
            <a:rPr lang="he-IL" sz="1400" kern="1200" dirty="0"/>
            <a:t>רמת חיים: 10</a:t>
          </a:r>
        </a:p>
        <a:p>
          <a:pPr marL="0" lvl="0" indent="0" algn="ctr" defTabSz="711200" rtl="1">
            <a:lnSpc>
              <a:spcPct val="90000"/>
            </a:lnSpc>
            <a:spcBef>
              <a:spcPct val="0"/>
            </a:spcBef>
            <a:spcAft>
              <a:spcPct val="35000"/>
            </a:spcAft>
            <a:buNone/>
          </a:pPr>
          <a:r>
            <a:rPr lang="he-IL" sz="1400" kern="1200" dirty="0"/>
            <a:t>רמת חיים אחרי ההתקפות: 0</a:t>
          </a:r>
        </a:p>
        <a:p>
          <a:pPr marL="0" lvl="0" indent="0" algn="ctr" defTabSz="711200" rtl="1">
            <a:lnSpc>
              <a:spcPct val="90000"/>
            </a:lnSpc>
            <a:spcBef>
              <a:spcPct val="0"/>
            </a:spcBef>
            <a:spcAft>
              <a:spcPct val="35000"/>
            </a:spcAft>
            <a:buNone/>
          </a:pPr>
          <a:r>
            <a:rPr lang="he-IL" sz="1400" kern="1200" dirty="0">
              <a:solidFill>
                <a:schemeClr val="tx1"/>
              </a:solidFill>
            </a:rPr>
            <a:t>קיבל 7 שנות מאסר בפועל</a:t>
          </a:r>
          <a:endParaRPr lang="he-IL" sz="1400" kern="1200" dirty="0"/>
        </a:p>
      </dsp:txBody>
      <dsp:txXfrm>
        <a:off x="3451408" y="2664869"/>
        <a:ext cx="2620721" cy="1534246"/>
      </dsp:txXfrm>
    </dsp:sp>
    <dsp:sp modelId="{D4114AAF-74E8-419D-BE55-0CE3F81A7470}">
      <dsp:nvSpPr>
        <dsp:cNvPr id="0" name=""/>
        <dsp:cNvSpPr/>
      </dsp:nvSpPr>
      <dsp:spPr>
        <a:xfrm rot="5554015">
          <a:off x="4587032" y="1809961"/>
          <a:ext cx="687911" cy="673614"/>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a:p>
      </dsp:txBody>
      <dsp:txXfrm rot="5400000">
        <a:off x="4733428" y="1802914"/>
        <a:ext cx="404168" cy="485827"/>
      </dsp:txXfrm>
    </dsp:sp>
    <dsp:sp modelId="{ADC07C26-9607-4AD4-9252-5EE2690C1B43}">
      <dsp:nvSpPr>
        <dsp:cNvPr id="0" name=""/>
        <dsp:cNvSpPr/>
      </dsp:nvSpPr>
      <dsp:spPr>
        <a:xfrm>
          <a:off x="3745942" y="17592"/>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b="1" u="sng" kern="1200" dirty="0"/>
            <a:t>ה'</a:t>
          </a:r>
        </a:p>
        <a:p>
          <a:pPr marL="0" lvl="0" indent="0" algn="ctr" defTabSz="711200" rtl="1">
            <a:lnSpc>
              <a:spcPct val="90000"/>
            </a:lnSpc>
            <a:spcBef>
              <a:spcPct val="0"/>
            </a:spcBef>
            <a:spcAft>
              <a:spcPct val="35000"/>
            </a:spcAft>
            <a:buNone/>
          </a:pPr>
          <a:r>
            <a:rPr lang="he-IL" sz="1400" kern="1200" dirty="0"/>
            <a:t>עוצמת התקפה: 2</a:t>
          </a:r>
        </a:p>
        <a:p>
          <a:pPr marL="0" lvl="0" indent="0" algn="ctr" defTabSz="711200" rtl="1">
            <a:lnSpc>
              <a:spcPct val="90000"/>
            </a:lnSpc>
            <a:spcBef>
              <a:spcPct val="0"/>
            </a:spcBef>
            <a:spcAft>
              <a:spcPct val="35000"/>
            </a:spcAft>
            <a:buNone/>
          </a:pPr>
          <a:r>
            <a:rPr lang="he-IL" sz="1400" kern="1200" dirty="0"/>
            <a:t>אישום: הטרדה מינית</a:t>
          </a:r>
        </a:p>
      </dsp:txBody>
      <dsp:txXfrm>
        <a:off x="3793675" y="65325"/>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399567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140572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120138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284409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57266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54955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282491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156894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25031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359327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F8847AF1-E38D-4A87-B454-5290E6DC6C60}" type="datetimeFigureOut">
              <a:rPr lang="he-IL" smtClean="0"/>
              <a:t>ל'/ניסן/תשע"ז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3E242BE-C32A-4A2A-9E0A-89882FB1CF89}" type="slidenum">
              <a:rPr lang="he-IL" smtClean="0"/>
              <a:t>‹#›</a:t>
            </a:fld>
            <a:endParaRPr lang="he-IL"/>
          </a:p>
        </p:txBody>
      </p:sp>
    </p:spTree>
    <p:extLst>
      <p:ext uri="{BB962C8B-B14F-4D97-AF65-F5344CB8AC3E}">
        <p14:creationId xmlns:p14="http://schemas.microsoft.com/office/powerpoint/2010/main" val="200483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2000">
              <a:schemeClr val="accent1">
                <a:lumMod val="45000"/>
                <a:lumOff val="55000"/>
              </a:schemeClr>
            </a:gs>
            <a:gs pos="44000">
              <a:schemeClr val="accent1">
                <a:lumMod val="61000"/>
                <a:lumOff val="39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8847AF1-E38D-4A87-B454-5290E6DC6C60}" type="datetimeFigureOut">
              <a:rPr lang="he-IL" smtClean="0"/>
              <a:t>ל'/ניסן/תשע"ז</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3E242BE-C32A-4A2A-9E0A-89882FB1CF89}" type="slidenum">
              <a:rPr lang="he-IL" smtClean="0"/>
              <a:t>‹#›</a:t>
            </a:fld>
            <a:endParaRPr lang="he-IL"/>
          </a:p>
        </p:txBody>
      </p:sp>
    </p:spTree>
    <p:extLst>
      <p:ext uri="{BB962C8B-B14F-4D97-AF65-F5344CB8AC3E}">
        <p14:creationId xmlns:p14="http://schemas.microsoft.com/office/powerpoint/2010/main" val="108934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הנשיא לשעבר משה קצב בבית המשפט לקראת הכרעת דינו, דצמבר 2010 (נמרוד סונדרס)"/>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153822" y="975392"/>
            <a:ext cx="6553545" cy="4915158"/>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כותרת 1"/>
          <p:cNvSpPr>
            <a:spLocks noGrp="1"/>
          </p:cNvSpPr>
          <p:nvPr>
            <p:ph type="ctrTitle"/>
          </p:nvPr>
        </p:nvSpPr>
        <p:spPr>
          <a:xfrm>
            <a:off x="674237" y="914400"/>
            <a:ext cx="3657600" cy="2887579"/>
          </a:xfrm>
        </p:spPr>
        <p:txBody>
          <a:bodyPr>
            <a:normAutofit/>
          </a:bodyPr>
          <a:lstStyle/>
          <a:p>
            <a:r>
              <a:rPr lang="he-IL" sz="4800" b="1" u="sng" dirty="0">
                <a:solidFill>
                  <a:schemeClr val="bg1"/>
                </a:solidFill>
              </a:rPr>
              <a:t>תיק משה קצב</a:t>
            </a:r>
          </a:p>
        </p:txBody>
      </p:sp>
      <p:sp>
        <p:nvSpPr>
          <p:cNvPr id="3" name="כותרת משנה 2"/>
          <p:cNvSpPr>
            <a:spLocks noGrp="1"/>
          </p:cNvSpPr>
          <p:nvPr>
            <p:ph type="subTitle" idx="1"/>
          </p:nvPr>
        </p:nvSpPr>
        <p:spPr>
          <a:xfrm>
            <a:off x="674237" y="4170501"/>
            <a:ext cx="3657600" cy="1525597"/>
          </a:xfrm>
        </p:spPr>
        <p:txBody>
          <a:bodyPr>
            <a:normAutofit/>
          </a:bodyPr>
          <a:lstStyle/>
          <a:p>
            <a:r>
              <a:rPr lang="en-US" dirty="0">
                <a:solidFill>
                  <a:srgbClr val="5FB1BF"/>
                </a:solidFill>
              </a:rPr>
              <a:t>Introducing Abstract Argumentation with Many</a:t>
            </a:r>
          </a:p>
          <a:p>
            <a:r>
              <a:rPr lang="en-US" dirty="0">
                <a:solidFill>
                  <a:srgbClr val="5FB1BF"/>
                </a:solidFill>
              </a:rPr>
              <a:t>Lives</a:t>
            </a:r>
            <a:endParaRPr lang="he-IL" dirty="0">
              <a:solidFill>
                <a:srgbClr val="5FB1BF"/>
              </a:solidFill>
            </a:endParaRPr>
          </a:p>
        </p:txBody>
      </p:sp>
    </p:spTree>
    <p:extLst>
      <p:ext uri="{BB962C8B-B14F-4D97-AF65-F5344CB8AC3E}">
        <p14:creationId xmlns:p14="http://schemas.microsoft.com/office/powerpoint/2010/main" val="272052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2000">
              <a:schemeClr val="accent1">
                <a:lumMod val="45000"/>
                <a:lumOff val="55000"/>
              </a:schemeClr>
            </a:gs>
            <a:gs pos="44000">
              <a:schemeClr val="accent1">
                <a:lumMod val="61000"/>
                <a:lumOff val="39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ל</a:t>
            </a:r>
            <a:r>
              <a:rPr lang="en-US" u="sng" dirty="0"/>
              <a:t>'</a:t>
            </a:r>
            <a:r>
              <a:rPr lang="he-IL" u="sng" dirty="0"/>
              <a:t> מבית הנשיא</a:t>
            </a:r>
          </a:p>
        </p:txBody>
      </p:sp>
      <p:sp>
        <p:nvSpPr>
          <p:cNvPr id="3" name="מציין מיקום תוכן 2"/>
          <p:cNvSpPr>
            <a:spLocks noGrp="1"/>
          </p:cNvSpPr>
          <p:nvPr>
            <p:ph idx="1"/>
          </p:nvPr>
        </p:nvSpPr>
        <p:spPr>
          <a:xfrm>
            <a:off x="838200" y="1825625"/>
            <a:ext cx="10515600" cy="4351338"/>
          </a:xfrm>
          <a:blipFill dpi="0" rotWithShape="1">
            <a:blip r:embed="rId2">
              <a:alphaModFix amt="62000"/>
              <a:extLst>
                <a:ext uri="{BEBA8EAE-BF5A-486C-A8C5-ECC9F3942E4B}">
                  <a14:imgProps xmlns:a14="http://schemas.microsoft.com/office/drawing/2010/main">
                    <a14:imgLayer r:embed="rId3">
                      <a14:imgEffect>
                        <a14:colorTemperature colorTemp="2958"/>
                      </a14:imgEffect>
                      <a14:imgEffect>
                        <a14:saturation sat="44000"/>
                      </a14:imgEffect>
                    </a14:imgLayer>
                  </a14:imgProps>
                </a:ext>
              </a:extLst>
            </a:blip>
            <a:srcRect/>
            <a:tile tx="0" ty="0" sx="100000" sy="100000" flip="none" algn="tl"/>
          </a:blipFill>
          <a:effectLst>
            <a:outerShdw blurRad="50800" dist="12700" dir="5400000" sx="1000" sy="1000" algn="ctr" rotWithShape="0">
              <a:srgbClr val="000000">
                <a:alpha val="35000"/>
              </a:srgbClr>
            </a:outerShdw>
            <a:reflection endPos="0" dist="50800" dir="5400000" sy="-100000" algn="bl" rotWithShape="0"/>
          </a:effectLst>
          <a:scene3d>
            <a:camera prst="orthographicFront"/>
            <a:lightRig rig="threePt" dir="t"/>
          </a:scene3d>
          <a:sp3d extrusionH="6350">
            <a:bevelT w="133350" h="133350" prst="relaxedInset"/>
          </a:sp3d>
        </p:spPr>
        <p:txBody>
          <a:bodyPr>
            <a:normAutofit/>
          </a:bodyPr>
          <a:lstStyle/>
          <a:p>
            <a:endParaRPr lang="he-IL" sz="2000" dirty="0"/>
          </a:p>
          <a:p>
            <a:r>
              <a:rPr lang="he-IL" sz="2000" dirty="0"/>
              <a:t>באישום השלישי עסקינן בחיבוקים שחיבק הנאשם את המתלוננת ל' שהייתה בת 25 עת עבדה בבית הנשיא והייתה כפופה למרותו, וכן באמירות בעלות תוכן מיני שאמר לה. בגין אלו מיוחסות לנאשם עבירות של מעשה מגונה, וכן עבירת הטרדה מינית תוך ניצול מרות ויחסי עבודה.</a:t>
            </a:r>
          </a:p>
          <a:p>
            <a:r>
              <a:rPr lang="he-IL" sz="2000" dirty="0"/>
              <a:t>בכתב האישום נטען כי בפגישות עבודה שקיים הנאשם עם ל</a:t>
            </a:r>
            <a:r>
              <a:rPr lang="en-US" sz="2000" dirty="0"/>
              <a:t>'</a:t>
            </a:r>
            <a:r>
              <a:rPr lang="he-IL" sz="2000" dirty="0"/>
              <a:t>, שעה שהשניים נמצאו ביחידות, נהג הנאשם להשמיע באוזניה הערות אישיות. כך אמר לה כי היא "חמודה", כי יש לה "עיניים יפות", כי היא "נראית יפה היום", כי היא "לבושה יפה היום" </a:t>
            </a:r>
            <a:r>
              <a:rPr lang="he-IL" sz="2000" dirty="0" err="1"/>
              <a:t>וכו</a:t>
            </a:r>
            <a:r>
              <a:rPr lang="he-IL" sz="2000" dirty="0"/>
              <a:t>'.</a:t>
            </a:r>
          </a:p>
          <a:p>
            <a:r>
              <a:rPr lang="he-IL" sz="2000" dirty="0"/>
              <a:t>עיקרו של כתב האישום מתייחס ליום ה- 25.12.2005 , מועד בו נערכה מסיבת יום הולדתו ה- 60 של הנאשם. ל', אשר סייעה בארגונה, נכנסה ללשכתו של הנאשם לצורך תיאום פרטים אחרונים, ועם תום הישיבה, איחלה לו מזל טוב לרגל יום הולדתו. הנאשם קם ממקומו, אמר לה שמגיע לו חיבוק, התקרב אליה וחיבק אותה ממושכות מלפנים, תוך שהוא מצמיד את גופה לגופו, אף הטה את פניו אל צווארה, כמי שמבקש להריח אותה, וזאת לשם גירוי מיני. ל' שהופתעה ממעשה הנאשם, עזבה את הלשכה כשהיא נסערת ובוכה (חיבוק זה כונה על ידינו "חיבוק יום ההולדת").</a:t>
            </a:r>
          </a:p>
        </p:txBody>
      </p:sp>
    </p:spTree>
    <p:extLst>
      <p:ext uri="{BB962C8B-B14F-4D97-AF65-F5344CB8AC3E}">
        <p14:creationId xmlns:p14="http://schemas.microsoft.com/office/powerpoint/2010/main" val="174737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ל</a:t>
            </a:r>
            <a:r>
              <a:rPr lang="en-US" u="sng" dirty="0"/>
              <a:t>'</a:t>
            </a:r>
            <a:r>
              <a:rPr lang="he-IL" u="sng" dirty="0"/>
              <a:t> מבית הנשיא</a:t>
            </a:r>
          </a:p>
        </p:txBody>
      </p:sp>
      <p:sp>
        <p:nvSpPr>
          <p:cNvPr id="3" name="מציין מיקום תוכן 2"/>
          <p:cNvSpPr>
            <a:spLocks noGrp="1"/>
          </p:cNvSpPr>
          <p:nvPr>
            <p:ph idx="1"/>
          </p:nvPr>
        </p:nvSpPr>
        <p:spPr>
          <a:ln/>
        </p:spPr>
        <p:style>
          <a:lnRef idx="2">
            <a:schemeClr val="accent5"/>
          </a:lnRef>
          <a:fillRef idx="1">
            <a:schemeClr val="lt1"/>
          </a:fillRef>
          <a:effectRef idx="0">
            <a:schemeClr val="accent5"/>
          </a:effectRef>
          <a:fontRef idx="minor">
            <a:schemeClr val="dk1"/>
          </a:fontRef>
        </p:style>
        <p:txBody>
          <a:bodyPr>
            <a:normAutofit/>
          </a:bodyPr>
          <a:lstStyle/>
          <a:p>
            <a:r>
              <a:rPr lang="he-IL" sz="2000" dirty="0"/>
              <a:t>בעדותה בבית המשפט, כך גם בריענון זיכרון שנערך לה בפרקליטות, הוסיפה ל' וסיפרה על התבטאות נוספת של הנאשם שאמר לה שיש לה "שפתיים חושניות".</a:t>
            </a:r>
          </a:p>
          <a:p>
            <a:r>
              <a:rPr lang="he-IL" sz="2000" dirty="0"/>
              <a:t>בבית המשפט סיפרה ל' כי בצהרי היום בו נערכה לנאשם מסיבת יום הולדתו, נכנסה ללשכתו כדי למסור לו עדכון אחרון, שאז שאל אותה הנאשם אם לא מגיע לו חיבוק לכבוד יום הולדתו, ניגש אליה וחיבקה </a:t>
            </a:r>
            <a:r>
              <a:rPr lang="he-IL" sz="2000" b="1" dirty="0"/>
              <a:t>"כשהוא עוטף אותי והוא מצמיד אותי והראש שלו היה מונח פה, בכיוון הצוואר שלי". </a:t>
            </a:r>
            <a:r>
              <a:rPr lang="he-IL" sz="2000" dirty="0"/>
              <a:t>ל' הדגימה את אופן החיבוק, כשהיא מראה שהנאשם חיבק אותה חיבוק פנים אל פנים, כשידיו מאחורי גבה והוא מצמיד אותה אליו. עוד העידה כי חשה שהנאשם מרחרח את צווארה כשהיא, מצידה, קפאה על מקומה וידיה לצדי גופה. ל' יצאה מהלשכה נסערת ופרצה בבכי.</a:t>
            </a:r>
          </a:p>
          <a:p>
            <a:r>
              <a:rPr lang="he-IL" sz="2000" dirty="0"/>
              <a:t>עוד נטען כי בהזדמנות אחרת, שמועדה אינו ידוע במדויק, התרחש אירוע דומה בו חיבק הנאשם את ל' מלפנים. (להלן:"</a:t>
            </a:r>
            <a:r>
              <a:rPr lang="he-IL" sz="2000" b="1" dirty="0"/>
              <a:t>החיבוק הנוסף</a:t>
            </a:r>
            <a:r>
              <a:rPr lang="he-IL" sz="2000" dirty="0"/>
              <a:t>"). בעדותה התגברה ל' על רתיעתה לספר על החיבוק הנוסף, ואמרה: </a:t>
            </a:r>
            <a:r>
              <a:rPr lang="he-IL" sz="2000" b="1" dirty="0"/>
              <a:t>"זה היה חיבוק, שהוא הצמיד את החלק העליון אלי, והראש לא היה, זאת אומרת ממש רק חיבוק", "אמרתי שהיה </a:t>
            </a:r>
            <a:r>
              <a:rPr lang="he-IL" sz="2000" b="1" u="sng" dirty="0"/>
              <a:t>עוד פעם אחת בוודאות</a:t>
            </a:r>
            <a:r>
              <a:rPr lang="he-IL" sz="2000" b="1" dirty="0"/>
              <a:t>" וכן: </a:t>
            </a:r>
            <a:r>
              <a:rPr lang="he-IL" sz="2000" b="1" u="sng" dirty="0"/>
              <a:t>"אני זוכרת שהיה עוד חיבוק אחד בוודאות"</a:t>
            </a:r>
            <a:r>
              <a:rPr lang="he-IL" sz="2000" b="1" dirty="0"/>
              <a:t>.</a:t>
            </a:r>
          </a:p>
        </p:txBody>
      </p:sp>
    </p:spTree>
    <p:extLst>
      <p:ext uri="{BB962C8B-B14F-4D97-AF65-F5344CB8AC3E}">
        <p14:creationId xmlns:p14="http://schemas.microsoft.com/office/powerpoint/2010/main" val="238169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ל</a:t>
            </a:r>
            <a:r>
              <a:rPr lang="en-US" u="sng" dirty="0"/>
              <a:t>'</a:t>
            </a:r>
            <a:r>
              <a:rPr lang="he-IL" u="sng" dirty="0"/>
              <a:t> מבית הנשיא</a:t>
            </a:r>
          </a:p>
        </p:txBody>
      </p:sp>
      <p:sp>
        <p:nvSpPr>
          <p:cNvPr id="3" name="מציין מיקום תוכן 2"/>
          <p:cNvSpPr>
            <a:spLocks noGrp="1"/>
          </p:cNvSpPr>
          <p:nvPr>
            <p:ph idx="1"/>
          </p:nvPr>
        </p:nvSpPr>
        <p:spPr>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he-IL" sz="1700" b="1" u="sng" dirty="0"/>
              <a:t>עדויות תומכות</a:t>
            </a:r>
            <a:r>
              <a:rPr lang="he-IL" sz="1700" b="1" dirty="0"/>
              <a:t> </a:t>
            </a:r>
            <a:r>
              <a:rPr lang="he-IL" sz="1700" dirty="0"/>
              <a:t>- ניתן ללמוד מעדותן של נ.ר. ו-נ.א. והמתלוננת ה</a:t>
            </a:r>
            <a:r>
              <a:rPr lang="en-US" sz="1700" dirty="0"/>
              <a:t>'</a:t>
            </a:r>
            <a:r>
              <a:rPr lang="he-IL" sz="1700" dirty="0"/>
              <a:t> על נוהגו של הנאשם לחבק את העובדות הצעירות הכפופות לו בחיבוקים חריגים. מ-נ.א. שמענו כי חיבק אותה ביום הולדתו. לאחר שסירבה לתת לו נשיקה, אף שאל אותה מה תעשה אם יגיע לחדרה במלון, שאלה בעקבותיה ביטלה את השתתפותה בכנס בו עמדה ליטול חלק. גם העדה נ.ר. הייתה תחת מרותו של הנאשם, וסיפרה לבית המשפט על שני חיבוקים שחיבק אותה הנאשם. חיבוק אחד צידי ליד החלון וחיבוק נוסף, הפעם חזיתי, עת חזר מחו"ל. הנאשם אף התקשר לביתה בשעות הערב הציג עצמו כ'משה' והציע לבוא לבקרה.</a:t>
            </a:r>
          </a:p>
          <a:p>
            <a:r>
              <a:rPr lang="he-IL" sz="1700" dirty="0"/>
              <a:t>קורבנות שונות שלא ידעו אחת על השנייה תיארו דפוס פגיעה חוזר לפיו התחלת ה"חיזור" וניסיון להגיע לקרבה עם הקורבנות היה מתחיל בספריה של הפוגע ולאחר מכן, הוא המשיך לפגוע במקומות אחרים. </a:t>
            </a:r>
          </a:p>
          <a:p>
            <a:endParaRPr lang="he-IL" sz="1700" dirty="0"/>
          </a:p>
        </p:txBody>
      </p:sp>
    </p:spTree>
    <p:extLst>
      <p:ext uri="{BB962C8B-B14F-4D97-AF65-F5344CB8AC3E}">
        <p14:creationId xmlns:p14="http://schemas.microsoft.com/office/powerpoint/2010/main" val="37625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מידול הארגומנט</a:t>
            </a:r>
          </a:p>
        </p:txBody>
      </p:sp>
      <p:sp>
        <p:nvSpPr>
          <p:cNvPr id="3" name="מציין מיקום תוכן 2"/>
          <p:cNvSpPr>
            <a:spLocks noGrp="1"/>
          </p:cNvSpPr>
          <p:nvPr>
            <p:ph idx="1"/>
          </p:nvPr>
        </p:nvSpPr>
        <p:spPr>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3"/>
            </a:solidFill>
          </a:ln>
        </p:spPr>
        <p:style>
          <a:lnRef idx="2">
            <a:schemeClr val="accent5"/>
          </a:lnRef>
          <a:fillRef idx="1">
            <a:schemeClr val="lt1"/>
          </a:fillRef>
          <a:effectRef idx="0">
            <a:schemeClr val="accent5"/>
          </a:effectRef>
          <a:fontRef idx="minor">
            <a:schemeClr val="dk1"/>
          </a:fontRef>
        </p:style>
        <p:txBody>
          <a:bodyPr>
            <a:normAutofit/>
          </a:bodyPr>
          <a:lstStyle/>
          <a:p>
            <a:r>
              <a:rPr lang="he-IL" sz="1700" b="1" u="sng" dirty="0"/>
              <a:t>מי נגד מי</a:t>
            </a:r>
            <a:r>
              <a:rPr lang="he-IL" sz="1700" b="1" dirty="0"/>
              <a:t> </a:t>
            </a:r>
            <a:r>
              <a:rPr lang="he-IL" sz="1700" dirty="0"/>
              <a:t>– שלושת המתלוננות (א</a:t>
            </a:r>
            <a:r>
              <a:rPr lang="en-US" sz="1700" dirty="0"/>
              <a:t>'</a:t>
            </a:r>
            <a:r>
              <a:rPr lang="he-IL" sz="1700" dirty="0"/>
              <a:t>, ה</a:t>
            </a:r>
            <a:r>
              <a:rPr lang="en-US" sz="1700" dirty="0"/>
              <a:t>'</a:t>
            </a:r>
            <a:r>
              <a:rPr lang="he-IL" sz="1700" dirty="0"/>
              <a:t> ו-ל</a:t>
            </a:r>
            <a:r>
              <a:rPr lang="en-US" sz="1700" dirty="0"/>
              <a:t>'</a:t>
            </a:r>
            <a:r>
              <a:rPr lang="he-IL" sz="1700" dirty="0"/>
              <a:t>) נגד משה קצב.</a:t>
            </a:r>
          </a:p>
          <a:p>
            <a:r>
              <a:rPr lang="he-IL" sz="1700" b="1" u="sng" dirty="0"/>
              <a:t>מטרה</a:t>
            </a:r>
            <a:r>
              <a:rPr lang="he-IL" sz="1700" dirty="0"/>
              <a:t> – להרשיע את קצב בעבירות משמעותיות עם מאסר בפועל.</a:t>
            </a:r>
          </a:p>
          <a:p>
            <a:r>
              <a:rPr lang="he-IL" sz="1700" dirty="0"/>
              <a:t>בזכות המאמר שלנו, אנו יכולים להציג את הארגומנט בעזרת מערכת סימונים.</a:t>
            </a:r>
          </a:p>
          <a:p>
            <a:r>
              <a:rPr lang="en-US" sz="1700" dirty="0"/>
              <a:t>S</a:t>
            </a:r>
            <a:r>
              <a:rPr lang="he-IL" sz="1700" dirty="0"/>
              <a:t> = המשתתפים בתיק</a:t>
            </a:r>
          </a:p>
          <a:p>
            <a:r>
              <a:rPr lang="en-US" sz="1700" dirty="0"/>
              <a:t>R</a:t>
            </a:r>
            <a:r>
              <a:rPr lang="he-IL" sz="1700" dirty="0"/>
              <a:t> = מי נגד מי, כלומר המאשים</a:t>
            </a:r>
            <a:r>
              <a:rPr lang="en-US" sz="1700" dirty="0"/>
              <a:t>/</a:t>
            </a:r>
            <a:r>
              <a:rPr lang="he-IL" sz="1700" dirty="0"/>
              <a:t>ים נגד המואשם</a:t>
            </a:r>
            <a:r>
              <a:rPr lang="en-US" sz="1700" dirty="0"/>
              <a:t>/</a:t>
            </a:r>
            <a:r>
              <a:rPr lang="he-IL" sz="1700" dirty="0"/>
              <a:t>ים.</a:t>
            </a:r>
          </a:p>
          <a:p>
            <a:r>
              <a:rPr lang="en-US" sz="1700" dirty="0"/>
              <a:t>M</a:t>
            </a:r>
            <a:r>
              <a:rPr lang="he-IL" sz="1700" dirty="0"/>
              <a:t> = רמת החיים, ככל שרמת החיים גבוהה של המשתתף גבוהה יותר כך יהיה יותר קשה יותר "להרוג" אותו.</a:t>
            </a:r>
          </a:p>
          <a:p>
            <a:r>
              <a:rPr lang="en-US" sz="1700" dirty="0"/>
              <a:t>K</a:t>
            </a:r>
            <a:r>
              <a:rPr lang="he-IL" sz="1700" dirty="0"/>
              <a:t> = עוצמת ההתקפה, כלומר עוצמת האישום וחומרת העבירה.</a:t>
            </a:r>
          </a:p>
          <a:p>
            <a:r>
              <a:rPr lang="he-IL" sz="1700" dirty="0"/>
              <a:t>     = תוספת (1) לעוצמות ההתקפה, כאשר יש יותר מ- </a:t>
            </a:r>
            <a:r>
              <a:rPr lang="en-US" sz="1700" dirty="0"/>
              <a:t>m</a:t>
            </a:r>
            <a:r>
              <a:rPr lang="he-IL" sz="1700" dirty="0"/>
              <a:t> מתלוננות. נציב </a:t>
            </a:r>
            <a:r>
              <a:rPr lang="en-US" sz="1700" dirty="0"/>
              <a:t>.m=1</a:t>
            </a:r>
            <a:r>
              <a:rPr lang="he-IL" sz="1700" dirty="0"/>
              <a:t> (נגיע לזה בהמשך)</a:t>
            </a:r>
          </a:p>
          <a:p>
            <a:r>
              <a:rPr lang="he-IL" sz="1700" dirty="0"/>
              <a:t>הנוסחה המלאה: </a:t>
            </a:r>
          </a:p>
        </p:txBody>
      </p:sp>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0879" y="4369777"/>
            <a:ext cx="306452" cy="237392"/>
          </a:xfrm>
          <a:prstGeom prst="rect">
            <a:avLst/>
          </a:prstGeom>
        </p:spPr>
      </p:pic>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56" y="5125915"/>
            <a:ext cx="10534533" cy="773723"/>
          </a:xfrm>
          <a:prstGeom prst="rect">
            <a:avLst/>
          </a:prstGeom>
        </p:spPr>
      </p:pic>
    </p:spTree>
    <p:extLst>
      <p:ext uri="{BB962C8B-B14F-4D97-AF65-F5344CB8AC3E}">
        <p14:creationId xmlns:p14="http://schemas.microsoft.com/office/powerpoint/2010/main" val="81302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הסדר הטיעון: ב-28 ביוני 2007</a:t>
            </a:r>
          </a:p>
        </p:txBody>
      </p:sp>
      <p:graphicFrame>
        <p:nvGraphicFramePr>
          <p:cNvPr id="4" name="מציין מיקום תוכן 3"/>
          <p:cNvGraphicFramePr>
            <a:graphicFrameLocks noGrp="1"/>
          </p:cNvGraphicFramePr>
          <p:nvPr>
            <p:ph idx="1"/>
            <p:extLst>
              <p:ext uri="{D42A27DB-BD31-4B8C-83A1-F6EECF244321}">
                <p14:modId xmlns:p14="http://schemas.microsoft.com/office/powerpoint/2010/main" val="12379969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297615" y="5776546"/>
            <a:ext cx="4528040" cy="369332"/>
          </a:xfrm>
          <a:prstGeom prst="rect">
            <a:avLst/>
          </a:prstGeom>
          <a:noFill/>
        </p:spPr>
        <p:txBody>
          <a:bodyPr wrap="square" rtlCol="1">
            <a:spAutoFit/>
          </a:bodyPr>
          <a:lstStyle/>
          <a:p>
            <a:r>
              <a:rPr lang="he-IL" b="1" u="sng" dirty="0"/>
              <a:t>*נשאלת השאלה למה 10 מינוס 5 מינוס 3 = 1?</a:t>
            </a:r>
          </a:p>
        </p:txBody>
      </p:sp>
    </p:spTree>
    <p:extLst>
      <p:ext uri="{BB962C8B-B14F-4D97-AF65-F5344CB8AC3E}">
        <p14:creationId xmlns:p14="http://schemas.microsoft.com/office/powerpoint/2010/main" val="3194355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הסבר:</a:t>
            </a:r>
          </a:p>
        </p:txBody>
      </p:sp>
      <p:sp>
        <p:nvSpPr>
          <p:cNvPr id="3" name="מציין מיקום תוכן 2"/>
          <p:cNvSpPr>
            <a:spLocks noGrp="1"/>
          </p:cNvSpPr>
          <p:nvPr>
            <p:ph idx="1"/>
          </p:nvPr>
        </p:nvSpPr>
        <p:spPr>
          <a:xfrm>
            <a:off x="838200" y="1825624"/>
            <a:ext cx="10515600" cy="4566383"/>
          </a:xfrm>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3"/>
            </a:solidFill>
          </a:ln>
        </p:spPr>
        <p:style>
          <a:lnRef idx="2">
            <a:schemeClr val="accent5"/>
          </a:lnRef>
          <a:fillRef idx="1">
            <a:schemeClr val="lt1"/>
          </a:fillRef>
          <a:effectRef idx="0">
            <a:schemeClr val="accent5"/>
          </a:effectRef>
          <a:fontRef idx="minor">
            <a:schemeClr val="dk1"/>
          </a:fontRef>
        </p:style>
        <p:txBody>
          <a:bodyPr>
            <a:noAutofit/>
          </a:bodyPr>
          <a:lstStyle/>
          <a:p>
            <a:r>
              <a:rPr lang="he-IL" sz="1700" dirty="0"/>
              <a:t>קצב, נשיא המדינה באותה התקופה היה אחד האנשים הכי חזקים בישראל, לכן לצורך העניין נביא לו רמת חיים גבוהה</a:t>
            </a:r>
            <a:r>
              <a:rPr lang="en-US" sz="1700" dirty="0"/>
              <a:t>;</a:t>
            </a:r>
            <a:r>
              <a:rPr lang="he-IL" sz="1700" dirty="0"/>
              <a:t> 10.</a:t>
            </a:r>
          </a:p>
          <a:p>
            <a:r>
              <a:rPr lang="he-IL" sz="1700" dirty="0"/>
              <a:t>אז ב-2007 בגלל בעיות בלוח הזמנים שא</a:t>
            </a:r>
            <a:r>
              <a:rPr lang="en-US" sz="1700" dirty="0"/>
              <a:t>'</a:t>
            </a:r>
            <a:r>
              <a:rPr lang="he-IL" sz="1700" dirty="0"/>
              <a:t> אמרה לחוקרים בעדותה ועקב צפי לקשיים בהוכחה הנדרשת למעשה אונס, החליטה הפרקליטות שעדיף ללכת על עסקת טיעון.</a:t>
            </a:r>
          </a:p>
          <a:p>
            <a:r>
              <a:rPr lang="he-IL" sz="1700" dirty="0"/>
              <a:t> עסקת הטיעון הייתה מקלה מאוד מבחינת קצב שבו הוא לא קיבל מאסר בפועל אלא רק שנתיים מאסר על תנאי. קצב הואשם ע"י א</a:t>
            </a:r>
            <a:r>
              <a:rPr lang="en-US" sz="1700" dirty="0"/>
              <a:t>'</a:t>
            </a:r>
            <a:r>
              <a:rPr lang="he-IL" sz="1700" dirty="0"/>
              <a:t> רק על ביצוע מגונה (ראה לעיל) וע"י ל</a:t>
            </a:r>
            <a:r>
              <a:rPr lang="en-US" sz="1700" dirty="0"/>
              <a:t>'</a:t>
            </a:r>
            <a:r>
              <a:rPr lang="he-IL" sz="1700" dirty="0"/>
              <a:t> על הטרדה מינית והטרדת עד. </a:t>
            </a:r>
          </a:p>
          <a:p>
            <a:r>
              <a:rPr lang="he-IL" sz="1700" dirty="0"/>
              <a:t>רואים מהעסקה שקצב לא היה רחוק מלקבל מאסר בפועל וכנראה שאם קצב לא היה נשיא המדינה הוא היה אכן מקבל מאסר בפועל.</a:t>
            </a:r>
          </a:p>
          <a:p>
            <a:r>
              <a:rPr lang="he-IL" sz="1700" dirty="0"/>
              <a:t>אם היינו רוצים להגדיר את המטרה שלנו בצורה אחרת, למשל רק להרשיע אותו, היינו מציבים ערך נמוך יותר לחיים של קצב.</a:t>
            </a:r>
          </a:p>
          <a:p>
            <a:r>
              <a:rPr lang="he-IL" sz="1700" dirty="0"/>
              <a:t>בגלל חומרת ההאשמה של א</a:t>
            </a:r>
            <a:r>
              <a:rPr lang="en-US" sz="1700" dirty="0"/>
              <a:t>'</a:t>
            </a:r>
            <a:r>
              <a:rPr lang="he-IL" sz="1700" dirty="0"/>
              <a:t> נגד קצב והטענות ל-2 מעשי אונס שלא היו בעסקת הטיעון, הגדרנו את עוצמת ההתקפה של א</a:t>
            </a:r>
            <a:r>
              <a:rPr lang="en-US" sz="1700" dirty="0"/>
              <a:t>'</a:t>
            </a:r>
            <a:r>
              <a:rPr lang="he-IL" sz="1700" dirty="0"/>
              <a:t> נגד קצב בגודל 5. מחצית מרמת חייו של קצב.</a:t>
            </a:r>
          </a:p>
          <a:p>
            <a:r>
              <a:rPr lang="he-IL" sz="1700" dirty="0"/>
              <a:t>בעסקת טיעון ל</a:t>
            </a:r>
            <a:r>
              <a:rPr lang="en-US" sz="1700" dirty="0"/>
              <a:t>'</a:t>
            </a:r>
            <a:r>
              <a:rPr lang="he-IL" sz="1700" dirty="0"/>
              <a:t> האשימה את קצב בהטרדה מינית והטרדת עד שנחשבות לעבירות קלות יותר מאשר ביצוע מעשה מגונה וחשדות לאונס, לכן הגדרנו את עוצמת ההתקפה של ל</a:t>
            </a:r>
            <a:r>
              <a:rPr lang="en-US" sz="1700" dirty="0"/>
              <a:t>'</a:t>
            </a:r>
            <a:r>
              <a:rPr lang="he-IL" sz="1700" dirty="0"/>
              <a:t> על קצב בגודל 3. כשליש מרמת חייו של קצב.</a:t>
            </a:r>
          </a:p>
          <a:p>
            <a:r>
              <a:rPr lang="he-IL" sz="1700" dirty="0"/>
              <a:t>כיוון שיש האשמות דומות מ-2 מתלוננות אנו מניחים שעוצמת ההתקפה הכוללת תהיה גדולה קצת יותר לכן נוסיף עוד 1 לעוצמת ההתקפה הכוללת</a:t>
            </a:r>
            <a:r>
              <a:rPr lang="he-IL" sz="1700" dirty="0">
                <a:sym typeface="Wingdings" panose="05000000000000000000" pitchFamily="2" charset="2"/>
              </a:rPr>
              <a:t> 5 + 3 + 1 = 9.</a:t>
            </a:r>
            <a:endParaRPr lang="he-IL" sz="1700" dirty="0"/>
          </a:p>
        </p:txBody>
      </p:sp>
    </p:spTree>
    <p:extLst>
      <p:ext uri="{BB962C8B-B14F-4D97-AF65-F5344CB8AC3E}">
        <p14:creationId xmlns:p14="http://schemas.microsoft.com/office/powerpoint/2010/main" val="19274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חישוב החיים אחרי התקפה:</a:t>
            </a:r>
          </a:p>
        </p:txBody>
      </p:sp>
      <p:pic>
        <p:nvPicPr>
          <p:cNvPr id="7" name="מציין מיקום תוכן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424" y="1433146"/>
            <a:ext cx="9739884" cy="5201565"/>
          </a:xfrm>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3"/>
            </a:solidFill>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4220246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חישוב החיים אחרי התקפה:</a:t>
            </a:r>
          </a:p>
        </p:txBody>
      </p:sp>
      <p:pic>
        <p:nvPicPr>
          <p:cNvPr id="7" name="מציין מיקום תוכן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173" y="1433146"/>
            <a:ext cx="9900138" cy="5169877"/>
          </a:xfrm>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3"/>
            </a:solidFill>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333063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לסיכום:</a:t>
            </a:r>
          </a:p>
        </p:txBody>
      </p:sp>
      <p:sp>
        <p:nvSpPr>
          <p:cNvPr id="3" name="מציין מיקום תוכן 2"/>
          <p:cNvSpPr>
            <a:spLocks noGrp="1"/>
          </p:cNvSpPr>
          <p:nvPr>
            <p:ph idx="1"/>
          </p:nvPr>
        </p:nvSpPr>
        <p:spPr>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3"/>
            </a:solidFill>
          </a:ln>
        </p:spPr>
        <p:style>
          <a:lnRef idx="2">
            <a:schemeClr val="accent5"/>
          </a:lnRef>
          <a:fillRef idx="1">
            <a:schemeClr val="lt1"/>
          </a:fillRef>
          <a:effectRef idx="0">
            <a:schemeClr val="accent5"/>
          </a:effectRef>
          <a:fontRef idx="minor">
            <a:schemeClr val="dk1"/>
          </a:fontRef>
        </p:style>
        <p:txBody>
          <a:bodyPr>
            <a:normAutofit/>
          </a:bodyPr>
          <a:lstStyle/>
          <a:p>
            <a:r>
              <a:rPr lang="he-IL" sz="1700" b="1" u="sng" dirty="0"/>
              <a:t>רמת החיים של קצב אחרי ההתקפה: </a:t>
            </a:r>
            <a:r>
              <a:rPr lang="he-IL" sz="1700" dirty="0"/>
              <a:t>רמת החיים ההתחלתית (10) </a:t>
            </a:r>
            <a:r>
              <a:rPr lang="he-IL" sz="1700" b="1" dirty="0"/>
              <a:t>מינוס*</a:t>
            </a:r>
            <a:r>
              <a:rPr lang="he-IL" sz="1700" dirty="0"/>
              <a:t> [תוספת בטא (1) אם יש יותר ממיתלוננת אחת(</a:t>
            </a:r>
            <a:r>
              <a:rPr lang="en-US" sz="1700" dirty="0"/>
              <a:t>m=1</a:t>
            </a:r>
            <a:r>
              <a:rPr lang="he-IL" sz="1700" dirty="0"/>
              <a:t>) </a:t>
            </a:r>
            <a:r>
              <a:rPr lang="he-IL" sz="1700" b="1" dirty="0"/>
              <a:t>+</a:t>
            </a:r>
            <a:r>
              <a:rPr lang="he-IL" sz="1700" dirty="0"/>
              <a:t> הדלתא של קרונקר (1) </a:t>
            </a:r>
            <a:r>
              <a:rPr lang="he-IL" sz="1700" b="1" dirty="0"/>
              <a:t>כפול</a:t>
            </a:r>
            <a:r>
              <a:rPr lang="he-IL" sz="1700" dirty="0"/>
              <a:t> עוצמת ההתקפה של ל</a:t>
            </a:r>
            <a:r>
              <a:rPr lang="en-US" sz="1700" dirty="0"/>
              <a:t>'</a:t>
            </a:r>
            <a:r>
              <a:rPr lang="he-IL" sz="1700" dirty="0"/>
              <a:t> על קצב (3) </a:t>
            </a:r>
            <a:r>
              <a:rPr lang="he-IL" sz="1700" b="1" dirty="0"/>
              <a:t>+</a:t>
            </a:r>
            <a:r>
              <a:rPr lang="he-IL" sz="1700" dirty="0"/>
              <a:t> הדלתא של קרונקר (1) </a:t>
            </a:r>
            <a:r>
              <a:rPr lang="he-IL" sz="1700" b="1" dirty="0"/>
              <a:t>כפול</a:t>
            </a:r>
            <a:r>
              <a:rPr lang="he-IL" sz="1700" dirty="0"/>
              <a:t> עוצמת ההתקפה של א</a:t>
            </a:r>
            <a:r>
              <a:rPr lang="en-US" sz="1700" dirty="0"/>
              <a:t>'</a:t>
            </a:r>
            <a:r>
              <a:rPr lang="he-IL" sz="1700" dirty="0"/>
              <a:t> על קצב (5)] </a:t>
            </a:r>
            <a:r>
              <a:rPr lang="he-IL" sz="1700" b="1" dirty="0"/>
              <a:t>=</a:t>
            </a:r>
            <a:r>
              <a:rPr lang="he-IL" sz="1700" dirty="0"/>
              <a:t> 1. מה שבתוך הסוגריים חייב להיות קטן או שווה לרמת החיים המותקף.</a:t>
            </a:r>
          </a:p>
          <a:p>
            <a:r>
              <a:rPr lang="he-IL" sz="1700" dirty="0"/>
              <a:t>אף אחד לא מתקיף את המתלוננות, המתלוננות כבר נתנו את העדויות שלהן, לכן הדלתא של כל אחת מהן הוא 1.</a:t>
            </a:r>
          </a:p>
          <a:p>
            <a:r>
              <a:rPr lang="he-IL" sz="1700" u="sng" dirty="0"/>
              <a:t>מכאן הראינו שקצב עדיין "חי" כלומר ההאשמות לא היו מספיק חזקות כדי להכניס אותו לכלא.</a:t>
            </a:r>
          </a:p>
          <a:p>
            <a:r>
              <a:rPr lang="he-IL" sz="1700" dirty="0"/>
              <a:t>בעת פתיחת משפטו ב-8 באפריל 2008, שבו היה אמור קצב להודות בחשדות המיוחסים לו, הודיעו פרקליטיו כי קצב חזר בו מהסדר הטיעון.</a:t>
            </a:r>
          </a:p>
          <a:p>
            <a:r>
              <a:rPr lang="he-IL" sz="1700" dirty="0"/>
              <a:t>קצב קיבל עסקת טיעון מקלה מאוד, אך אחת הקורבנות הודיעה שהיא מתכוונת להשמיע את דבריה מול בית המשפט וביקשה לתאר את הזוועות שעברה (זה לא היה במסגרת חקירה, אלא היא ביקשה לנצל את הזכות הניתנת לה על פי חוק להשמיע את דבריה). כפי הנראה, קצב מאוד חשש מכך ובעיקר שעמידה מול שופטים ותיאור מלא של עבירותיו, שכפי הנראה היה מגיע לתקשורת, היה מכתים עוד יותר את שמו ויתכן שגם תומכיו היו מתרחקים ממנו. על כן, קיימת סברה שזו הייתה אחת הסיבות להחלטתו של קצב לדחות את עסקת הטיעון. </a:t>
            </a:r>
          </a:p>
          <a:p>
            <a:endParaRPr lang="he-IL" sz="1700" u="sng" dirty="0"/>
          </a:p>
          <a:p>
            <a:endParaRPr lang="he-IL" sz="1700" dirty="0"/>
          </a:p>
        </p:txBody>
      </p:sp>
    </p:spTree>
    <p:extLst>
      <p:ext uri="{BB962C8B-B14F-4D97-AF65-F5344CB8AC3E}">
        <p14:creationId xmlns:p14="http://schemas.microsoft.com/office/powerpoint/2010/main" val="199906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גזר הדין: ב-30 בדצמבר 2010</a:t>
            </a:r>
          </a:p>
        </p:txBody>
      </p:sp>
      <p:graphicFrame>
        <p:nvGraphicFramePr>
          <p:cNvPr id="4" name="מציין מיקום תוכן 3"/>
          <p:cNvGraphicFramePr>
            <a:graphicFrameLocks noGrp="1"/>
          </p:cNvGraphicFramePr>
          <p:nvPr>
            <p:ph idx="1"/>
            <p:extLst>
              <p:ext uri="{D42A27DB-BD31-4B8C-83A1-F6EECF244321}">
                <p14:modId xmlns:p14="http://schemas.microsoft.com/office/powerpoint/2010/main" val="18980122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923692" y="6176963"/>
            <a:ext cx="6919547" cy="369332"/>
          </a:xfrm>
          <a:prstGeom prst="rect">
            <a:avLst/>
          </a:prstGeom>
          <a:noFill/>
        </p:spPr>
        <p:txBody>
          <a:bodyPr wrap="square" rtlCol="1">
            <a:spAutoFit/>
          </a:bodyPr>
          <a:lstStyle/>
          <a:p>
            <a:r>
              <a:rPr lang="he-IL" b="1" u="sng" dirty="0"/>
              <a:t>*נשאלת השאלה למה לקצב רמת חיים 10 אם מקודם נשאר לו 1?</a:t>
            </a:r>
          </a:p>
        </p:txBody>
      </p:sp>
    </p:spTree>
    <p:extLst>
      <p:ext uri="{BB962C8B-B14F-4D97-AF65-F5344CB8AC3E}">
        <p14:creationId xmlns:p14="http://schemas.microsoft.com/office/powerpoint/2010/main" val="72956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2000">
              <a:schemeClr val="accent1">
                <a:lumMod val="45000"/>
                <a:lumOff val="55000"/>
              </a:schemeClr>
            </a:gs>
            <a:gs pos="44000">
              <a:schemeClr val="accent1">
                <a:lumMod val="61000"/>
                <a:lumOff val="39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א</a:t>
            </a:r>
            <a:r>
              <a:rPr lang="en-US" u="sng" dirty="0"/>
              <a:t>'</a:t>
            </a:r>
            <a:r>
              <a:rPr lang="he-IL" u="sng" dirty="0"/>
              <a:t> ממשרד התיירות</a:t>
            </a:r>
          </a:p>
        </p:txBody>
      </p:sp>
      <p:sp>
        <p:nvSpPr>
          <p:cNvPr id="3" name="מציין מיקום תוכן 2"/>
          <p:cNvSpPr>
            <a:spLocks noGrp="1"/>
          </p:cNvSpPr>
          <p:nvPr>
            <p:ph idx="1"/>
          </p:nvPr>
        </p:nvSpPr>
        <p:spPr>
          <a:blipFill dpi="0" rotWithShape="1">
            <a:blip r:embed="rId2">
              <a:alphaModFix amt="62000"/>
              <a:extLst>
                <a:ext uri="{BEBA8EAE-BF5A-486C-A8C5-ECC9F3942E4B}">
                  <a14:imgProps xmlns:a14="http://schemas.microsoft.com/office/drawing/2010/main">
                    <a14:imgLayer r:embed="rId3">
                      <a14:imgEffect>
                        <a14:colorTemperature colorTemp="2958"/>
                      </a14:imgEffect>
                      <a14:imgEffect>
                        <a14:saturation sat="44000"/>
                      </a14:imgEffect>
                    </a14:imgLayer>
                  </a14:imgProps>
                </a:ext>
              </a:extLst>
            </a:blip>
            <a:srcRect/>
            <a:tile tx="0" ty="0" sx="100000" sy="100000" flip="none" algn="tl"/>
          </a:blipFill>
          <a:effectLst>
            <a:outerShdw blurRad="50800" dist="12700" dir="5400000" sx="1000" sy="1000" algn="ctr" rotWithShape="0">
              <a:srgbClr val="000000">
                <a:alpha val="35000"/>
              </a:srgbClr>
            </a:outerShdw>
            <a:reflection endPos="0" dist="50800" dir="5400000" sy="-100000" algn="bl" rotWithShape="0"/>
          </a:effectLst>
          <a:scene3d>
            <a:camera prst="orthographicFront"/>
            <a:lightRig rig="threePt" dir="t"/>
          </a:scene3d>
          <a:sp3d extrusionH="6350">
            <a:bevelT w="133350" h="133350" prst="relaxedInset"/>
          </a:sp3d>
        </p:spPr>
        <p:txBody>
          <a:bodyPr>
            <a:normAutofit/>
          </a:bodyPr>
          <a:lstStyle/>
          <a:p>
            <a:endParaRPr lang="he-IL" sz="2000" dirty="0"/>
          </a:p>
          <a:p>
            <a:r>
              <a:rPr lang="he-IL" sz="2000" dirty="0"/>
              <a:t>האישום הראשון מתייחס לתקופת עבודתו של הנאשם כשר התיירות ולמתלוננת א' ששימשה בתפקיד בכיר בלשכתו בתקופה הרלוונטית.</a:t>
            </a:r>
          </a:p>
          <a:p>
            <a:r>
              <a:rPr lang="he-IL" sz="2000" dirty="0"/>
              <a:t>באישום זה ייחסה המאשימה לנאשם ביצוע של עבירת אונס ב-א' בשתי הזדמנויות: האחת – בלשכת הנאשם בתל אביב בחודש אפריל 1998( להלן: "האירוע בלשכה בתל אביב") והשנייה – במלון פלאזה בירושלים, ביום 17.6.1998(להלן: "האירוע במלון").</a:t>
            </a:r>
          </a:p>
          <a:p>
            <a:r>
              <a:rPr lang="he-IL" sz="2000" dirty="0"/>
              <a:t>כמו כן מיוחסת לנאשם עבירת מעשה מגונה בכוח, שבוצעה, על פי הנטען, בדירת המתלוננת א' (להלן: "האירוע בדירה").</a:t>
            </a:r>
          </a:p>
        </p:txBody>
      </p:sp>
    </p:spTree>
    <p:extLst>
      <p:ext uri="{BB962C8B-B14F-4D97-AF65-F5344CB8AC3E}">
        <p14:creationId xmlns:p14="http://schemas.microsoft.com/office/powerpoint/2010/main" val="65718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הסבר:</a:t>
            </a:r>
          </a:p>
        </p:txBody>
      </p:sp>
      <p:sp>
        <p:nvSpPr>
          <p:cNvPr id="3" name="מציין מיקום תוכן 2"/>
          <p:cNvSpPr>
            <a:spLocks noGrp="1"/>
          </p:cNvSpPr>
          <p:nvPr>
            <p:ph idx="1"/>
          </p:nvPr>
        </p:nvSpPr>
        <p:spPr>
          <a:xfrm>
            <a:off x="838200" y="1825624"/>
            <a:ext cx="10515600" cy="4566383"/>
          </a:xfrm>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3"/>
            </a:solidFill>
          </a:ln>
        </p:spPr>
        <p:style>
          <a:lnRef idx="2">
            <a:schemeClr val="accent5"/>
          </a:lnRef>
          <a:fillRef idx="1">
            <a:schemeClr val="lt1"/>
          </a:fillRef>
          <a:effectRef idx="0">
            <a:schemeClr val="accent5"/>
          </a:effectRef>
          <a:fontRef idx="minor">
            <a:schemeClr val="dk1"/>
          </a:fontRef>
        </p:style>
        <p:txBody>
          <a:bodyPr>
            <a:noAutofit/>
          </a:bodyPr>
          <a:lstStyle/>
          <a:p>
            <a:r>
              <a:rPr lang="he-IL" sz="1700" dirty="0"/>
              <a:t>כל משפט או הסדר טיעון זה בעצם סידור מחדש של כל הגורמים לכן בעצם נשתמש במערכת חדשה שבו רמת החיים של קצב נשארת 10. כמו כן התווספו עוד ועוד עדויות תומכות חדשות וגם הוסיפו את מתלוננת ה</a:t>
            </a:r>
            <a:r>
              <a:rPr lang="en-US" sz="1700" dirty="0"/>
              <a:t>'</a:t>
            </a:r>
            <a:r>
              <a:rPr lang="he-IL" sz="1700" dirty="0"/>
              <a:t> </a:t>
            </a:r>
          </a:p>
          <a:p>
            <a:r>
              <a:rPr lang="he-IL" sz="1700" dirty="0"/>
              <a:t>ב-2010 הורשע קצב בבית המשפט המחוזי בתל אביב בשתי עבירות אונס ובעבירת מעשה מגונה בכוח בא' ממשרד התיירות, בעבירה של הטרדה מינית כלפי ה' מבית הנשיא, בעבירות של מעשה מגונה והטרדה מינית כלפי ל' מבית הנשיא ובעבירה של שיבוש מהלכי משפט כאשר ניסה לתאם גרסאות עם ל' מבית הנשיא.</a:t>
            </a:r>
          </a:p>
          <a:p>
            <a:r>
              <a:rPr lang="he-IL" sz="1700" dirty="0"/>
              <a:t> האם קצב היה נכנס לכלא רק מהאישום של א</a:t>
            </a:r>
            <a:r>
              <a:rPr lang="en-US" sz="1700" dirty="0"/>
              <a:t>'</a:t>
            </a:r>
            <a:r>
              <a:rPr lang="he-IL" sz="1700" dirty="0"/>
              <a:t> בלבד? אישום של 2 מקרי אונס וביצוע מעשה מגונה הוא אישום חמור מאוד אבל מנגד עומד נשיא המדינה לשעבר משה קצב ולא היה תקדים כזה במדינת ישראל, מחמת הספק נניח שרק ההתקפה של א</a:t>
            </a:r>
            <a:r>
              <a:rPr lang="en-US" sz="1700" dirty="0"/>
              <a:t>'</a:t>
            </a:r>
            <a:r>
              <a:rPr lang="he-IL" sz="1700" dirty="0"/>
              <a:t> על קצב זה לא היה מספיק. לדוגמה: אנשים היו שואלים את עצמם – למה שמי שהיה ראש מועצה, שר בממשלת ישראל ונשיא המדינה חף מפשע עד עכשיו דווקא יאנוס את הגברת א</a:t>
            </a:r>
            <a:r>
              <a:rPr lang="en-US" sz="1700" dirty="0"/>
              <a:t>'</a:t>
            </a:r>
            <a:r>
              <a:rPr lang="he-IL" sz="1700" dirty="0"/>
              <a:t>? מכאן נגדיר את ההתקפה של א</a:t>
            </a:r>
            <a:r>
              <a:rPr lang="en-US" sz="1700" dirty="0"/>
              <a:t>'</a:t>
            </a:r>
            <a:r>
              <a:rPr lang="he-IL" sz="1700" dirty="0"/>
              <a:t> על קצב בגודל 9, טיפה פחות מרמת החיים של קצב.</a:t>
            </a:r>
          </a:p>
          <a:p>
            <a:r>
              <a:rPr lang="he-IL" sz="1700" dirty="0"/>
              <a:t>  ה</a:t>
            </a:r>
            <a:r>
              <a:rPr lang="en-US" sz="1700" dirty="0"/>
              <a:t>'</a:t>
            </a:r>
            <a:r>
              <a:rPr lang="he-IL" sz="1700" dirty="0"/>
              <a:t> האשימה את קצב בהטרדה מינית. עבירה קלה יחסית לשאר. נגדיר את עוצמת ההתקפה בגודל 2.</a:t>
            </a:r>
          </a:p>
          <a:p>
            <a:r>
              <a:rPr lang="he-IL" sz="1700" dirty="0"/>
              <a:t>ל</a:t>
            </a:r>
            <a:r>
              <a:rPr lang="en-US" sz="1700" dirty="0"/>
              <a:t>'</a:t>
            </a:r>
            <a:r>
              <a:rPr lang="he-IL" sz="1700" dirty="0"/>
              <a:t> מאשימה את קצב בביצוע מעשה מגונה ,הטרדה מינית ושיבושי הליכי משפט. אומנם עבירות קשות אבל יחסית לאישום של א</a:t>
            </a:r>
            <a:r>
              <a:rPr lang="en-US" sz="1700" dirty="0"/>
              <a:t>'</a:t>
            </a:r>
            <a:r>
              <a:rPr lang="he-IL" sz="1700" dirty="0"/>
              <a:t> אלו עבירות קלות יותר אבל עוצמתם גדולה יותר מהאישום של ה</a:t>
            </a:r>
            <a:r>
              <a:rPr lang="en-US" sz="1700" dirty="0"/>
              <a:t>'</a:t>
            </a:r>
            <a:r>
              <a:rPr lang="he-IL" sz="1700" dirty="0"/>
              <a:t> לכן: נגדיר את עוצמת ההתקפה של ל</a:t>
            </a:r>
            <a:r>
              <a:rPr lang="en-US" sz="1700" dirty="0"/>
              <a:t>'</a:t>
            </a:r>
            <a:r>
              <a:rPr lang="he-IL" sz="1700" dirty="0"/>
              <a:t> בגודל 5. פי 2 יותר חזק מההתקפה של ה</a:t>
            </a:r>
            <a:r>
              <a:rPr lang="en-US" sz="1700" dirty="0"/>
              <a:t>'</a:t>
            </a:r>
            <a:r>
              <a:rPr lang="he-IL" sz="1700" dirty="0"/>
              <a:t> וקטן פי 2 מעוצמת ההתקפה של א</a:t>
            </a:r>
            <a:r>
              <a:rPr lang="en-US" sz="1700" dirty="0"/>
              <a:t>'</a:t>
            </a:r>
            <a:r>
              <a:rPr lang="he-IL" sz="1700" dirty="0"/>
              <a:t>.</a:t>
            </a:r>
          </a:p>
          <a:p>
            <a:r>
              <a:rPr lang="he-IL" sz="1700" dirty="0"/>
              <a:t>כיוון שיש האשמות דומות מ-3 מתלוננות אנו מניחים שעוצמת ההתקפה הכוללת תהיה גדולה קצת יותר לכן נוסיף עוד 1 לעוצמת ההתקפה הכוללת</a:t>
            </a:r>
            <a:r>
              <a:rPr lang="he-IL" sz="1700" dirty="0">
                <a:sym typeface="Wingdings" panose="05000000000000000000" pitchFamily="2" charset="2"/>
              </a:rPr>
              <a:t> 9 + 2 + 5 + 1 = 17 &gt; רמת החיים של קצב. לכן עוצמת ההתקפה = 10.</a:t>
            </a:r>
            <a:endParaRPr lang="he-IL" sz="1700" dirty="0"/>
          </a:p>
          <a:p>
            <a:endParaRPr lang="he-IL" sz="1700" dirty="0"/>
          </a:p>
          <a:p>
            <a:endParaRPr lang="he-IL" sz="1700" dirty="0"/>
          </a:p>
        </p:txBody>
      </p:sp>
    </p:spTree>
    <p:extLst>
      <p:ext uri="{BB962C8B-B14F-4D97-AF65-F5344CB8AC3E}">
        <p14:creationId xmlns:p14="http://schemas.microsoft.com/office/powerpoint/2010/main" val="2642637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לסיכום:</a:t>
            </a:r>
          </a:p>
        </p:txBody>
      </p:sp>
      <p:sp>
        <p:nvSpPr>
          <p:cNvPr id="3" name="מציין מיקום תוכן 2"/>
          <p:cNvSpPr>
            <a:spLocks noGrp="1"/>
          </p:cNvSpPr>
          <p:nvPr>
            <p:ph idx="1"/>
          </p:nvPr>
        </p:nvSpPr>
        <p:spPr>
          <a:xfrm>
            <a:off x="838200" y="1640986"/>
            <a:ext cx="10515600" cy="4627929"/>
          </a:xfrm>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3"/>
            </a:solidFill>
          </a:ln>
        </p:spPr>
        <p:style>
          <a:lnRef idx="2">
            <a:schemeClr val="accent5"/>
          </a:lnRef>
          <a:fillRef idx="1">
            <a:schemeClr val="lt1"/>
          </a:fillRef>
          <a:effectRef idx="0">
            <a:schemeClr val="accent5"/>
          </a:effectRef>
          <a:fontRef idx="minor">
            <a:schemeClr val="dk1"/>
          </a:fontRef>
        </p:style>
        <p:txBody>
          <a:bodyPr>
            <a:normAutofit/>
          </a:bodyPr>
          <a:lstStyle/>
          <a:p>
            <a:r>
              <a:rPr lang="he-IL" sz="1700" b="1" u="sng" dirty="0"/>
              <a:t>רמת החיים של קצב אחרי ההתקפה: </a:t>
            </a:r>
            <a:r>
              <a:rPr lang="he-IL" sz="1700" dirty="0"/>
              <a:t>רמת החיים ההתחלתית (10) </a:t>
            </a:r>
            <a:r>
              <a:rPr lang="he-IL" sz="1700" b="1" dirty="0"/>
              <a:t>מינוס*</a:t>
            </a:r>
            <a:r>
              <a:rPr lang="he-IL" sz="1700" dirty="0"/>
              <a:t> [תוספת בטא (1) אם יש יותר ממיתלוננת אחת(</a:t>
            </a:r>
            <a:r>
              <a:rPr lang="en-US" sz="1700" dirty="0"/>
              <a:t>m=1</a:t>
            </a:r>
            <a:r>
              <a:rPr lang="he-IL" sz="1700" dirty="0"/>
              <a:t>) </a:t>
            </a:r>
            <a:r>
              <a:rPr lang="he-IL" sz="1700" b="1" dirty="0"/>
              <a:t>+</a:t>
            </a:r>
            <a:r>
              <a:rPr lang="he-IL" sz="1700" dirty="0"/>
              <a:t> הדלתא של קרונקר (1) </a:t>
            </a:r>
            <a:r>
              <a:rPr lang="he-IL" sz="1700" b="1" dirty="0"/>
              <a:t>כפול</a:t>
            </a:r>
            <a:r>
              <a:rPr lang="he-IL" sz="1700" dirty="0"/>
              <a:t> עוצמת ההתקפה של ל</a:t>
            </a:r>
            <a:r>
              <a:rPr lang="en-US" sz="1700" dirty="0"/>
              <a:t>'</a:t>
            </a:r>
            <a:r>
              <a:rPr lang="he-IL" sz="1700" dirty="0"/>
              <a:t> על קצב (5) </a:t>
            </a:r>
            <a:r>
              <a:rPr lang="he-IL" sz="1700" b="1" dirty="0"/>
              <a:t>+</a:t>
            </a:r>
            <a:r>
              <a:rPr lang="he-IL" sz="1700" dirty="0"/>
              <a:t> הדלתא של קרונקר (1) </a:t>
            </a:r>
            <a:r>
              <a:rPr lang="he-IL" sz="1700" b="1" dirty="0"/>
              <a:t>כפול</a:t>
            </a:r>
            <a:r>
              <a:rPr lang="he-IL" sz="1700" dirty="0"/>
              <a:t> עוצמת ההתקפה של ה</a:t>
            </a:r>
            <a:r>
              <a:rPr lang="en-US" sz="1700" dirty="0"/>
              <a:t>'</a:t>
            </a:r>
            <a:r>
              <a:rPr lang="he-IL" sz="1700" dirty="0"/>
              <a:t> על קצב (2) </a:t>
            </a:r>
            <a:r>
              <a:rPr lang="he-IL" sz="1700" b="1" dirty="0"/>
              <a:t>+</a:t>
            </a:r>
            <a:r>
              <a:rPr lang="he-IL" sz="1700" dirty="0"/>
              <a:t> הדלתא של קרונקר (1) </a:t>
            </a:r>
            <a:r>
              <a:rPr lang="he-IL" sz="1700" b="1" dirty="0"/>
              <a:t>כפול</a:t>
            </a:r>
            <a:r>
              <a:rPr lang="he-IL" sz="1700" dirty="0"/>
              <a:t> עוצמת ההתקפה של א</a:t>
            </a:r>
            <a:r>
              <a:rPr lang="en-US" sz="1700" dirty="0"/>
              <a:t>'</a:t>
            </a:r>
            <a:r>
              <a:rPr lang="he-IL" sz="1700" dirty="0"/>
              <a:t> על קצב (9)] ] </a:t>
            </a:r>
            <a:r>
              <a:rPr lang="he-IL" sz="1700" b="1" dirty="0"/>
              <a:t>=</a:t>
            </a:r>
            <a:r>
              <a:rPr lang="he-IL" sz="1700" dirty="0"/>
              <a:t> 1. מה שבתוך הסוגריים חייב להיות קטן או שווה לרמת החיים המותקף.</a:t>
            </a:r>
          </a:p>
          <a:p>
            <a:r>
              <a:rPr lang="he-IL" sz="1700" dirty="0"/>
              <a:t>אף אחד לא מתקיף את המתלוננות, המתלוננות כבר נתנו את העדויות שלהן, לכן הדלתא של כל אחת מהן הוא 1.</a:t>
            </a:r>
          </a:p>
          <a:p>
            <a:r>
              <a:rPr lang="he-IL" sz="1700" u="sng" dirty="0"/>
              <a:t>מכאן הראינו שקצב "מת" כלומר ההאשמות היו מספיק חזקות כדי להכניס אותו לכלא ואכן הוא קיבל 7 שנות מאסר בפועל.</a:t>
            </a:r>
          </a:p>
          <a:p>
            <a:r>
              <a:rPr lang="he-IL" sz="1700" b="1" u="sng" dirty="0"/>
              <a:t>אחרית דבר:</a:t>
            </a:r>
            <a:r>
              <a:rPr lang="he-IL" sz="1700" b="1" dirty="0"/>
              <a:t> </a:t>
            </a:r>
            <a:r>
              <a:rPr lang="he-IL" sz="1700" dirty="0"/>
              <a:t>השופטים ציינו שהאליבי של קצב הופרך ועדותו הייתה "זרועה בשקרים". בכך היה לנשיאה היחיד של מדינת ישראל המורשע במשפט. ב-22 במרץ 2011 גזר בית המשפט המחוזי על קצב שבע שנות מאסר בפועל, שנתיים מאסר על תנאי ופיצוי של 125,000 ש"ח למתלוננות.</a:t>
            </a:r>
          </a:p>
          <a:p>
            <a:r>
              <a:rPr lang="he-IL" sz="1700" dirty="0"/>
              <a:t>קצב ערער על הרשעתו לבית המשפט העליון, אך ערעורו נדחה. ב-7 בדצמבר 2011 החל קצב לרצות את עונשו באגף התורני של כלא מעשיהו. בקשתו לדיון נוסף נדחתה. באוקטובר 2013 הגיש קצב לנשיא בית המשפט העליון, אשר גרוניס, בקשה למשפט חוזר, בנימוק שבהרשעתו יש עיוות דין. בקשתו נדחתה במאי 2014 בנימוק שלא נגרם לו עיוות דין.</a:t>
            </a:r>
          </a:p>
          <a:p>
            <a:r>
              <a:rPr lang="he-IL" sz="1700" dirty="0"/>
              <a:t>ב-18 בדצמבר 2016 החליטה ועדת השחרורים על שחרורו המוקדם, אך לבקשת הפרקליטות שחרורו עוכב, כדי לאפשר לערער על החלטתה של ועדת השחרורים. בסופו של דבר שוחרר קצב מהכלא ב-21 בדצמבר 2016, תוך שהוטלו עליו הגבלות שונות.</a:t>
            </a:r>
          </a:p>
        </p:txBody>
      </p:sp>
    </p:spTree>
    <p:extLst>
      <p:ext uri="{BB962C8B-B14F-4D97-AF65-F5344CB8AC3E}">
        <p14:creationId xmlns:p14="http://schemas.microsoft.com/office/powerpoint/2010/main" val="330214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א</a:t>
            </a:r>
            <a:r>
              <a:rPr lang="en-US" u="sng" dirty="0"/>
              <a:t>'</a:t>
            </a:r>
            <a:r>
              <a:rPr lang="he-IL" u="sng" dirty="0"/>
              <a:t> ממשרד התיירות</a:t>
            </a:r>
          </a:p>
        </p:txBody>
      </p:sp>
      <p:sp>
        <p:nvSpPr>
          <p:cNvPr id="3" name="מציין מיקום תוכן 2"/>
          <p:cNvSpPr>
            <a:spLocks noGrp="1"/>
          </p:cNvSpPr>
          <p:nvPr>
            <p:ph idx="1"/>
          </p:nvPr>
        </p:nvSpPr>
        <p:spPr>
          <a:ln/>
        </p:spPr>
        <p:style>
          <a:lnRef idx="2">
            <a:schemeClr val="accent5"/>
          </a:lnRef>
          <a:fillRef idx="1">
            <a:schemeClr val="lt1"/>
          </a:fillRef>
          <a:effectRef idx="0">
            <a:schemeClr val="accent5"/>
          </a:effectRef>
          <a:fontRef idx="minor">
            <a:schemeClr val="dk1"/>
          </a:fontRef>
        </p:style>
        <p:txBody>
          <a:bodyPr>
            <a:normAutofit/>
          </a:bodyPr>
          <a:lstStyle/>
          <a:p>
            <a:r>
              <a:rPr lang="he-IL" sz="2000" b="1" u="sng" dirty="0"/>
              <a:t>האירוע בדירה</a:t>
            </a:r>
            <a:r>
              <a:rPr lang="he-IL" sz="2000" b="1" dirty="0"/>
              <a:t> </a:t>
            </a:r>
            <a:r>
              <a:rPr lang="he-IL" sz="2000" dirty="0"/>
              <a:t>- לאחר שנודע לנאשם כי היא מתגוררת בגפה, הזמין עצמו אליה. היא התחמקה בתירוצים שונים, אך בסופו של דבר הביקור יצא אל הפועל. בהגיעם לדירה ביצע בה מעשה מגונה, עת הושיט ידו לחזה, וכדבריה: </a:t>
            </a:r>
            <a:r>
              <a:rPr lang="he-IL" sz="2000" b="1" dirty="0"/>
              <a:t>"הוא התחיל להתקרב אלי, ולנסות להצמיד את היד שלו לחזה שלי, בקיצור...אני הולכת אחורה... עד שנתקעתי בארון... לא היה לי לאן לברוח...אני עם הגב לארון והוא נצמד אלי והכניס את היד שלו לחזה ואז הדפתי אותו... אני הודפת אותו... לא עודף כוח, לא בעיטה, לא בעיטה... , פשוט הדפתי... הדפתי אותו עם הידיים. דחפתי אותו עם הידיים".</a:t>
            </a:r>
          </a:p>
        </p:txBody>
      </p:sp>
    </p:spTree>
    <p:extLst>
      <p:ext uri="{BB962C8B-B14F-4D97-AF65-F5344CB8AC3E}">
        <p14:creationId xmlns:p14="http://schemas.microsoft.com/office/powerpoint/2010/main" val="29840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א</a:t>
            </a:r>
            <a:r>
              <a:rPr lang="en-US" u="sng" dirty="0"/>
              <a:t>'</a:t>
            </a:r>
            <a:r>
              <a:rPr lang="he-IL" u="sng" dirty="0"/>
              <a:t> ממשרד התיירות</a:t>
            </a:r>
          </a:p>
        </p:txBody>
      </p:sp>
      <p:sp>
        <p:nvSpPr>
          <p:cNvPr id="3" name="מציין מיקום תוכן 2"/>
          <p:cNvSpPr>
            <a:spLocks noGrp="1"/>
          </p:cNvSpPr>
          <p:nvPr>
            <p:ph idx="1"/>
          </p:nvPr>
        </p:nvSpPr>
        <p:spPr>
          <a:ln/>
        </p:spPr>
        <p:style>
          <a:lnRef idx="2">
            <a:schemeClr val="accent5"/>
          </a:lnRef>
          <a:fillRef idx="1">
            <a:schemeClr val="lt1"/>
          </a:fillRef>
          <a:effectRef idx="0">
            <a:schemeClr val="accent5"/>
          </a:effectRef>
          <a:fontRef idx="minor">
            <a:schemeClr val="dk1"/>
          </a:fontRef>
        </p:style>
        <p:txBody>
          <a:bodyPr>
            <a:normAutofit/>
          </a:bodyPr>
          <a:lstStyle/>
          <a:p>
            <a:r>
              <a:rPr lang="he-IL" sz="2000" b="1" u="sng" dirty="0"/>
              <a:t>האירוע בלשכה</a:t>
            </a:r>
            <a:r>
              <a:rPr lang="he-IL" sz="2000" b="1" dirty="0"/>
              <a:t> </a:t>
            </a:r>
            <a:r>
              <a:rPr lang="he-IL" sz="2000" dirty="0"/>
              <a:t>– אירוע זה התרחש לגרסת א', כשלושה-ארבעה חודשים לאחר תחילת עבודתה, לאחר תום אירוע המוני כלשהו שהתקיים בגני התערוכה או בפארק אחר. א' חושבת כי המדובר באירוע של העדה האירָנית, שעם סיומו אמר לה הנאשם כי "שכח משהו" במשרד בתל אביב וביקש שתתלווה אליו. משנכנסו למשרד, כך אירע: א' התיישבה על אחד הכיסאות, הנאשם התיישב לידה והחל לגעת בה. בין השניים התפתח מאבק כשהנאשם מושך את מכנסיה למטה והיא שבה ומושכת אותם כלפי מעלה. בשלב מסוים מצאה עצמה א' ישובה על רצפת המשרד, ומיד לאחר מכן הגיעה למצב של שכיבה: </a:t>
            </a:r>
            <a:r>
              <a:rPr lang="he-IL" sz="2000" b="1" u="sng" dirty="0"/>
              <a:t>אני כל הזמן נאבקתי ואמרתי שאני לא רוצה, די, במלים קטנות לא בצעקות, די תפסיק, אני לא מעוניינת.. אני לא רוצה, ניסיתי להתנגד עם הגוף שלי ואז הוא, אני לא זוכרת בדיוק באיזה שלב..."</a:t>
            </a:r>
            <a:r>
              <a:rPr lang="he-IL" sz="2000" b="1" dirty="0"/>
              <a:t> </a:t>
            </a:r>
            <a:r>
              <a:rPr lang="he-IL" sz="2000" dirty="0"/>
              <a:t>החדיר את איבר מינו לתוכה. א' העידה כי האירוע בלשכה התרחש לא יותר מאשר 15-10 דקות, וכי האונס נקטע באיבו בלא שהנאשם הגיע לפורקן, מהסיבה </a:t>
            </a:r>
            <a:r>
              <a:rPr lang="he-IL" sz="2000" b="1" dirty="0"/>
              <a:t>"או שהדפתי אותו או שהסתובבתי, אני לא זוכרת בדיוק איך זה נגמר".</a:t>
            </a:r>
          </a:p>
        </p:txBody>
      </p:sp>
    </p:spTree>
    <p:extLst>
      <p:ext uri="{BB962C8B-B14F-4D97-AF65-F5344CB8AC3E}">
        <p14:creationId xmlns:p14="http://schemas.microsoft.com/office/powerpoint/2010/main" val="74590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א</a:t>
            </a:r>
            <a:r>
              <a:rPr lang="en-US" u="sng" dirty="0"/>
              <a:t>'</a:t>
            </a:r>
            <a:r>
              <a:rPr lang="he-IL" u="sng" dirty="0"/>
              <a:t> ממשרד התיירות</a:t>
            </a:r>
          </a:p>
        </p:txBody>
      </p:sp>
      <p:sp>
        <p:nvSpPr>
          <p:cNvPr id="3" name="מציין מיקום תוכן 2"/>
          <p:cNvSpPr>
            <a:spLocks noGrp="1"/>
          </p:cNvSpPr>
          <p:nvPr>
            <p:ph idx="1"/>
          </p:nvPr>
        </p:nvSpPr>
        <p:spPr>
          <a:ln/>
        </p:spPr>
        <p:style>
          <a:lnRef idx="2">
            <a:schemeClr val="accent5"/>
          </a:lnRef>
          <a:fillRef idx="1">
            <a:schemeClr val="lt1"/>
          </a:fillRef>
          <a:effectRef idx="0">
            <a:schemeClr val="accent5"/>
          </a:effectRef>
          <a:fontRef idx="minor">
            <a:schemeClr val="dk1"/>
          </a:fontRef>
        </p:style>
        <p:txBody>
          <a:bodyPr>
            <a:normAutofit/>
          </a:bodyPr>
          <a:lstStyle/>
          <a:p>
            <a:r>
              <a:rPr lang="he-IL" sz="2000" b="1" u="sng" dirty="0"/>
              <a:t>האירוע במלון</a:t>
            </a:r>
            <a:r>
              <a:rPr lang="he-IL" sz="2000" b="1" dirty="0"/>
              <a:t> </a:t>
            </a:r>
            <a:r>
              <a:rPr lang="he-IL" sz="2000" dirty="0"/>
              <a:t>– א' סיפרה א' כי אירוע זה התרחש כחודשיים לאחר האונס בלשכה. היה זה בשעות אחר הצהריים באחד הימים בהם עבד הנאשם בלשכה בי-ם, עת אמר לה כי ברצונו לנוח בבית מלון. א' הזמינה עבורו חדר במלון פלאזה בי-ם, וכמתוכנן, הצטרפה אליו כעבור זמן מה, במטרה לעבור על מסמכים שונים ולהשלים את העבודה לאותו היום. א' סיפרה כי בהגיעה לבית המלון, טלפן אליה הנאשם ואמר לה כי טרם סיים להתארגן, וכי הוא מבקש שתעלה לחדרו. משסברה כי מדובר בכמה דקות, אמנם כך עשתה. א' עלתה לקומה המתאימה, הקישה על הדלת, זו נפתחה ומשנכנסה לחדר הבחינה כי הנאשם לובש חולצה ארוכה, אך ללא מכנסיו. א‘, שנבוכה מן המעמד, התיישבה על קצה המיטה בחדר והסיטה את מבטה מהנאשם, בסוברה שמיד ילבש את מכנסיו והם יצאו ללובי. חלף זאת, ניגש אליה הנאשם ונצמד אליה מלפנים, כשהיא מנסה להתרחק, והוא ממשיך בהתקרבותו. א' נפלה על המיטה, הנאשם גהר מעליה ומשך במכנסיה והצליח להסירם, פישק את רגליה וחדר אליה. אף כאן לא הגיע הנאשם לפורקן מיני, משקודם לכן הצליחה א' להודפו מעליה. </a:t>
            </a:r>
            <a:endParaRPr lang="he-IL" sz="2000" b="1" dirty="0"/>
          </a:p>
        </p:txBody>
      </p:sp>
    </p:spTree>
    <p:extLst>
      <p:ext uri="{BB962C8B-B14F-4D97-AF65-F5344CB8AC3E}">
        <p14:creationId xmlns:p14="http://schemas.microsoft.com/office/powerpoint/2010/main" val="131836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א</a:t>
            </a:r>
            <a:r>
              <a:rPr lang="en-US" u="sng" dirty="0"/>
              <a:t>'</a:t>
            </a:r>
            <a:r>
              <a:rPr lang="he-IL" u="sng" dirty="0"/>
              <a:t> ממשרד התיירות</a:t>
            </a:r>
          </a:p>
        </p:txBody>
      </p:sp>
      <p:sp>
        <p:nvSpPr>
          <p:cNvPr id="3" name="מציין מיקום תוכן 2"/>
          <p:cNvSpPr>
            <a:spLocks noGrp="1"/>
          </p:cNvSpPr>
          <p:nvPr>
            <p:ph idx="1"/>
          </p:nvPr>
        </p:nvSpPr>
        <p:spPr>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he-IL" sz="1700" b="1" u="sng" dirty="0"/>
              <a:t>עדויות תומכות</a:t>
            </a:r>
            <a:r>
              <a:rPr lang="he-IL" sz="1700" b="1" dirty="0"/>
              <a:t> </a:t>
            </a:r>
            <a:r>
              <a:rPr lang="he-IL" sz="1700" dirty="0"/>
              <a:t>- העדויות בדבר התבטאויותיה של א' בדבר פגיעה בה על ידי הנאשם, בזמן אמת, שוללות את טענת העלילה שמעלה הנאשם. בהקשר זה נציין את עדותו של שאול הללי אשר שוחח עם הנאשם, לפי בקשתה של א', טרם פיטוריה, על מנת לנסות ולשפר את האווירה ששררה בלשכה. לדבריו, סיפרה לו א', כשהיא "מאוד נסערת" כי הנאשם "שולח ידיים ארוכות". לא זו בלבד שפגש בנאשם בלשכתו, אלא שהנאשם אף התקשר אליו למחרת הפגישה על מנת לברר את התרשמותו. משנתבקשה התייחסותו של הנאשם לעדותו, הוא הכחיש, לא בלי זלזול מופגן, את מפגשו עם הללי, כמו גם את שיחתו עמו, הגם שסנגוריו נאלצו להודות לאחר מכן בקיומה של הפגישה, שהרי זו מוזכרת במכתב הפיטורין ת/ 126 ב שהנאשם כתב ל-א' במו ידיו. עוד נציין את עדותו של שמואל צוראל, אשר כיהן במועדים הרלוונטיים בתפקיד בכיר במשרד התיירות, ואשר סיפר לבית המשפט כי א' סיפרה לו, עת עבדה בכפיפות לנאשם, כי הלה מטרידה מינית ואמרה "אני אספר שהוא הטריד אותי מינית". משצוראל פנה למנכ"ל המשרד, אף מבלי שהזכיר תוכן תלונתה של א' בעניין הטרדתה המינית על ידי הנאשם, על מנת שזה האחרון ישוחח עם א', ננזף על ידי הנאשם שראה בחומרה רבה את התערבותו. חשיבות מיוחדת ייחסנו לעדותו של עו"ד בן-טובים, אליו פנתה א' למחרת פיטוריה על ידי הנאשם. עד זה סיפר לבית המשפט כי א' סיפרה לו כי: "השר... הטריד אותה מינית ושהיא בתחושה, שבגלל שהיא לא נעתרת לו אז לכן עבודתה באה לידי סיום". עו"ד בן טובים אישר כי אטם את אוזניו משמוע על הנושא המיני, אף שהבין שמדובר ביותר מהטרדה מינית, אך ערך תרשומת בה העלה על הכתב את דבריה של א', אותה שמר בכספת והציגה בפני בית המשפט במעמד מתן עדותו. התבטאויות נוספות מפי א', באשר להטרדתה המינית על ידי הנאשם זמן רב לפני פיצוץ הפרשה, שמעו גם דרור ניסן, ירון ארמוזה, ד"ר מיכל סלע, אילנה דיין ואחרים. כל ההתבטאויות לעיל, אשר באו מפיה של א' בעת בה התרחשו האירועים, סותרות את טענת הנאשם לפיה מדובר בהמצאה מאוחרת המונעת מרגשות נקם.</a:t>
            </a:r>
          </a:p>
        </p:txBody>
      </p:sp>
    </p:spTree>
    <p:extLst>
      <p:ext uri="{BB962C8B-B14F-4D97-AF65-F5344CB8AC3E}">
        <p14:creationId xmlns:p14="http://schemas.microsoft.com/office/powerpoint/2010/main" val="207380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2000">
              <a:schemeClr val="accent1">
                <a:lumMod val="45000"/>
                <a:lumOff val="55000"/>
              </a:schemeClr>
            </a:gs>
            <a:gs pos="44000">
              <a:schemeClr val="accent1">
                <a:lumMod val="61000"/>
                <a:lumOff val="39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ה</a:t>
            </a:r>
            <a:r>
              <a:rPr lang="en-US" u="sng" dirty="0"/>
              <a:t>'</a:t>
            </a:r>
            <a:r>
              <a:rPr lang="he-IL" u="sng" dirty="0"/>
              <a:t> מבית הנשיא</a:t>
            </a:r>
          </a:p>
        </p:txBody>
      </p:sp>
      <p:sp>
        <p:nvSpPr>
          <p:cNvPr id="3" name="מציין מיקום תוכן 2"/>
          <p:cNvSpPr>
            <a:spLocks noGrp="1"/>
          </p:cNvSpPr>
          <p:nvPr>
            <p:ph idx="1"/>
          </p:nvPr>
        </p:nvSpPr>
        <p:spPr>
          <a:blipFill dpi="0" rotWithShape="1">
            <a:blip r:embed="rId2">
              <a:alphaModFix amt="62000"/>
              <a:extLst>
                <a:ext uri="{BEBA8EAE-BF5A-486C-A8C5-ECC9F3942E4B}">
                  <a14:imgProps xmlns:a14="http://schemas.microsoft.com/office/drawing/2010/main">
                    <a14:imgLayer r:embed="rId3">
                      <a14:imgEffect>
                        <a14:colorTemperature colorTemp="2958"/>
                      </a14:imgEffect>
                      <a14:imgEffect>
                        <a14:saturation sat="44000"/>
                      </a14:imgEffect>
                    </a14:imgLayer>
                  </a14:imgProps>
                </a:ext>
              </a:extLst>
            </a:blip>
            <a:srcRect/>
            <a:tile tx="0" ty="0" sx="100000" sy="100000" flip="none" algn="tl"/>
          </a:blipFill>
          <a:effectLst>
            <a:outerShdw blurRad="50800" dist="12700" dir="5400000" sx="1000" sy="1000" algn="ctr" rotWithShape="0">
              <a:srgbClr val="000000">
                <a:alpha val="35000"/>
              </a:srgbClr>
            </a:outerShdw>
            <a:reflection endPos="0" dist="50800" dir="5400000" sy="-100000" algn="bl" rotWithShape="0"/>
          </a:effectLst>
          <a:scene3d>
            <a:camera prst="orthographicFront"/>
            <a:lightRig rig="threePt" dir="t"/>
          </a:scene3d>
          <a:sp3d extrusionH="6350">
            <a:bevelT w="133350" h="133350" prst="relaxedInset"/>
          </a:sp3d>
        </p:spPr>
        <p:txBody>
          <a:bodyPr>
            <a:normAutofit/>
          </a:bodyPr>
          <a:lstStyle/>
          <a:p>
            <a:endParaRPr lang="he-IL" sz="2000" dirty="0"/>
          </a:p>
          <a:p>
            <a:r>
              <a:rPr lang="he-IL" sz="2000" dirty="0"/>
              <a:t>על שלושה חיבוקים חזיתיים אותם חיבק הנאשם את ה</a:t>
            </a:r>
            <a:r>
              <a:rPr lang="en-US" sz="2000" dirty="0"/>
              <a:t>'</a:t>
            </a:r>
            <a:r>
              <a:rPr lang="he-IL" sz="2000" dirty="0"/>
              <a:t>, בשנת 2003 ,עת כיהן כנשיא המדינה, נסב האישום השני, ובגינם מייחסת המאשימה לנאשם עבירת הטרדה מינית תוך ניצול מרות.</a:t>
            </a:r>
          </a:p>
          <a:p>
            <a:r>
              <a:rPr lang="he-IL" sz="2000" dirty="0"/>
              <a:t>נטען כי במהלך החיבוקים הצמיד הנאשם את גופה של ה</a:t>
            </a:r>
            <a:r>
              <a:rPr lang="en-US" sz="2000" dirty="0"/>
              <a:t>'</a:t>
            </a:r>
            <a:r>
              <a:rPr lang="he-IL" sz="2000" dirty="0"/>
              <a:t> אל גופו, וגם לאחר שהעירה לנאשם בשתי הזדמנויות כי החיבוקים אינם רצויים לה וביקשה ממנו כי יחדל מכך, הוסיף הנאשם לחבקה. בעדותה בבית המשפט, כך גם בריענון הזיכרון בפרקליטות, הוסיפה ה</a:t>
            </a:r>
            <a:r>
              <a:rPr lang="en-US" sz="2000" dirty="0"/>
              <a:t>'</a:t>
            </a:r>
            <a:r>
              <a:rPr lang="he-IL" sz="2000" dirty="0"/>
              <a:t> וסיפרה על שיחה שקיים עמה הנאשם בנושא ההרפיה, וכי הנאשם התקשר אליה באחד הלילות לטלפון הסלולרי שלה והציג את עצמו כ"משה", מבלי שהייתה לו סיבה לכך. </a:t>
            </a:r>
          </a:p>
          <a:p>
            <a:endParaRPr lang="he-IL" sz="2000" dirty="0"/>
          </a:p>
        </p:txBody>
      </p:sp>
    </p:spTree>
    <p:extLst>
      <p:ext uri="{BB962C8B-B14F-4D97-AF65-F5344CB8AC3E}">
        <p14:creationId xmlns:p14="http://schemas.microsoft.com/office/powerpoint/2010/main" val="263485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ה</a:t>
            </a:r>
            <a:r>
              <a:rPr lang="en-US" u="sng" dirty="0"/>
              <a:t>'</a:t>
            </a:r>
            <a:r>
              <a:rPr lang="he-IL" u="sng" dirty="0"/>
              <a:t> מבית הנשיא</a:t>
            </a:r>
          </a:p>
        </p:txBody>
      </p:sp>
      <p:sp>
        <p:nvSpPr>
          <p:cNvPr id="3" name="מציין מיקום תוכן 2"/>
          <p:cNvSpPr>
            <a:spLocks noGrp="1"/>
          </p:cNvSpPr>
          <p:nvPr>
            <p:ph idx="1"/>
          </p:nvPr>
        </p:nvSpPr>
        <p:spPr>
          <a:ln/>
        </p:spPr>
        <p:style>
          <a:lnRef idx="2">
            <a:schemeClr val="accent5"/>
          </a:lnRef>
          <a:fillRef idx="1">
            <a:schemeClr val="lt1"/>
          </a:fillRef>
          <a:effectRef idx="0">
            <a:schemeClr val="accent5"/>
          </a:effectRef>
          <a:fontRef idx="minor">
            <a:schemeClr val="dk1"/>
          </a:fontRef>
        </p:style>
        <p:txBody>
          <a:bodyPr>
            <a:normAutofit/>
          </a:bodyPr>
          <a:lstStyle/>
          <a:p>
            <a:r>
              <a:rPr lang="he-IL" sz="2000" dirty="0"/>
              <a:t>ה' טענה לאורך כל הדרך, הן בהודעותיה במשטרה והן בעדותה בבית המשפט, כי הנאשם חיבק אותה שלושה חיבוקים בוודאות, וכי יתכן כי אף התרחש חיבוק רביעי. לגרסתה, מדובר בחיבוקים חזיתיים בעלי אופי אינטימי, בהם הצמיד אותה הנאשם אל חזהו, כשהיא קפואה וידיה לצידה. ה' עמדה על כך כי העירה לנאשם לאחר החיבוק הראשון ובמהלך החיבוק השני, כי החיבוקים אינם לרוחה וביקשה כי יחדל מכך, אך הנאשם חזר לסורו, משחיבק אותה פעם נוספת בחיבוק השלישי. </a:t>
            </a:r>
          </a:p>
          <a:p>
            <a:r>
              <a:rPr lang="he-IL" sz="2000" dirty="0"/>
              <a:t>עדותה של ה</a:t>
            </a:r>
            <a:r>
              <a:rPr lang="en-US" sz="2000" dirty="0"/>
              <a:t>'</a:t>
            </a:r>
            <a:r>
              <a:rPr lang="he-IL" sz="2000" dirty="0"/>
              <a:t> הייתה חצובה בסלע, וקיבלנו את כל דבריה. ה' העידה בצורה קולחת, בלשון רהוטה, בעקביות ובנחרצות. עדותה תאמה את הודעותיה במשטרה ובפרקליטות, והצטיינה במינוריות, בזהירות ובדייקנות כאשר לזכותה עומדת גם העובדה לפיה לא רצתה כלל להתלונן נגד הנאשם, ונגררה לפרשייה שלא ברצונה.</a:t>
            </a:r>
          </a:p>
        </p:txBody>
      </p:sp>
    </p:spTree>
    <p:extLst>
      <p:ext uri="{BB962C8B-B14F-4D97-AF65-F5344CB8AC3E}">
        <p14:creationId xmlns:p14="http://schemas.microsoft.com/office/powerpoint/2010/main" val="108992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u="sng" dirty="0"/>
              <a:t>ה</a:t>
            </a:r>
            <a:r>
              <a:rPr lang="en-US" u="sng" dirty="0"/>
              <a:t>'</a:t>
            </a:r>
            <a:r>
              <a:rPr lang="he-IL" u="sng" dirty="0"/>
              <a:t> מבית הנשיא</a:t>
            </a:r>
          </a:p>
        </p:txBody>
      </p:sp>
      <p:sp>
        <p:nvSpPr>
          <p:cNvPr id="3" name="מציין מיקום תוכן 2"/>
          <p:cNvSpPr>
            <a:spLocks noGrp="1"/>
          </p:cNvSpPr>
          <p:nvPr>
            <p:ph idx="1"/>
          </p:nvPr>
        </p:nvSpPr>
        <p:spPr>
          <a:gradFill>
            <a:gsLst>
              <a:gs pos="0">
                <a:schemeClr val="accent1">
                  <a:lumMod val="5000"/>
                  <a:lumOff val="95000"/>
                </a:schemeClr>
              </a:gs>
              <a:gs pos="8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he-IL" sz="1700" b="1" u="sng" dirty="0"/>
              <a:t>עדויות תומכות</a:t>
            </a:r>
            <a:r>
              <a:rPr lang="he-IL" sz="1700" b="1" dirty="0"/>
              <a:t> </a:t>
            </a:r>
            <a:r>
              <a:rPr lang="he-IL" sz="1700" dirty="0"/>
              <a:t>- חיזוק נוסף להיותם של החיבוקים בעלי משמעות מינית מצאנו, אם כי למעלה מן הצורך ולאור האמון הבלתי מסויג שניתן על ידינו לעדותה של ה', בעדויות בדבר "מעשים דומים" שבאו מפיהן של ל' ,נ.א. ו-</a:t>
            </a:r>
            <a:r>
              <a:rPr lang="he-IL" sz="1700" dirty="0" err="1"/>
              <a:t>נ.ר</a:t>
            </a:r>
            <a:r>
              <a:rPr lang="he-IL" sz="1700" dirty="0"/>
              <a:t>. שאף הן עברו חוויית חיבוק דומה, עת עבדו בכפיפות לנאשם. עדויות אלו משמשות חיזוק לכוונתו של הנאשם, ושוללות את הטיעון הבא מפיו בדבר חיבוק אקראי ותמים.</a:t>
            </a:r>
          </a:p>
          <a:p>
            <a:r>
              <a:rPr lang="he-IL" sz="1700" dirty="0"/>
              <a:t>קורבנות שונות תיארו כי איש, שמקורב לקצב היה מסייע לו להשליט טרור על הקורבנות ולהוביל אותן לזרועותיו.</a:t>
            </a:r>
          </a:p>
        </p:txBody>
      </p:sp>
    </p:spTree>
    <p:extLst>
      <p:ext uri="{BB962C8B-B14F-4D97-AF65-F5344CB8AC3E}">
        <p14:creationId xmlns:p14="http://schemas.microsoft.com/office/powerpoint/2010/main" val="160776871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3602</TotalTime>
  <Words>3385</Words>
  <Application>Microsoft Office PowerPoint</Application>
  <PresentationFormat>מסך רחב</PresentationFormat>
  <Paragraphs>106</Paragraphs>
  <Slides>21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21</vt:i4>
      </vt:variant>
    </vt:vector>
  </HeadingPairs>
  <TitlesOfParts>
    <vt:vector size="27" baseType="lpstr">
      <vt:lpstr>Arial</vt:lpstr>
      <vt:lpstr>Calibri</vt:lpstr>
      <vt:lpstr>Calibri Light</vt:lpstr>
      <vt:lpstr>Times New Roman</vt:lpstr>
      <vt:lpstr>Wingdings</vt:lpstr>
      <vt:lpstr>ערכת נושא Office</vt:lpstr>
      <vt:lpstr>תיק משה קצב</vt:lpstr>
      <vt:lpstr>א' ממשרד התיירות</vt:lpstr>
      <vt:lpstr>א' ממשרד התיירות</vt:lpstr>
      <vt:lpstr>א' ממשרד התיירות</vt:lpstr>
      <vt:lpstr>א' ממשרד התיירות</vt:lpstr>
      <vt:lpstr>א' ממשרד התיירות</vt:lpstr>
      <vt:lpstr>ה' מבית הנשיא</vt:lpstr>
      <vt:lpstr>ה' מבית הנשיא</vt:lpstr>
      <vt:lpstr>ה' מבית הנשיא</vt:lpstr>
      <vt:lpstr>ל' מבית הנשיא</vt:lpstr>
      <vt:lpstr>ל' מבית הנשיא</vt:lpstr>
      <vt:lpstr>ל' מבית הנשיא</vt:lpstr>
      <vt:lpstr>מידול הארגומנט</vt:lpstr>
      <vt:lpstr>הסדר הטיעון: ב-28 ביוני 2007</vt:lpstr>
      <vt:lpstr>הסבר:</vt:lpstr>
      <vt:lpstr>חישוב החיים אחרי התקפה:</vt:lpstr>
      <vt:lpstr>חישוב החיים אחרי התקפה:</vt:lpstr>
      <vt:lpstr>לסיכום:</vt:lpstr>
      <vt:lpstr>גזר הדין: ב-30 בדצמבר 2010</vt:lpstr>
      <vt:lpstr>הסבר:</vt:lpstr>
      <vt:lpstr>לסיכום: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תיק משה קצב</dc:title>
  <dc:creator>David Flores</dc:creator>
  <cp:lastModifiedBy>David Flores</cp:lastModifiedBy>
  <cp:revision>196</cp:revision>
  <dcterms:created xsi:type="dcterms:W3CDTF">2017-04-16T17:21:02Z</dcterms:created>
  <dcterms:modified xsi:type="dcterms:W3CDTF">2017-04-26T07:00:24Z</dcterms:modified>
</cp:coreProperties>
</file>