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F405-EC5D-4887-902D-F0D8C0C8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E7EDE-527F-4819-9765-E901BD38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F28B-6C6C-42E9-B64E-3500BA2D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C1B3-DEB3-4087-9CE0-D3D04F51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2693-1CE8-4BD2-99B9-97F453C4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4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8C50-88AE-475D-AA84-3B264E01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04C9-2060-46AC-9194-826EE5F5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CAB2-6551-4390-97B8-62A4949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1951-8EFE-40AF-BE78-CF2E85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D3BB-7CB7-4782-A5DD-B3C17112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97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8D298-8B75-4410-ADEC-D7B41148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A6A0-7BD9-4C79-9CD3-42224ED1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33A8-5B96-45BE-B8D8-048E4E7F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0BC0-1FD1-4A49-953D-3FEBC235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9A79-C573-4B37-B8D6-4DAB986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0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B69-D4DE-40C7-A394-248C063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461-FA96-43E5-A564-A3EFE1B0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49A1-AB88-4BD5-8A55-932542A5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5241-563D-4A59-9DC2-3B2F559E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106E-966A-4CDA-8CA5-08F36945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5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2C93-EB83-4F96-9879-76E7AF95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5AEA5-7D8E-4130-BFBF-37CD5F17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7699-E1CC-482E-91C6-924C20F4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ECDD-1479-44A8-8B3D-55741194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FEDE-F683-439F-A783-A6C42858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7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C26D-A85C-4F36-8410-AC51873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D19B-4B69-4A9A-B8FE-4227CCD3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622D-7728-4192-A052-D10B198B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D831-8F1E-44F6-A8E4-431758E0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D3543-B840-422D-AB09-86F0017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55B2-0F9F-42B5-B79E-9C86EEF8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3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DDF9-0025-44E9-ABAF-03907DAC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ECC3-151D-4EA3-ABA0-4DA6AB87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95CB-6BB9-4E79-84B7-DE45E9B74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E92B6-4296-44F2-B4C0-C44D4ED9C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0CBF2-BB9D-4C0D-A432-D133B9D12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1205-FB3C-450F-9031-9DDFB7BB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36E48-1878-4DF2-AB7F-C389305C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BB72-7663-46E2-80E3-2F269C35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0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342B-1A2F-4687-B608-01EBBD44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9055E-F38D-48A0-9CD4-03C7F958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56A3-3F86-484B-B6C3-D08831B6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A9037-068E-4412-AA4D-D6F4F255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4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4DB3C-7BA9-419C-AB97-9ACEC89F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6816-235F-4D2A-BE18-3A145B32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37D1-43AD-405F-802E-36156B41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FE71-1A97-4BAB-8425-0F74D876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61ED-F328-4437-B91B-710FCA58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43DB-C53D-4766-A30B-10C0CB39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1DB8-D856-4DC9-A61E-E51C4A0A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E5EC-1C20-4188-961F-A041AA9E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0B68-F304-423F-9471-383F67AD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EE87-7FD1-4A98-8E8B-A2A0F8A9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DAA14-7031-40E6-BB28-B1CBCF7B6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2E6F-5908-4049-B890-498E2640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EA789-F474-40F2-BF6D-95C912C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104E-A3A5-4260-89AA-28CD322B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3F39-77C0-412A-B29F-62C9703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7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9881F-3FE2-42F6-9531-41CEA502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6C76-AAFD-4233-BA49-ACD9CC43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D589-89C9-4CBB-B349-58E33431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AD21-1EE1-4C57-888B-8B082C288287}" type="datetimeFigureOut">
              <a:rPr lang="he-IL" smtClean="0"/>
              <a:t>א'/סיון/תשע"ט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6E9C-500F-4839-877A-EADC9C26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D910-9AA7-4B1A-91D9-AEF28141A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EDA4-F66C-4379-983F-F2E5F0B174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87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7A9-4B8A-4560-A37D-F6AE0EF8B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IteRace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FE1DA-3F1B-47DB-B817-B45FC67A3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Static Race Detection for Java Parallel Loops</a:t>
            </a:r>
          </a:p>
          <a:p>
            <a:endParaRPr lang="en-US" dirty="0"/>
          </a:p>
          <a:p>
            <a:r>
              <a:rPr lang="en-US" dirty="0"/>
              <a:t>Sahar </a:t>
            </a:r>
            <a:r>
              <a:rPr lang="en-US" dirty="0" err="1"/>
              <a:t>Atias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338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C3C7-32AC-4F1C-8D95-8E9B160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2-Threads – General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DF63-828A-4D25-8037-36E13D46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race detector models the identical threads by 1 thread.</a:t>
            </a:r>
          </a:p>
          <a:p>
            <a:r>
              <a:rPr lang="en-US" dirty="0"/>
              <a:t>This makes the thread specific sets indistinguishable from each other.</a:t>
            </a:r>
          </a:p>
          <a:p>
            <a:r>
              <a:rPr lang="en-US" dirty="0"/>
              <a:t>Escape analysis or other techniques are used to refine the results and reduce the number of false warnings.</a:t>
            </a:r>
          </a:p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6BA2A-2808-41C6-A677-0CF84AE8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22" y="3746609"/>
            <a:ext cx="139084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8491-3DE6-462F-BDF0-F60A9DA2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13AB-EE97-4D6C-91D7-510D2784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Escape analysis is used to check whether an object x can escape a method or thread y.</a:t>
            </a:r>
          </a:p>
          <a:p>
            <a:r>
              <a:rPr lang="en-US" dirty="0"/>
              <a:t>The java compiler uses this technique to decide whether to allocate objects on the stack or on the heap.</a:t>
            </a:r>
          </a:p>
          <a:p>
            <a:r>
              <a:rPr lang="en-US" dirty="0"/>
              <a:t>In our case, if an object escapes a thread, it can cause a potential race, otherwise its thread-safe.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EE145-A5E0-4F63-89FE-8E525A72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84" y="448422"/>
            <a:ext cx="5764616" cy="60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40CC-1AB4-4789-BB9A-F9939ECF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2-Threads – </a:t>
            </a:r>
            <a:r>
              <a:rPr lang="en-US" dirty="0" err="1"/>
              <a:t>IteRace</a:t>
            </a:r>
            <a:r>
              <a:rPr lang="en-US" dirty="0"/>
              <a:t>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8F7F-5420-4D29-AA8C-28159AC5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contrast, </a:t>
            </a:r>
            <a:r>
              <a:rPr lang="en-US" dirty="0" err="1"/>
              <a:t>IteRace</a:t>
            </a:r>
            <a:r>
              <a:rPr lang="en-US" dirty="0"/>
              <a:t> models the identical threads by 2 distinct threads.</a:t>
            </a:r>
          </a:p>
          <a:p>
            <a:r>
              <a:rPr lang="en-US" dirty="0"/>
              <a:t>Thus, there are 2 different sets for each thread.</a:t>
            </a:r>
          </a:p>
          <a:p>
            <a:r>
              <a:rPr lang="en-US" dirty="0" err="1"/>
              <a:t>IteRace</a:t>
            </a:r>
            <a:r>
              <a:rPr lang="en-US" dirty="0"/>
              <a:t> still uses Escape Analysis but in a more precise manner.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40B1B-F738-47CC-B43B-D1C90B72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0" y="3498430"/>
            <a:ext cx="242921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910F-3736-404C-AB1B-EF1D36D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Bubble-up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27C0-E665-4C2E-AC9D-BB3F57A8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 applications are built on libraries.</a:t>
            </a:r>
          </a:p>
          <a:p>
            <a:r>
              <a:rPr lang="en-US" dirty="0"/>
              <a:t>General race detectors do not keep track of where the race appeared.</a:t>
            </a:r>
          </a:p>
          <a:p>
            <a:r>
              <a:rPr lang="en-US" dirty="0"/>
              <a:t>If an issue occurred inside a library, </a:t>
            </a:r>
            <a:r>
              <a:rPr lang="en-US" dirty="0" err="1"/>
              <a:t>IteRace</a:t>
            </a:r>
            <a:r>
              <a:rPr lang="en-US" dirty="0"/>
              <a:t> tracks back the race warning to the application.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42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2F93-9299-4AA8-81EF-1CC147BE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15DB-234D-4704-8068-EFA66DA8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performance, many library classes employ advanced synchronization techniques (compare &amp; swap, immutability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These classes pose a challenge for any static race detection.</a:t>
            </a:r>
          </a:p>
          <a:p>
            <a:r>
              <a:rPr lang="en-US" dirty="0"/>
              <a:t>Since </a:t>
            </a:r>
            <a:r>
              <a:rPr lang="en-US" dirty="0" err="1"/>
              <a:t>IteRace</a:t>
            </a:r>
            <a:r>
              <a:rPr lang="en-US" dirty="0"/>
              <a:t> aims to analyze only application code, it assumes all libraries are correctly implemented and thus able to use a lightweight version of these libraries according to their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69031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FA9DE-D338-41D7-8C8C-769960C4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9" y="681037"/>
            <a:ext cx="6591681" cy="56141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18529E-B08A-42D6-820F-30F8773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47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FEE978-2264-49B4-9972-635E4329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48" y="1825625"/>
            <a:ext cx="533807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thread creates some shared objects.</a:t>
            </a:r>
          </a:p>
          <a:p>
            <a:r>
              <a:rPr lang="en-US" dirty="0"/>
              <a:t>Parallel loop creates the particles.</a:t>
            </a:r>
          </a:p>
          <a:p>
            <a:r>
              <a:rPr lang="en-US" dirty="0"/>
              <a:t>Main thread iterates the particles in parallel again.</a:t>
            </a:r>
          </a:p>
          <a:p>
            <a:r>
              <a:rPr lang="en-US" dirty="0"/>
              <a:t>Lines 19-22, 28 and 33 are thread safe.</a:t>
            </a:r>
          </a:p>
          <a:p>
            <a:r>
              <a:rPr lang="en-US" dirty="0"/>
              <a:t>Lines 24-25, 30-31 and 34 are not thread safe.</a:t>
            </a:r>
          </a:p>
          <a:p>
            <a:r>
              <a:rPr lang="en-US" dirty="0"/>
              <a:t>Filtering phase eliminates the races from the standard output.</a:t>
            </a:r>
          </a:p>
          <a:p>
            <a:r>
              <a:rPr lang="en-US" dirty="0"/>
              <a:t>Bubble-up phase transforms the warnings from the </a:t>
            </a:r>
            <a:r>
              <a:rPr lang="en-US" dirty="0" err="1"/>
              <a:t>ArrayList</a:t>
            </a:r>
            <a:r>
              <a:rPr lang="en-US" dirty="0"/>
              <a:t> to a single warning on line 34.</a:t>
            </a:r>
          </a:p>
        </p:txBody>
      </p:sp>
    </p:spTree>
    <p:extLst>
      <p:ext uri="{BB962C8B-B14F-4D97-AF65-F5344CB8AC3E}">
        <p14:creationId xmlns:p14="http://schemas.microsoft.com/office/powerpoint/2010/main" val="149608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4E45-8AA5-4173-8C98-BAC4C88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1B53-1F4C-4587-9FDE-FE84E828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Andersen-style static pointer analysis: used to create a set of potential variables that each pointer can be assigned to.</a:t>
            </a:r>
          </a:p>
          <a:p>
            <a:r>
              <a:rPr lang="en-US" dirty="0"/>
              <a:t>Call / Control Flow Graph: a graph representing relationships between methods.</a:t>
            </a:r>
          </a:p>
          <a:p>
            <a:r>
              <a:rPr lang="en-US" dirty="0"/>
              <a:t>Context Sensitivity: whether or not two items relate to each other.</a:t>
            </a:r>
          </a:p>
          <a:p>
            <a:r>
              <a:rPr lang="en-US" dirty="0"/>
              <a:t>Flow Sensitivity: whether or not the way commands are written has any importance.</a:t>
            </a:r>
          </a:p>
          <a:p>
            <a:r>
              <a:rPr lang="en-US" dirty="0"/>
              <a:t>Data-flow Analysis: tells all possible values of each variable at any point of program’s execution.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D20E2-B49D-4491-8652-29F8E4F9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84" y="768951"/>
            <a:ext cx="4124116" cy="9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D4F-C05D-4FCB-8512-C941AB80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Detection by </a:t>
            </a:r>
            <a:r>
              <a:rPr lang="en-US" dirty="0" err="1"/>
              <a:t>IteRace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5BBF-CD44-4ECA-A9D8-C82B8C45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784" cy="4351338"/>
          </a:xfrm>
        </p:spPr>
        <p:txBody>
          <a:bodyPr>
            <a:normAutofit/>
          </a:bodyPr>
          <a:lstStyle/>
          <a:p>
            <a:r>
              <a:rPr lang="en-US" dirty="0"/>
              <a:t>Bottom half oval represents the mechanism.</a:t>
            </a:r>
          </a:p>
          <a:p>
            <a:r>
              <a:rPr lang="en-US" dirty="0"/>
              <a:t>Ovals represents sub-analyses.</a:t>
            </a:r>
          </a:p>
          <a:p>
            <a:r>
              <a:rPr lang="en-US" dirty="0"/>
              <a:t>Rectangles represent data structures.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E8951-03B6-4788-BB45-BB5EE7E02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53" y="1666150"/>
            <a:ext cx="678274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2898-E26D-4688-980F-4FF20E77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warning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03DE-EC65-4BD6-BD57-135E8C7A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04" y="3429000"/>
            <a:ext cx="10812532" cy="3063875"/>
          </a:xfrm>
        </p:spPr>
        <p:txBody>
          <a:bodyPr>
            <a:normAutofit/>
          </a:bodyPr>
          <a:lstStyle/>
          <a:p>
            <a:r>
              <a:rPr lang="en-US" dirty="0"/>
              <a:t>Without any context sensitivity, pointer analysis would decide that the possible object graph for </a:t>
            </a:r>
            <a:r>
              <a:rPr lang="en-US" dirty="0" err="1"/>
              <a:t>returnMyself’s</a:t>
            </a:r>
            <a:r>
              <a:rPr lang="en-US" dirty="0"/>
              <a:t> particle would be both </a:t>
            </a:r>
            <a:r>
              <a:rPr lang="en-US" dirty="0" err="1"/>
              <a:t>sharedParticle</a:t>
            </a:r>
            <a:r>
              <a:rPr lang="en-US" dirty="0"/>
              <a:t> and new Particle.</a:t>
            </a:r>
          </a:p>
          <a:p>
            <a:r>
              <a:rPr lang="en-US" dirty="0"/>
              <a:t>In order to deal with it, </a:t>
            </a:r>
            <a:r>
              <a:rPr lang="en-US" dirty="0" err="1"/>
              <a:t>IteRace</a:t>
            </a:r>
            <a:r>
              <a:rPr lang="en-US" dirty="0"/>
              <a:t> adds for each object its instantiation thread, therefore </a:t>
            </a:r>
            <a:r>
              <a:rPr lang="en-US" dirty="0" err="1"/>
              <a:t>sharedParticle</a:t>
            </a:r>
            <a:r>
              <a:rPr lang="en-US" dirty="0"/>
              <a:t> and new Particle can never be in the same context.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F4126-FD5B-495A-983F-8CC3DB6F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4" y="1690688"/>
            <a:ext cx="641122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AAA3-23D6-4562-BC89-154E137C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labels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0DE6-10CF-4C97-8975-F9C6B2C5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threadSafe</a:t>
            </a:r>
            <a:r>
              <a:rPr lang="en-US" dirty="0"/>
              <a:t> – if this method cannot create any race conditions.</a:t>
            </a:r>
          </a:p>
          <a:p>
            <a:r>
              <a:rPr lang="en-US" dirty="0" err="1"/>
              <a:t>threadSafeOnClosure</a:t>
            </a:r>
            <a:r>
              <a:rPr lang="en-US" dirty="0"/>
              <a:t> – if the method is </a:t>
            </a:r>
            <a:r>
              <a:rPr lang="en-US" dirty="0" err="1"/>
              <a:t>threadSafe</a:t>
            </a:r>
            <a:r>
              <a:rPr lang="en-US" dirty="0"/>
              <a:t> and any of its invocations is also </a:t>
            </a:r>
            <a:r>
              <a:rPr lang="en-US" dirty="0" err="1"/>
              <a:t>threadSafe</a:t>
            </a:r>
            <a:r>
              <a:rPr lang="en-US" dirty="0"/>
              <a:t>.</a:t>
            </a:r>
          </a:p>
          <a:p>
            <a:r>
              <a:rPr lang="en-US" dirty="0" err="1"/>
              <a:t>instantiatesOnlySafeObjects</a:t>
            </a:r>
            <a:r>
              <a:rPr lang="en-US" dirty="0"/>
              <a:t> - if all objects instantiated inside the method are thread-safe.</a:t>
            </a:r>
          </a:p>
          <a:p>
            <a:r>
              <a:rPr lang="en-US" dirty="0"/>
              <a:t> </a:t>
            </a:r>
            <a:r>
              <a:rPr lang="en-US" dirty="0" err="1"/>
              <a:t>circulatesUnsafeObjects</a:t>
            </a:r>
            <a:r>
              <a:rPr lang="en-US" dirty="0"/>
              <a:t> - if the method either return or receive a possibly non-thread-safe object as a parameter.</a:t>
            </a:r>
          </a:p>
          <a:p>
            <a:r>
              <a:rPr lang="en-US" dirty="0"/>
              <a:t>Interesting (and Uninteresting) – if this method should be investigated at all by </a:t>
            </a:r>
            <a:r>
              <a:rPr lang="en-US" dirty="0" err="1"/>
              <a:t>IteRace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8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0584-91F2-4B20-8979-23376A02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E700-8215-4A2E-9B4D-C4C339F4D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helps software execute faster.</a:t>
            </a:r>
          </a:p>
          <a:p>
            <a:r>
              <a:rPr lang="en-US" dirty="0"/>
              <a:t>More and more developers move to parallelism approach.</a:t>
            </a:r>
          </a:p>
          <a:p>
            <a:r>
              <a:rPr lang="en-US" dirty="0"/>
              <a:t>Memory problems may arise with parallelism – called race conditions.</a:t>
            </a:r>
          </a:p>
          <a:p>
            <a:r>
              <a:rPr lang="en-US" dirty="0"/>
              <a:t>Race conditions are very hard to detect.</a:t>
            </a:r>
          </a:p>
          <a:p>
            <a:r>
              <a:rPr lang="en-US" dirty="0"/>
              <a:t>Early detection of such conditions help us avoid unexpected behavior.</a:t>
            </a:r>
          </a:p>
          <a:p>
            <a:r>
              <a:rPr lang="en-US" dirty="0"/>
              <a:t>Therefore static and dynamic race detectors were invented.</a:t>
            </a:r>
          </a:p>
          <a:p>
            <a:r>
              <a:rPr lang="en-US" dirty="0" err="1"/>
              <a:t>IteRace</a:t>
            </a:r>
            <a:r>
              <a:rPr lang="en-US" dirty="0"/>
              <a:t> is a static race detector.</a:t>
            </a:r>
          </a:p>
        </p:txBody>
      </p:sp>
    </p:spTree>
    <p:extLst>
      <p:ext uri="{BB962C8B-B14F-4D97-AF65-F5344CB8AC3E}">
        <p14:creationId xmlns:p14="http://schemas.microsoft.com/office/powerpoint/2010/main" val="324711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4C6-B0AD-4990-93F0-6D4F40D4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Labels usage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4F8-22F4-4AC7-A8F6-4C573C6A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Labels are used by the Filtering phase to tell which race warnings are relevant and which aren’t.</a:t>
            </a:r>
          </a:p>
          <a:p>
            <a:r>
              <a:rPr lang="en-US" dirty="0"/>
              <a:t>In addition, these labels allows extendibility to the end-user, adding the relevant labels to his own custom libraries.</a:t>
            </a:r>
          </a:p>
          <a:p>
            <a:r>
              <a:rPr lang="en-US" dirty="0"/>
              <a:t>The Interesting and Uninteresting flags allow the end-user to decide how deep he wishes to go inside method calls.</a:t>
            </a:r>
          </a:p>
          <a:p>
            <a:r>
              <a:rPr lang="en-US" dirty="0"/>
              <a:t>The below example is </a:t>
            </a:r>
            <a:r>
              <a:rPr lang="en-US" dirty="0" err="1"/>
              <a:t>threadSafe</a:t>
            </a:r>
            <a:r>
              <a:rPr lang="en-US" dirty="0"/>
              <a:t> but not </a:t>
            </a:r>
            <a:r>
              <a:rPr lang="en-US" dirty="0" err="1"/>
              <a:t>threadSafeOnClosure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A195-785F-4BB6-B966-54381696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0" y="5143261"/>
            <a:ext cx="469648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A646-FB40-427E-91BC-D00EA988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IteRace</a:t>
            </a:r>
            <a:r>
              <a:rPr lang="en-US" dirty="0"/>
              <a:t> practical?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DCC6-C466-4E3F-834B-A7F99967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number of warnings the programmer has to inspect.</a:t>
            </a:r>
          </a:p>
          <a:p>
            <a:r>
              <a:rPr lang="en-US" dirty="0"/>
              <a:t>Determined by number of true warnings.</a:t>
            </a:r>
          </a:p>
          <a:p>
            <a:r>
              <a:rPr lang="en-US" dirty="0" err="1"/>
              <a:t>IteRace</a:t>
            </a:r>
            <a:r>
              <a:rPr lang="en-US" dirty="0"/>
              <a:t> was compared with other static race detector called </a:t>
            </a:r>
            <a:r>
              <a:rPr lang="en-US" dirty="0" err="1"/>
              <a:t>JChord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D03AA0-8893-4A29-8DFF-271BD020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528"/>
            <a:ext cx="12192000" cy="24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C3EC-76E6-43A8-A74C-B2FB9D2C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129242"/>
            <a:ext cx="10236708" cy="3442399"/>
          </a:xfrm>
        </p:spPr>
        <p:txBody>
          <a:bodyPr>
            <a:normAutofit/>
          </a:bodyPr>
          <a:lstStyle/>
          <a:p>
            <a:r>
              <a:rPr lang="en-US" dirty="0"/>
              <a:t>t (s) – the time it took the </a:t>
            </a:r>
            <a:r>
              <a:rPr lang="en-US" dirty="0" err="1"/>
              <a:t>rece</a:t>
            </a:r>
            <a:r>
              <a:rPr lang="en-US" dirty="0"/>
              <a:t> detector to run.</a:t>
            </a:r>
          </a:p>
          <a:p>
            <a:r>
              <a:rPr lang="en-US" dirty="0"/>
              <a:t># - the total number of warnings.</a:t>
            </a:r>
          </a:p>
          <a:p>
            <a:r>
              <a:rPr lang="en-US" dirty="0"/>
              <a:t>real – the real number of warnings.</a:t>
            </a:r>
          </a:p>
          <a:p>
            <a:r>
              <a:rPr lang="en-US" dirty="0"/>
              <a:t>faults – amount of mistakes that led to these warnings.</a:t>
            </a:r>
          </a:p>
          <a:p>
            <a:r>
              <a:rPr lang="en-US" dirty="0"/>
              <a:t>For the first 3 projects nearly none of the warnings that were found by </a:t>
            </a:r>
            <a:r>
              <a:rPr lang="en-US" dirty="0" err="1"/>
              <a:t>JChord</a:t>
            </a:r>
            <a:r>
              <a:rPr lang="en-US" dirty="0"/>
              <a:t> were real.</a:t>
            </a:r>
          </a:p>
          <a:p>
            <a:r>
              <a:rPr lang="en-US" dirty="0" err="1"/>
              <a:t>JChord</a:t>
            </a:r>
            <a:r>
              <a:rPr lang="en-US" dirty="0"/>
              <a:t> warnings for the last 4 projects were too big to inspect.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6F943-FADA-42B7-85E2-DED06C58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80" y="3669176"/>
            <a:ext cx="6143440" cy="31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0997-4FF9-4394-B097-4F817C89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</a:t>
            </a:r>
            <a:endParaRPr lang="he-IL" dirty="0"/>
          </a:p>
        </p:txBody>
      </p:sp>
      <p:pic>
        <p:nvPicPr>
          <p:cNvPr id="5" name="Picture 4" descr="A display in a room&#10;&#10;Description automatically generated">
            <a:extLst>
              <a:ext uri="{FF2B5EF4-FFF2-40B4-BE49-F238E27FC236}">
                <a16:creationId xmlns:a16="http://schemas.microsoft.com/office/drawing/2014/main" id="{FDF790A2-710A-4DAE-931A-E0AAF9F0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02"/>
            <a:ext cx="12192000" cy="57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8AAA-6284-4EDD-ABBF-83E95E14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Performance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1A4-D2F8-47B9-B5D5-B7F69CB6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795"/>
            <a:ext cx="10515600" cy="4351338"/>
          </a:xfrm>
        </p:spPr>
        <p:txBody>
          <a:bodyPr/>
          <a:lstStyle/>
          <a:p>
            <a:r>
              <a:rPr lang="en-US" dirty="0"/>
              <a:t>The table below shows the improvement provided by 2-Threads.</a:t>
            </a:r>
          </a:p>
          <a:p>
            <a:r>
              <a:rPr lang="en-US" dirty="0" err="1"/>
              <a:t>IteRace</a:t>
            </a:r>
            <a:r>
              <a:rPr lang="en-US" dirty="0"/>
              <a:t> created such a table for each of their techniques.</a:t>
            </a:r>
          </a:p>
          <a:p>
            <a:r>
              <a:rPr lang="en-US" dirty="0"/>
              <a:t>A higher ratio means more warnings were filtered.</a:t>
            </a:r>
          </a:p>
          <a:p>
            <a:r>
              <a:rPr lang="he-IL" dirty="0"/>
              <a:t>∞</a:t>
            </a:r>
            <a:r>
              <a:rPr lang="en-US" dirty="0"/>
              <a:t> means the number of warnings went down to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D28D6-5E91-42CE-8EA2-237BC995C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3429000"/>
            <a:ext cx="722095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BC17-11A7-460F-B75E-9F91782F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1754-DD62-439F-8665-3F4F4B96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504" cy="4351338"/>
          </a:xfrm>
        </p:spPr>
        <p:txBody>
          <a:bodyPr/>
          <a:lstStyle/>
          <a:p>
            <a:r>
              <a:rPr lang="en-US" dirty="0"/>
              <a:t>Dynamic race detectors takes time to run and miss potential races.</a:t>
            </a:r>
          </a:p>
          <a:p>
            <a:r>
              <a:rPr lang="en-US" dirty="0"/>
              <a:t>Static race detectors creates many false warnings that needs inspection.</a:t>
            </a:r>
          </a:p>
          <a:p>
            <a:r>
              <a:rPr lang="en-US" dirty="0" err="1"/>
              <a:t>IteRace</a:t>
            </a:r>
            <a:r>
              <a:rPr lang="en-US" dirty="0"/>
              <a:t> is a static race detector which uses new techniques to overcome the cons of the approaches that came before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88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3A9-0018-45C2-A48C-BB676DA6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 1</a:t>
            </a:r>
            <a:endParaRPr lang="he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01573F-13B8-422D-BB28-D2A0D535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706" y="1721350"/>
            <a:ext cx="2846294" cy="513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Output 1:</a:t>
            </a:r>
          </a:p>
          <a:p>
            <a:pPr marL="0" indent="0">
              <a:buNone/>
            </a:pPr>
            <a:r>
              <a:rPr lang="en-US" dirty="0"/>
              <a:t>y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2:</a:t>
            </a:r>
          </a:p>
          <a:p>
            <a:pPr marL="0" indent="0">
              <a:buNone/>
            </a:pPr>
            <a:r>
              <a:rPr lang="en-US" dirty="0"/>
              <a:t>y =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3:</a:t>
            </a:r>
          </a:p>
          <a:p>
            <a:pPr marL="0" indent="0">
              <a:buNone/>
            </a:pPr>
            <a:r>
              <a:rPr lang="en-US" dirty="0"/>
              <a:t>y = 14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884A9-FBB4-40A0-9F80-71D1E1EF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7" y="1795181"/>
            <a:ext cx="8605932" cy="43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ED53-CBBC-4FA2-A164-C6C1FEB9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 2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91BF6-88F1-4E65-91AD-197B1CF8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36" y="1326101"/>
            <a:ext cx="9500128" cy="54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3CF-F865-4897-8C51-43F020A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1A96-2D83-4057-95CA-C2084075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static analysis approaches before </a:t>
            </a:r>
            <a:r>
              <a:rPr lang="en-US" dirty="0" err="1"/>
              <a:t>IteRace</a:t>
            </a:r>
            <a:r>
              <a:rPr lang="en-US" dirty="0"/>
              <a:t> were impractical.</a:t>
            </a:r>
          </a:p>
          <a:p>
            <a:r>
              <a:rPr lang="en-US" dirty="0"/>
              <a:t>They tried to work equally for any kind of parallel construct.</a:t>
            </a:r>
          </a:p>
          <a:p>
            <a:r>
              <a:rPr lang="en-US" dirty="0"/>
              <a:t>They did not differentiate between application and library code.</a:t>
            </a:r>
          </a:p>
          <a:p>
            <a:r>
              <a:rPr lang="en-US" dirty="0"/>
              <a:t>They did not use the documented behavior of libraries.</a:t>
            </a:r>
          </a:p>
          <a:p>
            <a:r>
              <a:rPr lang="en-US" dirty="0"/>
              <a:t>They were not scalable or reported high number of false warnings.</a:t>
            </a:r>
          </a:p>
        </p:txBody>
      </p:sp>
    </p:spTree>
    <p:extLst>
      <p:ext uri="{BB962C8B-B14F-4D97-AF65-F5344CB8AC3E}">
        <p14:creationId xmlns:p14="http://schemas.microsoft.com/office/powerpoint/2010/main" val="136263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DA20-82A5-4C33-A51B-9A4D10E6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 approach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E95D-A49A-4F3E-BAEF-82B1AE77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false warnings than static analysis.</a:t>
            </a:r>
          </a:p>
          <a:p>
            <a:r>
              <a:rPr lang="en-US" dirty="0"/>
              <a:t>Higher overhead.</a:t>
            </a:r>
          </a:p>
          <a:p>
            <a:r>
              <a:rPr lang="en-US" dirty="0"/>
              <a:t>Miss race conditions on code paths that weren’t executed.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4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98AD-6E9C-4969-BE83-60FD0B4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D7DE-BB0D-4583-9977-B598A641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Cosmin </a:t>
            </a:r>
            <a:r>
              <a:rPr lang="en-US" dirty="0" err="1"/>
              <a:t>Radoi</a:t>
            </a:r>
            <a:r>
              <a:rPr lang="en-US" dirty="0"/>
              <a:t> from Illinois University and Danny Dig from Oregon State University, USA – have invented </a:t>
            </a:r>
            <a:r>
              <a:rPr lang="en-US" dirty="0" err="1"/>
              <a:t>IteRace</a:t>
            </a:r>
            <a:r>
              <a:rPr lang="en-US" dirty="0"/>
              <a:t>.</a:t>
            </a:r>
          </a:p>
          <a:p>
            <a:r>
              <a:rPr lang="en-US" dirty="0" err="1"/>
              <a:t>IteRace</a:t>
            </a:r>
            <a:r>
              <a:rPr lang="en-US" dirty="0"/>
              <a:t> goals are to find race conditions with as little false-warnings as possible and without missing any true races.</a:t>
            </a:r>
          </a:p>
          <a:p>
            <a:r>
              <a:rPr lang="en-US" dirty="0"/>
              <a:t>To achieve these goals, it exploits the mechanism of threads and safety &amp; data-flow structures.</a:t>
            </a:r>
          </a:p>
          <a:p>
            <a:r>
              <a:rPr lang="en-US" dirty="0"/>
              <a:t>So far, </a:t>
            </a:r>
            <a:r>
              <a:rPr lang="en-US" dirty="0" err="1"/>
              <a:t>IteRace</a:t>
            </a:r>
            <a:r>
              <a:rPr lang="en-US" dirty="0"/>
              <a:t> found six bugs in real-world applications so far, which were then confirmed and fixed by their corresponding developers.</a:t>
            </a:r>
          </a:p>
        </p:txBody>
      </p:sp>
    </p:spTree>
    <p:extLst>
      <p:ext uri="{BB962C8B-B14F-4D97-AF65-F5344CB8AC3E}">
        <p14:creationId xmlns:p14="http://schemas.microsoft.com/office/powerpoint/2010/main" val="290549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6E7E-D1C2-4B90-9EE7-E9ECBC1C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IteRace</a:t>
            </a:r>
            <a:r>
              <a:rPr lang="en-US" dirty="0"/>
              <a:t> techniques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B1F-6183-4A1C-8F13-06740AA4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have a look at 3 techniques used by </a:t>
            </a:r>
            <a:r>
              <a:rPr lang="en-US" dirty="0" err="1"/>
              <a:t>IteRace</a:t>
            </a:r>
            <a:r>
              <a:rPr lang="en-US" dirty="0"/>
              <a:t>:</a:t>
            </a:r>
          </a:p>
          <a:p>
            <a:r>
              <a:rPr lang="en-US" dirty="0"/>
              <a:t>2-Threads: make the analysis aware of the threading and data-flow structure of parallel operations.</a:t>
            </a:r>
          </a:p>
          <a:p>
            <a:r>
              <a:rPr lang="en-US" dirty="0"/>
              <a:t>Bubble-up: report races in application code, not in libraries.</a:t>
            </a:r>
          </a:p>
          <a:p>
            <a:r>
              <a:rPr lang="en-US" dirty="0"/>
              <a:t>Filtering: filter the race warnings based on a thread-safety model of a library class.</a:t>
            </a:r>
          </a:p>
        </p:txBody>
      </p:sp>
    </p:spTree>
    <p:extLst>
      <p:ext uri="{BB962C8B-B14F-4D97-AF65-F5344CB8AC3E}">
        <p14:creationId xmlns:p14="http://schemas.microsoft.com/office/powerpoint/2010/main" val="33770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15F5-9B50-4374-B77D-0C136E5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2-Threads - Runtime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73DF-04AA-4BE8-8738-D7882B21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parallel loop is an SPMD-style computation.</a:t>
            </a:r>
            <a:endParaRPr lang="he-IL" dirty="0"/>
          </a:p>
          <a:p>
            <a:r>
              <a:rPr lang="en-US" dirty="0"/>
              <a:t>Its iterations are identical tasks with different inputs.</a:t>
            </a:r>
          </a:p>
          <a:p>
            <a:r>
              <a:rPr lang="en-US" dirty="0"/>
              <a:t>Without loss of generality: we assume each iteration is a task.</a:t>
            </a:r>
          </a:p>
          <a:p>
            <a:r>
              <a:rPr lang="en-US" dirty="0"/>
              <a:t>The main thread forks multiple identical threads at the beginning of the loop and waits for them to join at the end.</a:t>
            </a:r>
          </a:p>
          <a:p>
            <a:r>
              <a:rPr lang="en-US" dirty="0"/>
              <a:t>Each task can access a part of the heap.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D4420-7E21-4BB2-A9F5-2EC706F2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6" y="3771469"/>
            <a:ext cx="318179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1204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IteRace</vt:lpstr>
      <vt:lpstr>Parallelism</vt:lpstr>
      <vt:lpstr>Race condition example 1</vt:lpstr>
      <vt:lpstr>Race condition example 2</vt:lpstr>
      <vt:lpstr>Static analysis approach</vt:lpstr>
      <vt:lpstr>Dynamic analysis approach</vt:lpstr>
      <vt:lpstr>IteRace</vt:lpstr>
      <vt:lpstr>IteRace techniques</vt:lpstr>
      <vt:lpstr>2-Threads - Runtime</vt:lpstr>
      <vt:lpstr>2-Threads – General Approach</vt:lpstr>
      <vt:lpstr>Escape Analysis</vt:lpstr>
      <vt:lpstr>2-Threads – IteRace Approach</vt:lpstr>
      <vt:lpstr>Bubble-up</vt:lpstr>
      <vt:lpstr>Filtering</vt:lpstr>
      <vt:lpstr>Example</vt:lpstr>
      <vt:lpstr>Some definitions</vt:lpstr>
      <vt:lpstr>Race Detection by IteRace</vt:lpstr>
      <vt:lpstr>False warning example</vt:lpstr>
      <vt:lpstr>Method labels</vt:lpstr>
      <vt:lpstr>Labels usage</vt:lpstr>
      <vt:lpstr>Is IteRace practical?</vt:lpstr>
      <vt:lpstr>PowerPoint Presentation</vt:lpstr>
      <vt:lpstr>Performance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Iterace</dc:title>
  <dc:creator>Sahar</dc:creator>
  <cp:lastModifiedBy>Sahar</cp:lastModifiedBy>
  <cp:revision>73</cp:revision>
  <dcterms:created xsi:type="dcterms:W3CDTF">2019-04-25T13:02:35Z</dcterms:created>
  <dcterms:modified xsi:type="dcterms:W3CDTF">2019-06-04T19:47:10Z</dcterms:modified>
</cp:coreProperties>
</file>