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0" r:id="rId2"/>
    <p:sldId id="311" r:id="rId3"/>
    <p:sldId id="285" r:id="rId4"/>
    <p:sldId id="26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318" r:id="rId13"/>
    <p:sldId id="293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19" r:id="rId24"/>
    <p:sldId id="314" r:id="rId25"/>
    <p:sldId id="315" r:id="rId26"/>
    <p:sldId id="312" r:id="rId27"/>
    <p:sldId id="317" r:id="rId28"/>
    <p:sldId id="316" r:id="rId29"/>
    <p:sldId id="320" r:id="rId30"/>
    <p:sldId id="321" r:id="rId31"/>
    <p:sldId id="322" r:id="rId32"/>
    <p:sldId id="32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6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AES GCM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16464F7-36F1-8042-AF2A-BC4AD55BAAD3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gm:t>
    </dgm:pt>
    <dgm:pt modelId="{24A32635-1C92-F742-B57D-9925D921AC39}" type="parTrans" cxnId="{1C6A75F1-48B8-4847-A473-42D53CC53C04}">
      <dgm:prSet/>
      <dgm:spPr/>
      <dgm:t>
        <a:bodyPr/>
        <a:lstStyle/>
        <a:p>
          <a:endParaRPr lang="en-US"/>
        </a:p>
      </dgm:t>
    </dgm:pt>
    <dgm:pt modelId="{2C95B871-CA3B-BA48-A498-7FC17FEBAB6B}" type="sibTrans" cxnId="{1C6A75F1-48B8-4847-A473-42D53CC53C04}">
      <dgm:prSet/>
      <dgm:spPr/>
      <dgm:t>
        <a:bodyPr/>
        <a:lstStyle/>
        <a:p>
          <a:endParaRPr lang="en-US"/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DBD61A24-CFA6-CA49-A9B4-1F3AD51328A9}" type="pres">
      <dgm:prSet presAssocID="{816464F7-36F1-8042-AF2A-BC4AD55BAAD3}" presName="node" presStyleLbl="node1" presStyleIdx="1" presStyleCnt="3">
        <dgm:presLayoutVars>
          <dgm:bulletEnabled val="1"/>
        </dgm:presLayoutVars>
      </dgm:prSet>
      <dgm:spPr/>
    </dgm:pt>
    <dgm:pt modelId="{44BDF76B-C571-164F-B1AB-8043CB5CFA93}" type="pres">
      <dgm:prSet presAssocID="{2C95B871-CA3B-BA48-A498-7FC17FEBAB6B}" presName="sibTrans" presStyleLbl="sibTrans2D1" presStyleIdx="1" presStyleCnt="2"/>
      <dgm:spPr/>
    </dgm:pt>
    <dgm:pt modelId="{C7B8C0B0-A45F-6746-B378-C391BC4445CD}" type="pres">
      <dgm:prSet presAssocID="{2C95B871-CA3B-BA48-A498-7FC17FEBAB6B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86866702-E212-2143-A5E2-CCDE6DF69124}" type="presOf" srcId="{2C95B871-CA3B-BA48-A498-7FC17FEBAB6B}" destId="{C7B8C0B0-A45F-6746-B378-C391BC4445CD}" srcOrd="1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752E3F3A-733B-824A-8B21-EDEFCE567D1D}" type="presOf" srcId="{2C95B871-CA3B-BA48-A498-7FC17FEBAB6B}" destId="{44BDF76B-C571-164F-B1AB-8043CB5CFA93}" srcOrd="0" destOrd="0" presId="urn:microsoft.com/office/officeart/2005/8/layout/process2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0432B5AB-37AB-6240-9588-519CFC5E542C}" type="presOf" srcId="{816464F7-36F1-8042-AF2A-BC4AD55BAAD3}" destId="{DBD61A24-CFA6-CA49-A9B4-1F3AD51328A9}" srcOrd="0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1C6A75F1-48B8-4847-A473-42D53CC53C04}" srcId="{DA1AA68E-E4DF-4F4A-8E92-4FB74B23DA81}" destId="{816464F7-36F1-8042-AF2A-BC4AD55BAAD3}" srcOrd="1" destOrd="0" parTransId="{24A32635-1C92-F742-B57D-9925D921AC39}" sibTransId="{2C95B871-CA3B-BA48-A498-7FC17FEBAB6B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5A85392F-9FCD-D64C-9444-53BAF1E29374}" type="presParOf" srcId="{7A92E8AE-2A58-8040-B36A-9B7506E1E6D5}" destId="{DBD61A24-CFA6-CA49-A9B4-1F3AD51328A9}" srcOrd="2" destOrd="0" presId="urn:microsoft.com/office/officeart/2005/8/layout/process2"/>
    <dgm:cxn modelId="{4A6C6488-3DC2-9044-8981-035A661C4B87}" type="presParOf" srcId="{7A92E8AE-2A58-8040-B36A-9B7506E1E6D5}" destId="{44BDF76B-C571-164F-B1AB-8043CB5CFA93}" srcOrd="3" destOrd="0" presId="urn:microsoft.com/office/officeart/2005/8/layout/process2"/>
    <dgm:cxn modelId="{821C0749-DBF4-7949-B116-5E4F9F7C42D9}" type="presParOf" srcId="{44BDF76B-C571-164F-B1AB-8043CB5CFA93}" destId="{C7B8C0B0-A45F-6746-B378-C391BC4445C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16464F7-36F1-8042-AF2A-BC4AD55BAAD3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gm:t>
    </dgm:pt>
    <dgm:pt modelId="{24A32635-1C92-F742-B57D-9925D921AC39}" type="parTrans" cxnId="{1C6A75F1-48B8-4847-A473-42D53CC53C04}">
      <dgm:prSet/>
      <dgm:spPr/>
      <dgm:t>
        <a:bodyPr/>
        <a:lstStyle/>
        <a:p>
          <a:endParaRPr lang="en-US"/>
        </a:p>
      </dgm:t>
    </dgm:pt>
    <dgm:pt modelId="{2C95B871-CA3B-BA48-A498-7FC17FEBAB6B}" type="sibTrans" cxnId="{1C6A75F1-48B8-4847-A473-42D53CC53C04}">
      <dgm:prSet/>
      <dgm:spPr/>
      <dgm:t>
        <a:bodyPr/>
        <a:lstStyle/>
        <a:p>
          <a:endParaRPr lang="en-US"/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DBD61A24-CFA6-CA49-A9B4-1F3AD51328A9}" type="pres">
      <dgm:prSet presAssocID="{816464F7-36F1-8042-AF2A-BC4AD55BAAD3}" presName="node" presStyleLbl="node1" presStyleIdx="1" presStyleCnt="3">
        <dgm:presLayoutVars>
          <dgm:bulletEnabled val="1"/>
        </dgm:presLayoutVars>
      </dgm:prSet>
      <dgm:spPr/>
    </dgm:pt>
    <dgm:pt modelId="{44BDF76B-C571-164F-B1AB-8043CB5CFA93}" type="pres">
      <dgm:prSet presAssocID="{2C95B871-CA3B-BA48-A498-7FC17FEBAB6B}" presName="sibTrans" presStyleLbl="sibTrans2D1" presStyleIdx="1" presStyleCnt="2"/>
      <dgm:spPr/>
    </dgm:pt>
    <dgm:pt modelId="{C7B8C0B0-A45F-6746-B378-C391BC4445CD}" type="pres">
      <dgm:prSet presAssocID="{2C95B871-CA3B-BA48-A498-7FC17FEBAB6B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86866702-E212-2143-A5E2-CCDE6DF69124}" type="presOf" srcId="{2C95B871-CA3B-BA48-A498-7FC17FEBAB6B}" destId="{C7B8C0B0-A45F-6746-B378-C391BC4445CD}" srcOrd="1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752E3F3A-733B-824A-8B21-EDEFCE567D1D}" type="presOf" srcId="{2C95B871-CA3B-BA48-A498-7FC17FEBAB6B}" destId="{44BDF76B-C571-164F-B1AB-8043CB5CFA93}" srcOrd="0" destOrd="0" presId="urn:microsoft.com/office/officeart/2005/8/layout/process2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0432B5AB-37AB-6240-9588-519CFC5E542C}" type="presOf" srcId="{816464F7-36F1-8042-AF2A-BC4AD55BAAD3}" destId="{DBD61A24-CFA6-CA49-A9B4-1F3AD51328A9}" srcOrd="0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1C6A75F1-48B8-4847-A473-42D53CC53C04}" srcId="{DA1AA68E-E4DF-4F4A-8E92-4FB74B23DA81}" destId="{816464F7-36F1-8042-AF2A-BC4AD55BAAD3}" srcOrd="1" destOrd="0" parTransId="{24A32635-1C92-F742-B57D-9925D921AC39}" sibTransId="{2C95B871-CA3B-BA48-A498-7FC17FEBAB6B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5A85392F-9FCD-D64C-9444-53BAF1E29374}" type="presParOf" srcId="{7A92E8AE-2A58-8040-B36A-9B7506E1E6D5}" destId="{DBD61A24-CFA6-CA49-A9B4-1F3AD51328A9}" srcOrd="2" destOrd="0" presId="urn:microsoft.com/office/officeart/2005/8/layout/process2"/>
    <dgm:cxn modelId="{4A6C6488-3DC2-9044-8981-035A661C4B87}" type="presParOf" srcId="{7A92E8AE-2A58-8040-B36A-9B7506E1E6D5}" destId="{44BDF76B-C571-164F-B1AB-8043CB5CFA93}" srcOrd="3" destOrd="0" presId="urn:microsoft.com/office/officeart/2005/8/layout/process2"/>
    <dgm:cxn modelId="{821C0749-DBF4-7949-B116-5E4F9F7C42D9}" type="presParOf" srcId="{44BDF76B-C571-164F-B1AB-8043CB5CFA93}" destId="{C7B8C0B0-A45F-6746-B378-C391BC4445C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16464F7-36F1-8042-AF2A-BC4AD55BAAD3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gm:t>
    </dgm:pt>
    <dgm:pt modelId="{24A32635-1C92-F742-B57D-9925D921AC39}" type="parTrans" cxnId="{1C6A75F1-48B8-4847-A473-42D53CC53C04}">
      <dgm:prSet/>
      <dgm:spPr/>
      <dgm:t>
        <a:bodyPr/>
        <a:lstStyle/>
        <a:p>
          <a:endParaRPr lang="en-US"/>
        </a:p>
      </dgm:t>
    </dgm:pt>
    <dgm:pt modelId="{2C95B871-CA3B-BA48-A498-7FC17FEBAB6B}" type="sibTrans" cxnId="{1C6A75F1-48B8-4847-A473-42D53CC53C04}">
      <dgm:prSet/>
      <dgm:spPr/>
      <dgm:t>
        <a:bodyPr/>
        <a:lstStyle/>
        <a:p>
          <a:endParaRPr lang="en-US"/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DBD61A24-CFA6-CA49-A9B4-1F3AD51328A9}" type="pres">
      <dgm:prSet presAssocID="{816464F7-36F1-8042-AF2A-BC4AD55BAAD3}" presName="node" presStyleLbl="node1" presStyleIdx="1" presStyleCnt="3">
        <dgm:presLayoutVars>
          <dgm:bulletEnabled val="1"/>
        </dgm:presLayoutVars>
      </dgm:prSet>
      <dgm:spPr/>
    </dgm:pt>
    <dgm:pt modelId="{44BDF76B-C571-164F-B1AB-8043CB5CFA93}" type="pres">
      <dgm:prSet presAssocID="{2C95B871-CA3B-BA48-A498-7FC17FEBAB6B}" presName="sibTrans" presStyleLbl="sibTrans2D1" presStyleIdx="1" presStyleCnt="2"/>
      <dgm:spPr/>
    </dgm:pt>
    <dgm:pt modelId="{C7B8C0B0-A45F-6746-B378-C391BC4445CD}" type="pres">
      <dgm:prSet presAssocID="{2C95B871-CA3B-BA48-A498-7FC17FEBAB6B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86866702-E212-2143-A5E2-CCDE6DF69124}" type="presOf" srcId="{2C95B871-CA3B-BA48-A498-7FC17FEBAB6B}" destId="{C7B8C0B0-A45F-6746-B378-C391BC4445CD}" srcOrd="1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752E3F3A-733B-824A-8B21-EDEFCE567D1D}" type="presOf" srcId="{2C95B871-CA3B-BA48-A498-7FC17FEBAB6B}" destId="{44BDF76B-C571-164F-B1AB-8043CB5CFA93}" srcOrd="0" destOrd="0" presId="urn:microsoft.com/office/officeart/2005/8/layout/process2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0432B5AB-37AB-6240-9588-519CFC5E542C}" type="presOf" srcId="{816464F7-36F1-8042-AF2A-BC4AD55BAAD3}" destId="{DBD61A24-CFA6-CA49-A9B4-1F3AD51328A9}" srcOrd="0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1C6A75F1-48B8-4847-A473-42D53CC53C04}" srcId="{DA1AA68E-E4DF-4F4A-8E92-4FB74B23DA81}" destId="{816464F7-36F1-8042-AF2A-BC4AD55BAAD3}" srcOrd="1" destOrd="0" parTransId="{24A32635-1C92-F742-B57D-9925D921AC39}" sibTransId="{2C95B871-CA3B-BA48-A498-7FC17FEBAB6B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5A85392F-9FCD-D64C-9444-53BAF1E29374}" type="presParOf" srcId="{7A92E8AE-2A58-8040-B36A-9B7506E1E6D5}" destId="{DBD61A24-CFA6-CA49-A9B4-1F3AD51328A9}" srcOrd="2" destOrd="0" presId="urn:microsoft.com/office/officeart/2005/8/layout/process2"/>
    <dgm:cxn modelId="{4A6C6488-3DC2-9044-8981-035A661C4B87}" type="presParOf" srcId="{7A92E8AE-2A58-8040-B36A-9B7506E1E6D5}" destId="{44BDF76B-C571-164F-B1AB-8043CB5CFA93}" srcOrd="3" destOrd="0" presId="urn:microsoft.com/office/officeart/2005/8/layout/process2"/>
    <dgm:cxn modelId="{821C0749-DBF4-7949-B116-5E4F9F7C42D9}" type="presParOf" srcId="{44BDF76B-C571-164F-B1AB-8043CB5CFA93}" destId="{C7B8C0B0-A45F-6746-B378-C391BC4445C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S-BOX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16464F7-36F1-8042-AF2A-BC4AD55BAAD3}">
      <dgm:prSet phldrT="[Text]" custT="1"/>
      <dgm:spPr/>
      <dgm:t>
        <a:bodyPr/>
        <a:lstStyle/>
        <a:p>
          <a:pPr rtl="0"/>
          <a:r>
            <a:rPr lang="en-US" sz="6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gm:t>
    </dgm:pt>
    <dgm:pt modelId="{24A32635-1C92-F742-B57D-9925D921AC39}" type="parTrans" cxnId="{1C6A75F1-48B8-4847-A473-42D53CC53C04}">
      <dgm:prSet/>
      <dgm:spPr/>
      <dgm:t>
        <a:bodyPr/>
        <a:lstStyle/>
        <a:p>
          <a:endParaRPr lang="en-US"/>
        </a:p>
      </dgm:t>
    </dgm:pt>
    <dgm:pt modelId="{2C95B871-CA3B-BA48-A498-7FC17FEBAB6B}" type="sibTrans" cxnId="{1C6A75F1-48B8-4847-A473-42D53CC53C04}">
      <dgm:prSet/>
      <dgm:spPr/>
      <dgm:t>
        <a:bodyPr/>
        <a:lstStyle/>
        <a:p>
          <a:endParaRPr lang="en-US"/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DBD61A24-CFA6-CA49-A9B4-1F3AD51328A9}" type="pres">
      <dgm:prSet presAssocID="{816464F7-36F1-8042-AF2A-BC4AD55BAAD3}" presName="node" presStyleLbl="node1" presStyleIdx="1" presStyleCnt="3">
        <dgm:presLayoutVars>
          <dgm:bulletEnabled val="1"/>
        </dgm:presLayoutVars>
      </dgm:prSet>
      <dgm:spPr/>
    </dgm:pt>
    <dgm:pt modelId="{44BDF76B-C571-164F-B1AB-8043CB5CFA93}" type="pres">
      <dgm:prSet presAssocID="{2C95B871-CA3B-BA48-A498-7FC17FEBAB6B}" presName="sibTrans" presStyleLbl="sibTrans2D1" presStyleIdx="1" presStyleCnt="2"/>
      <dgm:spPr/>
    </dgm:pt>
    <dgm:pt modelId="{C7B8C0B0-A45F-6746-B378-C391BC4445CD}" type="pres">
      <dgm:prSet presAssocID="{2C95B871-CA3B-BA48-A498-7FC17FEBAB6B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 custScaleX="124983">
        <dgm:presLayoutVars>
          <dgm:bulletEnabled val="1"/>
        </dgm:presLayoutVars>
      </dgm:prSet>
      <dgm:spPr/>
    </dgm:pt>
  </dgm:ptLst>
  <dgm:cxnLst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86866702-E212-2143-A5E2-CCDE6DF69124}" type="presOf" srcId="{2C95B871-CA3B-BA48-A498-7FC17FEBAB6B}" destId="{C7B8C0B0-A45F-6746-B378-C391BC4445CD}" srcOrd="1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752E3F3A-733B-824A-8B21-EDEFCE567D1D}" type="presOf" srcId="{2C95B871-CA3B-BA48-A498-7FC17FEBAB6B}" destId="{44BDF76B-C571-164F-B1AB-8043CB5CFA93}" srcOrd="0" destOrd="0" presId="urn:microsoft.com/office/officeart/2005/8/layout/process2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0432B5AB-37AB-6240-9588-519CFC5E542C}" type="presOf" srcId="{816464F7-36F1-8042-AF2A-BC4AD55BAAD3}" destId="{DBD61A24-CFA6-CA49-A9B4-1F3AD51328A9}" srcOrd="0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1C6A75F1-48B8-4847-A473-42D53CC53C04}" srcId="{DA1AA68E-E4DF-4F4A-8E92-4FB74B23DA81}" destId="{816464F7-36F1-8042-AF2A-BC4AD55BAAD3}" srcOrd="1" destOrd="0" parTransId="{24A32635-1C92-F742-B57D-9925D921AC39}" sibTransId="{2C95B871-CA3B-BA48-A498-7FC17FEBAB6B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5A85392F-9FCD-D64C-9444-53BAF1E29374}" type="presParOf" srcId="{7A92E8AE-2A58-8040-B36A-9B7506E1E6D5}" destId="{DBD61A24-CFA6-CA49-A9B4-1F3AD51328A9}" srcOrd="2" destOrd="0" presId="urn:microsoft.com/office/officeart/2005/8/layout/process2"/>
    <dgm:cxn modelId="{4A6C6488-3DC2-9044-8981-035A661C4B87}" type="presParOf" srcId="{7A92E8AE-2A58-8040-B36A-9B7506E1E6D5}" destId="{44BDF76B-C571-164F-B1AB-8043CB5CFA93}" srcOrd="3" destOrd="0" presId="urn:microsoft.com/office/officeart/2005/8/layout/process2"/>
    <dgm:cxn modelId="{821C0749-DBF4-7949-B116-5E4F9F7C42D9}" type="presParOf" srcId="{44BDF76B-C571-164F-B1AB-8043CB5CFA93}" destId="{C7B8C0B0-A45F-6746-B378-C391BC4445C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955525" y="0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989992" y="34467"/>
        <a:ext cx="4071841" cy="1107840"/>
      </dsp:txXfrm>
    </dsp:sp>
    <dsp:sp modelId="{53191823-2D81-584A-93AB-BFB1F46AAED7}">
      <dsp:nvSpPr>
        <dsp:cNvPr id="0" name=""/>
        <dsp:cNvSpPr/>
      </dsp:nvSpPr>
      <dsp:spPr>
        <a:xfrm rot="5400000">
          <a:off x="2805267" y="1206193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1250322"/>
        <a:ext cx="317728" cy="308903"/>
      </dsp:txXfrm>
    </dsp:sp>
    <dsp:sp modelId="{38E5B74B-CAAB-F844-A856-EF97B8B86493}">
      <dsp:nvSpPr>
        <dsp:cNvPr id="0" name=""/>
        <dsp:cNvSpPr/>
      </dsp:nvSpPr>
      <dsp:spPr>
        <a:xfrm>
          <a:off x="955525" y="1765161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989992" y="1799628"/>
        <a:ext cx="4071841" cy="1107840"/>
      </dsp:txXfrm>
    </dsp:sp>
    <dsp:sp modelId="{F3D1E0FB-3E68-004F-A19E-AA77413B920D}">
      <dsp:nvSpPr>
        <dsp:cNvPr id="0" name=""/>
        <dsp:cNvSpPr/>
      </dsp:nvSpPr>
      <dsp:spPr>
        <a:xfrm rot="5400000">
          <a:off x="2805267" y="2971355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3015484"/>
        <a:ext cx="317728" cy="308903"/>
      </dsp:txXfrm>
    </dsp:sp>
    <dsp:sp modelId="{E5D8560E-FEC9-884B-A367-2950D396B2EF}">
      <dsp:nvSpPr>
        <dsp:cNvPr id="0" name=""/>
        <dsp:cNvSpPr/>
      </dsp:nvSpPr>
      <dsp:spPr>
        <a:xfrm>
          <a:off x="955525" y="3530323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989992" y="3564790"/>
        <a:ext cx="4071841" cy="11078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714548" y="0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726534" y="11986"/>
        <a:ext cx="712644" cy="385259"/>
      </dsp:txXfrm>
    </dsp:sp>
    <dsp:sp modelId="{53191823-2D81-584A-93AB-BFB1F46AAED7}">
      <dsp:nvSpPr>
        <dsp:cNvPr id="0" name=""/>
        <dsp:cNvSpPr/>
      </dsp:nvSpPr>
      <dsp:spPr>
        <a:xfrm rot="5433496">
          <a:off x="1003131" y="419462"/>
          <a:ext cx="153469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4844" y="434806"/>
        <a:ext cx="110492" cy="107428"/>
      </dsp:txXfrm>
    </dsp:sp>
    <dsp:sp modelId="{38E5B74B-CAAB-F844-A856-EF97B8B86493}">
      <dsp:nvSpPr>
        <dsp:cNvPr id="0" name=""/>
        <dsp:cNvSpPr/>
      </dsp:nvSpPr>
      <dsp:spPr>
        <a:xfrm>
          <a:off x="708567" y="613847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720553" y="625833"/>
        <a:ext cx="712644" cy="385259"/>
      </dsp:txXfrm>
    </dsp:sp>
    <dsp:sp modelId="{F3D1E0FB-3E68-004F-A19E-AA77413B920D}">
      <dsp:nvSpPr>
        <dsp:cNvPr id="0" name=""/>
        <dsp:cNvSpPr/>
      </dsp:nvSpPr>
      <dsp:spPr>
        <a:xfrm rot="5400000">
          <a:off x="1000144" y="1033309"/>
          <a:ext cx="153461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1629" y="1048655"/>
        <a:ext cx="110492" cy="107423"/>
      </dsp:txXfrm>
    </dsp:sp>
    <dsp:sp modelId="{E5D8560E-FEC9-884B-A367-2950D396B2EF}">
      <dsp:nvSpPr>
        <dsp:cNvPr id="0" name=""/>
        <dsp:cNvSpPr/>
      </dsp:nvSpPr>
      <dsp:spPr>
        <a:xfrm>
          <a:off x="708567" y="1227694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720553" y="1239680"/>
        <a:ext cx="712644" cy="3852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714548" y="0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726534" y="11986"/>
        <a:ext cx="712644" cy="385259"/>
      </dsp:txXfrm>
    </dsp:sp>
    <dsp:sp modelId="{53191823-2D81-584A-93AB-BFB1F46AAED7}">
      <dsp:nvSpPr>
        <dsp:cNvPr id="0" name=""/>
        <dsp:cNvSpPr/>
      </dsp:nvSpPr>
      <dsp:spPr>
        <a:xfrm rot="5433496">
          <a:off x="1003131" y="419462"/>
          <a:ext cx="153469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4844" y="434806"/>
        <a:ext cx="110492" cy="107428"/>
      </dsp:txXfrm>
    </dsp:sp>
    <dsp:sp modelId="{38E5B74B-CAAB-F844-A856-EF97B8B86493}">
      <dsp:nvSpPr>
        <dsp:cNvPr id="0" name=""/>
        <dsp:cNvSpPr/>
      </dsp:nvSpPr>
      <dsp:spPr>
        <a:xfrm>
          <a:off x="708567" y="613847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720553" y="625833"/>
        <a:ext cx="712644" cy="385259"/>
      </dsp:txXfrm>
    </dsp:sp>
    <dsp:sp modelId="{F3D1E0FB-3E68-004F-A19E-AA77413B920D}">
      <dsp:nvSpPr>
        <dsp:cNvPr id="0" name=""/>
        <dsp:cNvSpPr/>
      </dsp:nvSpPr>
      <dsp:spPr>
        <a:xfrm rot="5400000">
          <a:off x="1000144" y="1033309"/>
          <a:ext cx="153461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1629" y="1048655"/>
        <a:ext cx="110492" cy="107423"/>
      </dsp:txXfrm>
    </dsp:sp>
    <dsp:sp modelId="{E5D8560E-FEC9-884B-A367-2950D396B2EF}">
      <dsp:nvSpPr>
        <dsp:cNvPr id="0" name=""/>
        <dsp:cNvSpPr/>
      </dsp:nvSpPr>
      <dsp:spPr>
        <a:xfrm>
          <a:off x="708567" y="1227694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720553" y="1239680"/>
        <a:ext cx="712644" cy="3852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674662" y="2298"/>
          <a:ext cx="4702501" cy="117562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709095" y="36731"/>
        <a:ext cx="4633635" cy="1106759"/>
      </dsp:txXfrm>
    </dsp:sp>
    <dsp:sp modelId="{53191823-2D81-584A-93AB-BFB1F46AAED7}">
      <dsp:nvSpPr>
        <dsp:cNvPr id="0" name=""/>
        <dsp:cNvSpPr/>
      </dsp:nvSpPr>
      <dsp:spPr>
        <a:xfrm rot="5400000">
          <a:off x="2805483" y="1207314"/>
          <a:ext cx="440859" cy="529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203" y="1251400"/>
        <a:ext cx="317419" cy="308601"/>
      </dsp:txXfrm>
    </dsp:sp>
    <dsp:sp modelId="{38E5B74B-CAAB-F844-A856-EF97B8B86493}">
      <dsp:nvSpPr>
        <dsp:cNvPr id="0" name=""/>
        <dsp:cNvSpPr/>
      </dsp:nvSpPr>
      <dsp:spPr>
        <a:xfrm>
          <a:off x="674662" y="1765736"/>
          <a:ext cx="4702501" cy="117562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AES GCM</a:t>
          </a:r>
        </a:p>
      </dsp:txBody>
      <dsp:txXfrm>
        <a:off x="709095" y="1800169"/>
        <a:ext cx="4633635" cy="1106759"/>
      </dsp:txXfrm>
    </dsp:sp>
    <dsp:sp modelId="{F3D1E0FB-3E68-004F-A19E-AA77413B920D}">
      <dsp:nvSpPr>
        <dsp:cNvPr id="0" name=""/>
        <dsp:cNvSpPr/>
      </dsp:nvSpPr>
      <dsp:spPr>
        <a:xfrm rot="5400000">
          <a:off x="2805483" y="2970752"/>
          <a:ext cx="440859" cy="5290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203" y="3014838"/>
        <a:ext cx="317419" cy="308601"/>
      </dsp:txXfrm>
    </dsp:sp>
    <dsp:sp modelId="{E5D8560E-FEC9-884B-A367-2950D396B2EF}">
      <dsp:nvSpPr>
        <dsp:cNvPr id="0" name=""/>
        <dsp:cNvSpPr/>
      </dsp:nvSpPr>
      <dsp:spPr>
        <a:xfrm>
          <a:off x="87249" y="3529174"/>
          <a:ext cx="5877327" cy="1175625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sp:txBody>
      <dsp:txXfrm>
        <a:off x="121682" y="3563607"/>
        <a:ext cx="5808461" cy="11067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38E5B74B-CAAB-F844-A856-EF97B8B86493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488515" y="523240"/>
        <a:ext cx="595821" cy="322104"/>
      </dsp:txXfrm>
    </dsp:sp>
    <dsp:sp modelId="{F3D1E0FB-3E68-004F-A19E-AA77413B920D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sp:txBody>
      <dsp:txXfrm>
        <a:off x="411585" y="1036460"/>
        <a:ext cx="749682" cy="3221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38E5B74B-CAAB-F844-A856-EF97B8B86493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488515" y="523240"/>
        <a:ext cx="595821" cy="322104"/>
      </dsp:txXfrm>
    </dsp:sp>
    <dsp:sp modelId="{F3D1E0FB-3E68-004F-A19E-AA77413B920D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sp:txBody>
      <dsp:txXfrm>
        <a:off x="411585" y="1036460"/>
        <a:ext cx="749682" cy="3221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38E5B74B-CAAB-F844-A856-EF97B8B86493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488515" y="523240"/>
        <a:ext cx="595821" cy="322104"/>
      </dsp:txXfrm>
    </dsp:sp>
    <dsp:sp modelId="{F3D1E0FB-3E68-004F-A19E-AA77413B920D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sp:txBody>
      <dsp:txXfrm>
        <a:off x="411585" y="1036460"/>
        <a:ext cx="749682" cy="32210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38E5B74B-CAAB-F844-A856-EF97B8B86493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488515" y="523240"/>
        <a:ext cx="595821" cy="322104"/>
      </dsp:txXfrm>
    </dsp:sp>
    <dsp:sp modelId="{F3D1E0FB-3E68-004F-A19E-AA77413B920D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 + tag</a:t>
          </a:r>
        </a:p>
      </dsp:txBody>
      <dsp:txXfrm>
        <a:off x="411585" y="1036460"/>
        <a:ext cx="749682" cy="32210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DBD61A24-CFA6-CA49-A9B4-1F3AD51328A9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sp:txBody>
      <dsp:txXfrm>
        <a:off x="488515" y="523240"/>
        <a:ext cx="595821" cy="322104"/>
      </dsp:txXfrm>
    </dsp:sp>
    <dsp:sp modelId="{44BDF76B-C571-164F-B1AB-8043CB5CFA93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sp:txBody>
      <dsp:txXfrm>
        <a:off x="411585" y="1036460"/>
        <a:ext cx="749682" cy="3221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DBD61A24-CFA6-CA49-A9B4-1F3AD51328A9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sp:txBody>
      <dsp:txXfrm>
        <a:off x="488515" y="523240"/>
        <a:ext cx="595821" cy="322104"/>
      </dsp:txXfrm>
    </dsp:sp>
    <dsp:sp modelId="{44BDF76B-C571-164F-B1AB-8043CB5CFA93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sp:txBody>
      <dsp:txXfrm>
        <a:off x="411585" y="1036460"/>
        <a:ext cx="749682" cy="32210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DBD61A24-CFA6-CA49-A9B4-1F3AD51328A9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sp:txBody>
      <dsp:txXfrm>
        <a:off x="488515" y="523240"/>
        <a:ext cx="595821" cy="322104"/>
      </dsp:txXfrm>
    </dsp:sp>
    <dsp:sp modelId="{44BDF76B-C571-164F-B1AB-8043CB5CFA93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sp:txBody>
      <dsp:txXfrm>
        <a:off x="411585" y="1036460"/>
        <a:ext cx="749682" cy="322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89233" y="0"/>
          <a:ext cx="1685220" cy="9362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sp:txBody>
      <dsp:txXfrm>
        <a:off x="516654" y="27421"/>
        <a:ext cx="1630378" cy="881391"/>
      </dsp:txXfrm>
    </dsp:sp>
    <dsp:sp modelId="{53191823-2D81-584A-93AB-BFB1F46AAED7}">
      <dsp:nvSpPr>
        <dsp:cNvPr id="0" name=""/>
        <dsp:cNvSpPr/>
      </dsp:nvSpPr>
      <dsp:spPr>
        <a:xfrm rot="5400000">
          <a:off x="1156299" y="959639"/>
          <a:ext cx="351087" cy="421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205451" y="994748"/>
        <a:ext cx="252783" cy="245761"/>
      </dsp:txXfrm>
    </dsp:sp>
    <dsp:sp modelId="{38E5B74B-CAAB-F844-A856-EF97B8B86493}">
      <dsp:nvSpPr>
        <dsp:cNvPr id="0" name=""/>
        <dsp:cNvSpPr/>
      </dsp:nvSpPr>
      <dsp:spPr>
        <a:xfrm>
          <a:off x="489233" y="1404350"/>
          <a:ext cx="1685220" cy="9362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S-BOX</a:t>
          </a:r>
        </a:p>
      </dsp:txBody>
      <dsp:txXfrm>
        <a:off x="516654" y="1431771"/>
        <a:ext cx="1630378" cy="881391"/>
      </dsp:txXfrm>
    </dsp:sp>
    <dsp:sp modelId="{F3D1E0FB-3E68-004F-A19E-AA77413B920D}">
      <dsp:nvSpPr>
        <dsp:cNvPr id="0" name=""/>
        <dsp:cNvSpPr/>
      </dsp:nvSpPr>
      <dsp:spPr>
        <a:xfrm rot="5400000">
          <a:off x="1156299" y="2363990"/>
          <a:ext cx="351087" cy="421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205451" y="2399099"/>
        <a:ext cx="252783" cy="245761"/>
      </dsp:txXfrm>
    </dsp:sp>
    <dsp:sp modelId="{E5D8560E-FEC9-884B-A367-2950D396B2EF}">
      <dsp:nvSpPr>
        <dsp:cNvPr id="0" name=""/>
        <dsp:cNvSpPr/>
      </dsp:nvSpPr>
      <dsp:spPr>
        <a:xfrm>
          <a:off x="489233" y="2808701"/>
          <a:ext cx="1685220" cy="9362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sp:txBody>
      <dsp:txXfrm>
        <a:off x="516654" y="2836122"/>
        <a:ext cx="1630378" cy="88139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78494" y="0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m (X bits)</a:t>
          </a:r>
        </a:p>
      </dsp:txBody>
      <dsp:txXfrm>
        <a:off x="488515" y="10021"/>
        <a:ext cx="595821" cy="322104"/>
      </dsp:txXfrm>
    </dsp:sp>
    <dsp:sp modelId="{53191823-2D81-584A-93AB-BFB1F46AAED7}">
      <dsp:nvSpPr>
        <dsp:cNvPr id="0" name=""/>
        <dsp:cNvSpPr/>
      </dsp:nvSpPr>
      <dsp:spPr>
        <a:xfrm rot="5400000">
          <a:off x="722274" y="350700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740237" y="363531"/>
        <a:ext cx="92379" cy="89813"/>
      </dsp:txXfrm>
    </dsp:sp>
    <dsp:sp modelId="{DBD61A24-CFA6-CA49-A9B4-1F3AD51328A9}">
      <dsp:nvSpPr>
        <dsp:cNvPr id="0" name=""/>
        <dsp:cNvSpPr/>
      </dsp:nvSpPr>
      <dsp:spPr>
        <a:xfrm>
          <a:off x="478494" y="513219"/>
          <a:ext cx="615863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CTR</a:t>
          </a:r>
        </a:p>
      </dsp:txBody>
      <dsp:txXfrm>
        <a:off x="488515" y="523240"/>
        <a:ext cx="595821" cy="322104"/>
      </dsp:txXfrm>
    </dsp:sp>
    <dsp:sp modelId="{44BDF76B-C571-164F-B1AB-8043CB5CFA93}">
      <dsp:nvSpPr>
        <dsp:cNvPr id="0" name=""/>
        <dsp:cNvSpPr/>
      </dsp:nvSpPr>
      <dsp:spPr>
        <a:xfrm rot="5400000">
          <a:off x="722274" y="863919"/>
          <a:ext cx="128304" cy="153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740237" y="876750"/>
        <a:ext cx="92379" cy="89813"/>
      </dsp:txXfrm>
    </dsp:sp>
    <dsp:sp modelId="{E5D8560E-FEC9-884B-A367-2950D396B2EF}">
      <dsp:nvSpPr>
        <dsp:cNvPr id="0" name=""/>
        <dsp:cNvSpPr/>
      </dsp:nvSpPr>
      <dsp:spPr>
        <a:xfrm>
          <a:off x="401564" y="1026439"/>
          <a:ext cx="769724" cy="342146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>
              <a:latin typeface="Consolas" panose="020B0609020204030204" pitchFamily="49" charset="0"/>
              <a:cs typeface="Consolas" panose="020B0609020204030204" pitchFamily="49" charset="0"/>
            </a:rPr>
            <a:t>C (X bits)</a:t>
          </a:r>
        </a:p>
      </dsp:txBody>
      <dsp:txXfrm>
        <a:off x="411585" y="1036460"/>
        <a:ext cx="749682" cy="322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955525" y="0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989992" y="34467"/>
        <a:ext cx="4071841" cy="1107840"/>
      </dsp:txXfrm>
    </dsp:sp>
    <dsp:sp modelId="{53191823-2D81-584A-93AB-BFB1F46AAED7}">
      <dsp:nvSpPr>
        <dsp:cNvPr id="0" name=""/>
        <dsp:cNvSpPr/>
      </dsp:nvSpPr>
      <dsp:spPr>
        <a:xfrm rot="5400000">
          <a:off x="2805267" y="1206193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1250322"/>
        <a:ext cx="317728" cy="308903"/>
      </dsp:txXfrm>
    </dsp:sp>
    <dsp:sp modelId="{38E5B74B-CAAB-F844-A856-EF97B8B86493}">
      <dsp:nvSpPr>
        <dsp:cNvPr id="0" name=""/>
        <dsp:cNvSpPr/>
      </dsp:nvSpPr>
      <dsp:spPr>
        <a:xfrm>
          <a:off x="955525" y="1765161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989992" y="1799628"/>
        <a:ext cx="4071841" cy="1107840"/>
      </dsp:txXfrm>
    </dsp:sp>
    <dsp:sp modelId="{F3D1E0FB-3E68-004F-A19E-AA77413B920D}">
      <dsp:nvSpPr>
        <dsp:cNvPr id="0" name=""/>
        <dsp:cNvSpPr/>
      </dsp:nvSpPr>
      <dsp:spPr>
        <a:xfrm rot="5400000">
          <a:off x="2805267" y="2971355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3015484"/>
        <a:ext cx="317728" cy="308903"/>
      </dsp:txXfrm>
    </dsp:sp>
    <dsp:sp modelId="{E5D8560E-FEC9-884B-A367-2950D396B2EF}">
      <dsp:nvSpPr>
        <dsp:cNvPr id="0" name=""/>
        <dsp:cNvSpPr/>
      </dsp:nvSpPr>
      <dsp:spPr>
        <a:xfrm>
          <a:off x="955525" y="3530323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989992" y="3564790"/>
        <a:ext cx="4071841" cy="1107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73410"/>
            <a:satOff val="-2862"/>
            <a:lumOff val="135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46877"/>
            <a:satOff val="-5422"/>
            <a:lumOff val="244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46820"/>
            <a:satOff val="-5724"/>
            <a:lumOff val="270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68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02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2618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511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46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577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40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521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02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959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ED5E3-3EAD-9B48-8764-F459C72CDD29}" type="datetimeFigureOut">
              <a:rPr lang="en-IL" smtClean="0"/>
              <a:t>10/05/2021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A9BD-2B4A-2341-B02B-0A933DCD271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723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26" Type="http://schemas.openxmlformats.org/officeDocument/2006/relationships/diagramQuickStyle" Target="../diagrams/quickStyle8.xml"/><Relationship Id="rId3" Type="http://schemas.openxmlformats.org/officeDocument/2006/relationships/diagramLayout" Target="../diagrams/layout4.xml"/><Relationship Id="rId21" Type="http://schemas.openxmlformats.org/officeDocument/2006/relationships/diagramQuickStyle" Target="../diagrams/quickStyle7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5" Type="http://schemas.openxmlformats.org/officeDocument/2006/relationships/diagramLayout" Target="../diagrams/layout8.xml"/><Relationship Id="rId33" Type="http://schemas.microsoft.com/office/2007/relationships/diagramDrawing" Target="../diagrams/drawing9.xml"/><Relationship Id="rId2" Type="http://schemas.openxmlformats.org/officeDocument/2006/relationships/diagramData" Target="../diagrams/data4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29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QuickStyle" Target="../diagrams/quickStyle5.xml"/><Relationship Id="rId24" Type="http://schemas.openxmlformats.org/officeDocument/2006/relationships/diagramData" Target="../diagrams/data8.xml"/><Relationship Id="rId32" Type="http://schemas.openxmlformats.org/officeDocument/2006/relationships/diagramColors" Target="../diagrams/colors9.xml"/><Relationship Id="rId5" Type="http://schemas.openxmlformats.org/officeDocument/2006/relationships/diagramColors" Target="../diagrams/colors4.xml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28" Type="http://schemas.microsoft.com/office/2007/relationships/diagramDrawing" Target="../diagrams/drawing8.xml"/><Relationship Id="rId10" Type="http://schemas.openxmlformats.org/officeDocument/2006/relationships/diagramLayout" Target="../diagrams/layout5.xml"/><Relationship Id="rId19" Type="http://schemas.openxmlformats.org/officeDocument/2006/relationships/diagramData" Target="../diagrams/data7.xml"/><Relationship Id="rId31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Relationship Id="rId27" Type="http://schemas.openxmlformats.org/officeDocument/2006/relationships/diagramColors" Target="../diagrams/colors8.xml"/><Relationship Id="rId30" Type="http://schemas.openxmlformats.org/officeDocument/2006/relationships/diagramLayout" Target="../diagrams/layout9.xml"/><Relationship Id="rId8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Colors" Target="../diagrams/colors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openxmlformats.org/officeDocument/2006/relationships/diagramQuickStyle" Target="../diagrams/quickStyle11.xml"/><Relationship Id="rId2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Layout" Target="../diagrams/layout11.xml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38.png"/><Relationship Id="rId10" Type="http://schemas.openxmlformats.org/officeDocument/2006/relationships/diagramData" Target="../diagrams/data11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1.svg"/><Relationship Id="rId14" Type="http://schemas.microsoft.com/office/2007/relationships/diagramDrawing" Target="../diagrams/drawin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svg"/><Relationship Id="rId5" Type="http://schemas.openxmlformats.org/officeDocument/2006/relationships/image" Target="../media/image5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microsoft.com/office/2007/relationships/diagramDrawing" Target="../diagrams/drawing14.xml"/><Relationship Id="rId18" Type="http://schemas.microsoft.com/office/2007/relationships/diagramDrawing" Target="../diagrams/drawing15.xml"/><Relationship Id="rId3" Type="http://schemas.openxmlformats.org/officeDocument/2006/relationships/diagramLayout" Target="../diagrams/layout13.xml"/><Relationship Id="rId21" Type="http://schemas.openxmlformats.org/officeDocument/2006/relationships/diagramQuickStyle" Target="../diagrams/quickStyle16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4.xml"/><Relationship Id="rId17" Type="http://schemas.openxmlformats.org/officeDocument/2006/relationships/diagramColors" Target="../diagrams/colors15.xml"/><Relationship Id="rId2" Type="http://schemas.openxmlformats.org/officeDocument/2006/relationships/diagramData" Target="../diagrams/data13.xml"/><Relationship Id="rId16" Type="http://schemas.openxmlformats.org/officeDocument/2006/relationships/diagramQuickStyle" Target="../diagrams/quickStyle15.xml"/><Relationship Id="rId20" Type="http://schemas.openxmlformats.org/officeDocument/2006/relationships/diagramLayout" Target="../diagrams/layout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diagramQuickStyle" Target="../diagrams/quickStyle14.xml"/><Relationship Id="rId5" Type="http://schemas.openxmlformats.org/officeDocument/2006/relationships/diagramColors" Target="../diagrams/colors13.xml"/><Relationship Id="rId15" Type="http://schemas.openxmlformats.org/officeDocument/2006/relationships/diagramLayout" Target="../diagrams/layout15.xml"/><Relationship Id="rId23" Type="http://schemas.microsoft.com/office/2007/relationships/diagramDrawing" Target="../diagrams/drawing16.xml"/><Relationship Id="rId10" Type="http://schemas.openxmlformats.org/officeDocument/2006/relationships/diagramLayout" Target="../diagrams/layout14.xml"/><Relationship Id="rId19" Type="http://schemas.openxmlformats.org/officeDocument/2006/relationships/diagramData" Target="../diagrams/data16.xml"/><Relationship Id="rId4" Type="http://schemas.openxmlformats.org/officeDocument/2006/relationships/diagramQuickStyle" Target="../diagrams/quickStyle13.xml"/><Relationship Id="rId9" Type="http://schemas.openxmlformats.org/officeDocument/2006/relationships/diagramData" Target="../diagrams/data14.xml"/><Relationship Id="rId14" Type="http://schemas.openxmlformats.org/officeDocument/2006/relationships/diagramData" Target="../diagrams/data15.xml"/><Relationship Id="rId22" Type="http://schemas.openxmlformats.org/officeDocument/2006/relationships/diagramColors" Target="../diagrams/colors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microsoft.com/office/2007/relationships/diagramDrawing" Target="../diagrams/drawing18.xml"/><Relationship Id="rId18" Type="http://schemas.microsoft.com/office/2007/relationships/diagramDrawing" Target="../diagrams/drawing19.xml"/><Relationship Id="rId3" Type="http://schemas.openxmlformats.org/officeDocument/2006/relationships/diagramLayout" Target="../diagrams/layout17.xml"/><Relationship Id="rId21" Type="http://schemas.openxmlformats.org/officeDocument/2006/relationships/diagramQuickStyle" Target="../diagrams/quickStyle20.xml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8.xml"/><Relationship Id="rId17" Type="http://schemas.openxmlformats.org/officeDocument/2006/relationships/diagramColors" Target="../diagrams/colors19.xml"/><Relationship Id="rId2" Type="http://schemas.openxmlformats.org/officeDocument/2006/relationships/diagramData" Target="../diagrams/data17.xml"/><Relationship Id="rId16" Type="http://schemas.openxmlformats.org/officeDocument/2006/relationships/diagramQuickStyle" Target="../diagrams/quickStyle19.xml"/><Relationship Id="rId20" Type="http://schemas.openxmlformats.org/officeDocument/2006/relationships/diagramLayout" Target="../diagrams/layout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openxmlformats.org/officeDocument/2006/relationships/diagramQuickStyle" Target="../diagrams/quickStyle18.xml"/><Relationship Id="rId5" Type="http://schemas.openxmlformats.org/officeDocument/2006/relationships/diagramColors" Target="../diagrams/colors17.xml"/><Relationship Id="rId15" Type="http://schemas.openxmlformats.org/officeDocument/2006/relationships/diagramLayout" Target="../diagrams/layout19.xml"/><Relationship Id="rId23" Type="http://schemas.microsoft.com/office/2007/relationships/diagramDrawing" Target="../diagrams/drawing20.xml"/><Relationship Id="rId10" Type="http://schemas.openxmlformats.org/officeDocument/2006/relationships/diagramLayout" Target="../diagrams/layout18.xml"/><Relationship Id="rId19" Type="http://schemas.openxmlformats.org/officeDocument/2006/relationships/diagramData" Target="../diagrams/data20.xml"/><Relationship Id="rId4" Type="http://schemas.openxmlformats.org/officeDocument/2006/relationships/diagramQuickStyle" Target="../diagrams/quickStyle17.xml"/><Relationship Id="rId9" Type="http://schemas.openxmlformats.org/officeDocument/2006/relationships/diagramData" Target="../diagrams/data18.xml"/><Relationship Id="rId14" Type="http://schemas.openxmlformats.org/officeDocument/2006/relationships/diagramData" Target="../diagrams/data19.xml"/><Relationship Id="rId22" Type="http://schemas.openxmlformats.org/officeDocument/2006/relationships/diagramColors" Target="../diagrams/colors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ES_key_schedu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FB05E803-BB6D-A540-BAF7-8A0A3D8E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6" r="1" b="1"/>
          <a:stretch/>
        </p:blipFill>
        <p:spPr>
          <a:xfrm>
            <a:off x="5360841" y="1627249"/>
            <a:ext cx="1099930" cy="1143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1817D-33B6-7444-952F-49B5629A1CF0}"/>
              </a:ext>
            </a:extLst>
          </p:cNvPr>
          <p:cNvSpPr txBox="1"/>
          <p:nvPr/>
        </p:nvSpPr>
        <p:spPr>
          <a:xfrm>
            <a:off x="4995667" y="2809558"/>
            <a:ext cx="18385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500" dirty="0"/>
              <a:t>👂🏼</a:t>
            </a:r>
          </a:p>
        </p:txBody>
      </p:sp>
    </p:spTree>
    <p:extLst>
      <p:ext uri="{BB962C8B-B14F-4D97-AF65-F5344CB8AC3E}">
        <p14:creationId xmlns:p14="http://schemas.microsoft.com/office/powerpoint/2010/main" val="13006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FFD1-D936-024C-B636-6AF9E637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Round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0531B-9DC7-FC40-B19E-073FF508B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38062"/>
              </a:xfrm>
            </p:spPr>
            <p:txBody>
              <a:bodyPr/>
              <a:lstStyle/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0531B-9DC7-FC40-B19E-073FF508B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38062"/>
              </a:xfrm>
              <a:blipFill>
                <a:blip r:embed="rId2"/>
                <a:stretch>
                  <a:fillRect l="-1086" t="-119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B61F-63BF-4944-8F0D-7D6D5E65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single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effects all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EFF7F9-CC8F-4447-AC61-FBEBA5298137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E8D65-22F5-2F4B-B5BC-07CE3B0F7482}"/>
              </a:ext>
            </a:extLst>
          </p:cNvPr>
          <p:cNvGraphicFramePr>
            <a:graphicFrameLocks noGrp="1"/>
          </p:cNvGraphicFramePr>
          <p:nvPr/>
        </p:nvGraphicFramePr>
        <p:xfrm>
          <a:off x="3684102" y="1711602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49C242-C937-E846-9C6A-37A0C0853BBC}"/>
              </a:ext>
            </a:extLst>
          </p:cNvPr>
          <p:cNvGraphicFramePr>
            <a:graphicFrameLocks noGrp="1"/>
          </p:cNvGraphicFramePr>
          <p:nvPr/>
        </p:nvGraphicFramePr>
        <p:xfrm>
          <a:off x="6500191" y="169068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CAD5ED7-5417-D04D-A5DA-426645F019C7}"/>
              </a:ext>
            </a:extLst>
          </p:cNvPr>
          <p:cNvGraphicFramePr>
            <a:graphicFrameLocks noGrp="1"/>
          </p:cNvGraphicFramePr>
          <p:nvPr/>
        </p:nvGraphicFramePr>
        <p:xfrm>
          <a:off x="3669195" y="4479291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D8D20A-03C7-644E-891D-002D62D2CCA3}"/>
              </a:ext>
            </a:extLst>
          </p:cNvPr>
          <p:cNvGraphicFramePr>
            <a:graphicFrameLocks noGrp="1"/>
          </p:cNvGraphicFramePr>
          <p:nvPr/>
        </p:nvGraphicFramePr>
        <p:xfrm>
          <a:off x="9346094" y="169068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ECC79B6-51A0-F14A-A2FE-A352F7B7C9B9}"/>
              </a:ext>
            </a:extLst>
          </p:cNvPr>
          <p:cNvGraphicFramePr>
            <a:graphicFrameLocks noGrp="1"/>
          </p:cNvGraphicFramePr>
          <p:nvPr/>
        </p:nvGraphicFramePr>
        <p:xfrm>
          <a:off x="9346094" y="4479291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3CE1562-9B8C-D54D-AB4D-49F03136206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79291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5A2D102-B979-0C43-8F50-2E30CA46ADD1}"/>
              </a:ext>
            </a:extLst>
          </p:cNvPr>
          <p:cNvGraphicFramePr>
            <a:graphicFrameLocks noGrp="1"/>
          </p:cNvGraphicFramePr>
          <p:nvPr/>
        </p:nvGraphicFramePr>
        <p:xfrm>
          <a:off x="6500191" y="448974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C9DC0FB-5E77-1A4D-9A75-9784C5EEB3D2}"/>
              </a:ext>
            </a:extLst>
          </p:cNvPr>
          <p:cNvGrpSpPr/>
          <p:nvPr/>
        </p:nvGrpSpPr>
        <p:grpSpPr>
          <a:xfrm>
            <a:off x="2332383" y="2024534"/>
            <a:ext cx="1351719" cy="418588"/>
            <a:chOff x="2332383" y="2024534"/>
            <a:chExt cx="1351719" cy="41858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AC65D-5C40-434B-9A49-99E7CA99055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332383" y="2422208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54FE82-8F8E-BD4A-838A-F85DDEA6D785}"/>
                </a:ext>
              </a:extLst>
            </p:cNvPr>
            <p:cNvSpPr txBox="1"/>
            <p:nvPr/>
          </p:nvSpPr>
          <p:spPr>
            <a:xfrm>
              <a:off x="2711848" y="202453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ARK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9ED75-E98E-1B4E-92B1-59EE18F5AA6A}"/>
              </a:ext>
            </a:extLst>
          </p:cNvPr>
          <p:cNvGrpSpPr/>
          <p:nvPr/>
        </p:nvGrpSpPr>
        <p:grpSpPr>
          <a:xfrm>
            <a:off x="5178286" y="1988345"/>
            <a:ext cx="1321905" cy="454777"/>
            <a:chOff x="5178286" y="1988345"/>
            <a:chExt cx="1321905" cy="454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D2BB-832F-234E-9FD7-41C5FD0147B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178286" y="2422208"/>
              <a:ext cx="1321905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FE99F-E482-4A47-B2E7-8F6670F43543}"/>
                </a:ext>
              </a:extLst>
            </p:cNvPr>
            <p:cNvSpPr txBox="1"/>
            <p:nvPr/>
          </p:nvSpPr>
          <p:spPr>
            <a:xfrm>
              <a:off x="5458298" y="1988345"/>
              <a:ext cx="79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S-Box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9E50A-E921-6844-8D83-958E653AAA19}"/>
              </a:ext>
            </a:extLst>
          </p:cNvPr>
          <p:cNvGrpSpPr/>
          <p:nvPr/>
        </p:nvGrpSpPr>
        <p:grpSpPr>
          <a:xfrm>
            <a:off x="7994375" y="1988345"/>
            <a:ext cx="1351719" cy="433863"/>
            <a:chOff x="7994375" y="1988345"/>
            <a:chExt cx="1351719" cy="43386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417DE2-E45A-594E-91E7-F48AE769A06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994375" y="2422208"/>
              <a:ext cx="1351719" cy="0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E2D690-1A16-E04A-8DD1-0602B03E54EE}"/>
                </a:ext>
              </a:extLst>
            </p:cNvPr>
            <p:cNvSpPr txBox="1"/>
            <p:nvPr/>
          </p:nvSpPr>
          <p:spPr>
            <a:xfrm>
              <a:off x="8101919" y="1988345"/>
              <a:ext cx="122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Shift Rows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BC1FC0-FBEB-734E-A612-69B20673BE42}"/>
              </a:ext>
            </a:extLst>
          </p:cNvPr>
          <p:cNvGrpSpPr/>
          <p:nvPr/>
        </p:nvGrpSpPr>
        <p:grpSpPr>
          <a:xfrm>
            <a:off x="1577009" y="3167270"/>
            <a:ext cx="8521148" cy="1311965"/>
            <a:chOff x="1577009" y="3167270"/>
            <a:chExt cx="8521148" cy="1311965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C9AC18D-17E7-2D4A-8423-8254D3018FE9}"/>
                </a:ext>
              </a:extLst>
            </p:cNvPr>
            <p:cNvSpPr/>
            <p:nvPr/>
          </p:nvSpPr>
          <p:spPr>
            <a:xfrm>
              <a:off x="1577009" y="3167270"/>
              <a:ext cx="8521148" cy="1311965"/>
            </a:xfrm>
            <a:custGeom>
              <a:avLst/>
              <a:gdLst>
                <a:gd name="connsiteX0" fmla="*/ 8521148 w 8521148"/>
                <a:gd name="connsiteY0" fmla="*/ 0 h 1311965"/>
                <a:gd name="connsiteX1" fmla="*/ 5817704 w 8521148"/>
                <a:gd name="connsiteY1" fmla="*/ 304800 h 1311965"/>
                <a:gd name="connsiteX2" fmla="*/ 3909391 w 8521148"/>
                <a:gd name="connsiteY2" fmla="*/ 821634 h 1311965"/>
                <a:gd name="connsiteX3" fmla="*/ 1669774 w 8521148"/>
                <a:gd name="connsiteY3" fmla="*/ 530087 h 1311965"/>
                <a:gd name="connsiteX4" fmla="*/ 0 w 8521148"/>
                <a:gd name="connsiteY4" fmla="*/ 1311965 h 1311965"/>
                <a:gd name="connsiteX5" fmla="*/ 0 w 8521148"/>
                <a:gd name="connsiteY5" fmla="*/ 1311965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1148" h="1311965">
                  <a:moveTo>
                    <a:pt x="8521148" y="0"/>
                  </a:moveTo>
                  <a:cubicBezTo>
                    <a:pt x="7553739" y="83930"/>
                    <a:pt x="6586330" y="167861"/>
                    <a:pt x="5817704" y="304800"/>
                  </a:cubicBezTo>
                  <a:cubicBezTo>
                    <a:pt x="5049078" y="441739"/>
                    <a:pt x="4600713" y="784086"/>
                    <a:pt x="3909391" y="821634"/>
                  </a:cubicBezTo>
                  <a:cubicBezTo>
                    <a:pt x="3218069" y="859182"/>
                    <a:pt x="2321339" y="448365"/>
                    <a:pt x="1669774" y="530087"/>
                  </a:cubicBezTo>
                  <a:cubicBezTo>
                    <a:pt x="1018209" y="611809"/>
                    <a:pt x="0" y="1311965"/>
                    <a:pt x="0" y="1311965"/>
                  </a:cubicBezTo>
                  <a:lnTo>
                    <a:pt x="0" y="1311965"/>
                  </a:lnTo>
                </a:path>
              </a:pathLst>
            </a:custGeom>
            <a:noFill/>
            <a:ln w="63500">
              <a:solidFill>
                <a:srgbClr val="00FF00"/>
              </a:solidFill>
              <a:prstDash val="sysDot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9B1587-E03C-C544-9F1E-5D69B91D09F1}"/>
                </a:ext>
              </a:extLst>
            </p:cNvPr>
            <p:cNvSpPr txBox="1"/>
            <p:nvPr/>
          </p:nvSpPr>
          <p:spPr>
            <a:xfrm>
              <a:off x="4702862" y="3525078"/>
              <a:ext cx="98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Mix Cols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2A2C74-3609-7D48-B1F5-AE8B8C8335BF}"/>
              </a:ext>
            </a:extLst>
          </p:cNvPr>
          <p:cNvGrpSpPr/>
          <p:nvPr/>
        </p:nvGrpSpPr>
        <p:grpSpPr>
          <a:xfrm>
            <a:off x="2324930" y="4777066"/>
            <a:ext cx="1586120" cy="454659"/>
            <a:chOff x="2324930" y="4777066"/>
            <a:chExt cx="1586120" cy="45465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19756E-6061-694C-B06B-4E111D626D74}"/>
                </a:ext>
              </a:extLst>
            </p:cNvPr>
            <p:cNvCxnSpPr>
              <a:cxnSpLocks/>
            </p:cNvCxnSpPr>
            <p:nvPr/>
          </p:nvCxnSpPr>
          <p:spPr>
            <a:xfrm>
              <a:off x="2324930" y="5210811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CAA832-9A9F-4941-8805-1B7EF40C7FAB}"/>
                </a:ext>
              </a:extLst>
            </p:cNvPr>
            <p:cNvSpPr txBox="1"/>
            <p:nvPr/>
          </p:nvSpPr>
          <p:spPr>
            <a:xfrm>
              <a:off x="2401960" y="4777066"/>
              <a:ext cx="150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ARK+S-box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EED611-D823-C04E-BD89-68BC9C249A84}"/>
              </a:ext>
            </a:extLst>
          </p:cNvPr>
          <p:cNvGrpSpPr/>
          <p:nvPr/>
        </p:nvGrpSpPr>
        <p:grpSpPr>
          <a:xfrm>
            <a:off x="5163378" y="4829671"/>
            <a:ext cx="1351719" cy="422968"/>
            <a:chOff x="5163378" y="4829671"/>
            <a:chExt cx="1351719" cy="42296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725427-ADD1-4943-AA3B-D8B022A8DE93}"/>
                </a:ext>
              </a:extLst>
            </p:cNvPr>
            <p:cNvCxnSpPr>
              <a:cxnSpLocks/>
            </p:cNvCxnSpPr>
            <p:nvPr/>
          </p:nvCxnSpPr>
          <p:spPr>
            <a:xfrm>
              <a:off x="5163378" y="5231725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B39E77-051D-B54F-918E-33FB0C04FE82}"/>
                </a:ext>
              </a:extLst>
            </p:cNvPr>
            <p:cNvSpPr txBox="1"/>
            <p:nvPr/>
          </p:nvSpPr>
          <p:spPr>
            <a:xfrm>
              <a:off x="5239511" y="4829671"/>
              <a:ext cx="122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Shift Rows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631DF8-5EC1-7F4D-A387-7FFA0A042BA1}"/>
              </a:ext>
            </a:extLst>
          </p:cNvPr>
          <p:cNvGrpSpPr/>
          <p:nvPr/>
        </p:nvGrpSpPr>
        <p:grpSpPr>
          <a:xfrm>
            <a:off x="7979468" y="4829671"/>
            <a:ext cx="1351719" cy="443882"/>
            <a:chOff x="7979468" y="4829671"/>
            <a:chExt cx="1351719" cy="44388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EBD2B1-48AE-B24D-8055-B3E7EE26DFD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468" y="5252639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145D87-4171-4F47-9D6B-50AA4ACD3292}"/>
                </a:ext>
              </a:extLst>
            </p:cNvPr>
            <p:cNvSpPr txBox="1"/>
            <p:nvPr/>
          </p:nvSpPr>
          <p:spPr>
            <a:xfrm>
              <a:off x="8160853" y="4829671"/>
              <a:ext cx="98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Mix 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1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08A-A75D-744E-BB89-58E5ACF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89607-BAA6-FE4F-9498-9C0073F026A0}"/>
              </a:ext>
            </a:extLst>
          </p:cNvPr>
          <p:cNvGrpSpPr/>
          <p:nvPr/>
        </p:nvGrpSpPr>
        <p:grpSpPr>
          <a:xfrm>
            <a:off x="530086" y="1690688"/>
            <a:ext cx="8591827" cy="4707098"/>
            <a:chOff x="530086" y="1690688"/>
            <a:chExt cx="8591827" cy="4707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D33620-FE2E-6846-BB86-D57FC39AA7B5}"/>
                </a:ext>
              </a:extLst>
            </p:cNvPr>
            <p:cNvSpPr txBox="1"/>
            <p:nvPr/>
          </p:nvSpPr>
          <p:spPr>
            <a:xfrm>
              <a:off x="530086" y="4626368"/>
              <a:ext cx="295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4EDBB1-F9B0-954B-A6BE-435A56DDAE66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3732374-68B1-2143-9A7E-1EF151E39C11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6" name="Graphic 5" descr="Key">
                <a:extLst>
                  <a:ext uri="{FF2B5EF4-FFF2-40B4-BE49-F238E27FC236}">
                    <a16:creationId xmlns:a16="http://schemas.microsoft.com/office/drawing/2014/main" id="{7F1C1627-DB18-F74A-A76F-5C8149B7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78F5DF-0674-144C-8187-7395F98921EA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10160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03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AE4A-FFBD-5C46-85CE-344F406A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9CC9-95D2-7649-B673-C530E41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Commanly used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S3 bucket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HTTPS symmetric key communication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Soc2</a:t>
            </a:r>
          </a:p>
        </p:txBody>
      </p:sp>
    </p:spTree>
    <p:extLst>
      <p:ext uri="{BB962C8B-B14F-4D97-AF65-F5344CB8AC3E}">
        <p14:creationId xmlns:p14="http://schemas.microsoft.com/office/powerpoint/2010/main" val="283765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8F7-07BF-C14C-B79A-3D655DB7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messages encryption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210D-AC63-F744-91DD-AB46F023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152"/>
            <a:ext cx="10515600" cy="141005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 want to encrypt a long message by AES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et’s give it a try (a simple way)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EE3DF0-C5DC-F24D-9169-A8FD5422D154}"/>
              </a:ext>
            </a:extLst>
          </p:cNvPr>
          <p:cNvGrpSpPr/>
          <p:nvPr/>
        </p:nvGrpSpPr>
        <p:grpSpPr>
          <a:xfrm>
            <a:off x="547254" y="3886311"/>
            <a:ext cx="1814103" cy="986201"/>
            <a:chOff x="530086" y="1690688"/>
            <a:chExt cx="8591827" cy="47070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56B66-5F8E-984D-ACCC-CC7CEE2A8014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D1A8F5-6A5A-9242-AE98-99AB005095CD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A9853DAE-CF75-5547-8ADD-70C86C5DE596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8" name="Graphic 7" descr="Key">
                <a:extLst>
                  <a:ext uri="{FF2B5EF4-FFF2-40B4-BE49-F238E27FC236}">
                    <a16:creationId xmlns:a16="http://schemas.microsoft.com/office/drawing/2014/main" id="{DFDB3EE4-4E5F-4A44-8BF1-266BD5472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4347055-2797-104F-939B-749FFBABF3E0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766A-8941-504B-8CF6-F77D59F6AA22}"/>
              </a:ext>
            </a:extLst>
          </p:cNvPr>
          <p:cNvGrpSpPr/>
          <p:nvPr/>
        </p:nvGrpSpPr>
        <p:grpSpPr>
          <a:xfrm>
            <a:off x="2212571" y="3886310"/>
            <a:ext cx="1814103" cy="986201"/>
            <a:chOff x="530086" y="1690688"/>
            <a:chExt cx="8591827" cy="47070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EA7E79-D586-9641-8E6C-82E7518B73BF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D1C02E-5FF4-6049-9E6D-2789477A2FF0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A92D941B-921D-7047-A5C2-B6A5688E10CA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pic>
            <p:nvPicPr>
              <p:cNvPr id="14" name="Graphic 13" descr="Key">
                <a:extLst>
                  <a:ext uri="{FF2B5EF4-FFF2-40B4-BE49-F238E27FC236}">
                    <a16:creationId xmlns:a16="http://schemas.microsoft.com/office/drawing/2014/main" id="{9549343A-EDC5-C543-A029-C953A5174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94B01CE-1685-5D44-8262-C9A1AA3EAC22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44AF91-2013-E548-802E-8AEECA0D0BEC}"/>
              </a:ext>
            </a:extLst>
          </p:cNvPr>
          <p:cNvGrpSpPr/>
          <p:nvPr/>
        </p:nvGrpSpPr>
        <p:grpSpPr>
          <a:xfrm>
            <a:off x="9336583" y="3861071"/>
            <a:ext cx="1814103" cy="986201"/>
            <a:chOff x="530086" y="1690688"/>
            <a:chExt cx="8591827" cy="47070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279E79-514C-9D49-A10A-571A5342CCAA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A5796D-BCD0-774F-9869-55D634264C14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25" name="Diagram 24">
                <a:extLst>
                  <a:ext uri="{FF2B5EF4-FFF2-40B4-BE49-F238E27FC236}">
                    <a16:creationId xmlns:a16="http://schemas.microsoft.com/office/drawing/2014/main" id="{3F2BF9F2-7A6F-6A45-9167-5C86A788D242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pic>
            <p:nvPicPr>
              <p:cNvPr id="26" name="Graphic 25" descr="Key">
                <a:extLst>
                  <a:ext uri="{FF2B5EF4-FFF2-40B4-BE49-F238E27FC236}">
                    <a16:creationId xmlns:a16="http://schemas.microsoft.com/office/drawing/2014/main" id="{0029ED76-5E06-D147-8E3C-59C7BD14B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817E2B-A852-8445-9BF4-40B3F08B4B30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CDB1FC-CC24-DA43-8136-0805EA68E08D}"/>
              </a:ext>
            </a:extLst>
          </p:cNvPr>
          <p:cNvGrpSpPr/>
          <p:nvPr/>
        </p:nvGrpSpPr>
        <p:grpSpPr>
          <a:xfrm>
            <a:off x="7435238" y="3861072"/>
            <a:ext cx="1814103" cy="986201"/>
            <a:chOff x="530086" y="1690688"/>
            <a:chExt cx="8591827" cy="47070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68BA92-8914-3747-9DFE-9A553C0C2FB1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812015-A67F-AF44-9B84-204AE01007A1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31" name="Diagram 30">
                <a:extLst>
                  <a:ext uri="{FF2B5EF4-FFF2-40B4-BE49-F238E27FC236}">
                    <a16:creationId xmlns:a16="http://schemas.microsoft.com/office/drawing/2014/main" id="{AF556D91-CC93-624F-9E0E-1DDADE03B78E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pic>
            <p:nvPicPr>
              <p:cNvPr id="32" name="Graphic 31" descr="Key">
                <a:extLst>
                  <a:ext uri="{FF2B5EF4-FFF2-40B4-BE49-F238E27FC236}">
                    <a16:creationId xmlns:a16="http://schemas.microsoft.com/office/drawing/2014/main" id="{FF5A8191-5DD1-354B-B0AC-5C8B40B9A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8000C70-F228-8540-BC67-24726A04600E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6D2151-2500-7640-A7BA-8B9FCD86DAD1}"/>
              </a:ext>
            </a:extLst>
          </p:cNvPr>
          <p:cNvGrpSpPr/>
          <p:nvPr/>
        </p:nvGrpSpPr>
        <p:grpSpPr>
          <a:xfrm>
            <a:off x="5480139" y="3897572"/>
            <a:ext cx="1814103" cy="986201"/>
            <a:chOff x="530086" y="1690688"/>
            <a:chExt cx="8591827" cy="47070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C207A-B259-0C46-B102-44865BC76EB0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671791-B387-9445-920C-56C8AE1DE13E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37" name="Diagram 36">
                <a:extLst>
                  <a:ext uri="{FF2B5EF4-FFF2-40B4-BE49-F238E27FC236}">
                    <a16:creationId xmlns:a16="http://schemas.microsoft.com/office/drawing/2014/main" id="{817234DE-BD02-8740-8C44-27667FA41020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4" r:lo="rId25" r:qs="rId26" r:cs="rId27"/>
              </a:graphicData>
            </a:graphic>
          </p:graphicFrame>
          <p:pic>
            <p:nvPicPr>
              <p:cNvPr id="38" name="Graphic 37" descr="Key">
                <a:extLst>
                  <a:ext uri="{FF2B5EF4-FFF2-40B4-BE49-F238E27FC236}">
                    <a16:creationId xmlns:a16="http://schemas.microsoft.com/office/drawing/2014/main" id="{9593D0D3-D0C1-B646-9DAB-F8527279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ACEDFC-F541-4B47-AEAD-59B86BB3A26F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AE074B-074C-6345-AFEC-BA5C6F0B7868}"/>
              </a:ext>
            </a:extLst>
          </p:cNvPr>
          <p:cNvGrpSpPr/>
          <p:nvPr/>
        </p:nvGrpSpPr>
        <p:grpSpPr>
          <a:xfrm>
            <a:off x="3812060" y="3886309"/>
            <a:ext cx="1814103" cy="986201"/>
            <a:chOff x="530086" y="1690688"/>
            <a:chExt cx="8591827" cy="47070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C8DE50-68DF-C14C-9F36-47AB5D2A70A4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C47F879-ED75-E042-A0C8-F7C25F47AC5D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3" name="Diagram 42">
                <a:extLst>
                  <a:ext uri="{FF2B5EF4-FFF2-40B4-BE49-F238E27FC236}">
                    <a16:creationId xmlns:a16="http://schemas.microsoft.com/office/drawing/2014/main" id="{073A64A6-C526-C048-AEDE-244A05504AA3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9" r:lo="rId30" r:qs="rId31" r:cs="rId32"/>
              </a:graphicData>
            </a:graphic>
          </p:graphicFrame>
          <p:pic>
            <p:nvPicPr>
              <p:cNvPr id="44" name="Graphic 43" descr="Key">
                <a:extLst>
                  <a:ext uri="{FF2B5EF4-FFF2-40B4-BE49-F238E27FC236}">
                    <a16:creationId xmlns:a16="http://schemas.microsoft.com/office/drawing/2014/main" id="{3F7C99C4-1CEF-1A4F-926B-8F1D71AC0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FDC2238-0F3E-BC48-9FEB-A00048D0283B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5B6B18B-54F4-204E-95FB-C16E8876BB5B}"/>
              </a:ext>
            </a:extLst>
          </p:cNvPr>
          <p:cNvSpPr/>
          <p:nvPr/>
        </p:nvSpPr>
        <p:spPr>
          <a:xfrm>
            <a:off x="623455" y="2743200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0D06A3C-A94C-2F4F-8718-30F1FFC1A42B}"/>
              </a:ext>
            </a:extLst>
          </p:cNvPr>
          <p:cNvSpPr/>
          <p:nvPr/>
        </p:nvSpPr>
        <p:spPr>
          <a:xfrm>
            <a:off x="623455" y="5164633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128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E11E-CAEA-9E49-9F55-39A1CA3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 it’s not safe?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A9FEA-3FB6-C14C-9F65-E757AA7FD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06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Let’s try to fix it - let’s try to fix every block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A9FEA-3FB6-C14C-9F65-E757AA7FD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0659"/>
              </a:xfrm>
              <a:blipFill>
                <a:blip r:embed="rId2"/>
                <a:stretch>
                  <a:fillRect l="-1086" t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BC96A8-B29D-1243-9779-3B8F4B5670CC}"/>
              </a:ext>
            </a:extLst>
          </p:cNvPr>
          <p:cNvGrpSpPr/>
          <p:nvPr/>
        </p:nvGrpSpPr>
        <p:grpSpPr>
          <a:xfrm>
            <a:off x="2483977" y="4258043"/>
            <a:ext cx="3057698" cy="1636926"/>
            <a:chOff x="530086" y="1690688"/>
            <a:chExt cx="8591827" cy="47070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F0DB8F-6F99-BA49-8D72-BA114376D08A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197079-F2D7-4B43-89B7-CB0A8ABFB5A4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BD1583F-8788-7145-B06E-03884AE4E68C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8" name="Graphic 7" descr="Key">
                <a:extLst>
                  <a:ext uri="{FF2B5EF4-FFF2-40B4-BE49-F238E27FC236}">
                    <a16:creationId xmlns:a16="http://schemas.microsoft.com/office/drawing/2014/main" id="{0F23AFA8-B216-C04B-A1D2-C03DB2510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0D233A2-62D6-5544-B6B3-4DD1D46CC89C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2D01CB-C860-5B4C-98B5-F96C53B24750}"/>
              </a:ext>
            </a:extLst>
          </p:cNvPr>
          <p:cNvGrpSpPr/>
          <p:nvPr/>
        </p:nvGrpSpPr>
        <p:grpSpPr>
          <a:xfrm>
            <a:off x="5163589" y="4258043"/>
            <a:ext cx="3057698" cy="1636926"/>
            <a:chOff x="530086" y="1690688"/>
            <a:chExt cx="8591827" cy="47070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03F1E-0DA4-BD48-8975-99A155EDFFFF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9C9445-051B-194F-AF2B-24E2A0184401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22A401AD-7BD7-CC4D-A8AF-FDACECA8341D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pic>
            <p:nvPicPr>
              <p:cNvPr id="14" name="Graphic 13" descr="Key">
                <a:extLst>
                  <a:ext uri="{FF2B5EF4-FFF2-40B4-BE49-F238E27FC236}">
                    <a16:creationId xmlns:a16="http://schemas.microsoft.com/office/drawing/2014/main" id="{320AB19A-A35F-8147-9A79-114594A90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2821947-3500-4648-9FCA-CE6D70555CE0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D2EC05-CFEC-B84E-98CD-FFE0C19895B4}"/>
                  </a:ext>
                </a:extLst>
              </p:cNvPr>
              <p:cNvSpPr txBox="1"/>
              <p:nvPr/>
            </p:nvSpPr>
            <p:spPr>
              <a:xfrm>
                <a:off x="3606198" y="4258043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D2EC05-CFEC-B84E-98CD-FFE0C1989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98" y="4258043"/>
                <a:ext cx="432811" cy="276999"/>
              </a:xfrm>
              <a:prstGeom prst="rect">
                <a:avLst/>
              </a:prstGeom>
              <a:blipFill>
                <a:blip r:embed="rId15"/>
                <a:stretch>
                  <a:fillRect l="-14286" t="-8696" r="-14286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1D406-5F77-C445-98FB-1ADFB7E938B1}"/>
                  </a:ext>
                </a:extLst>
              </p:cNvPr>
              <p:cNvSpPr txBox="1"/>
              <p:nvPr/>
            </p:nvSpPr>
            <p:spPr>
              <a:xfrm>
                <a:off x="6285810" y="4258043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1D406-5F77-C445-98FB-1ADFB7E9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810" y="4258043"/>
                <a:ext cx="432811" cy="276999"/>
              </a:xfrm>
              <a:prstGeom prst="rect">
                <a:avLst/>
              </a:prstGeom>
              <a:blipFill>
                <a:blip r:embed="rId16"/>
                <a:stretch>
                  <a:fillRect l="-8571" t="-8696" r="-14286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A75A3E-C7D7-8E4D-88A2-1EF16630CAB8}"/>
              </a:ext>
            </a:extLst>
          </p:cNvPr>
          <p:cNvSpPr/>
          <p:nvPr/>
        </p:nvSpPr>
        <p:spPr>
          <a:xfrm>
            <a:off x="4308315" y="3674218"/>
            <a:ext cx="2992582" cy="428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DFD360-F845-8144-96F9-AA04577FE1B5}"/>
              </a:ext>
            </a:extLst>
          </p:cNvPr>
          <p:cNvSpPr/>
          <p:nvPr/>
        </p:nvSpPr>
        <p:spPr>
          <a:xfrm>
            <a:off x="4308315" y="6095651"/>
            <a:ext cx="2992582" cy="428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953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ABEE-8811-1641-B9C1-96FC8A4B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it’s not safe?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7B58C-6CB5-3F41-98F6-F80F91C23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7B58C-6CB5-3F41-98F6-F80F91C23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2E5F5DC-FB17-DC4A-80A8-83146113D24D}"/>
              </a:ext>
            </a:extLst>
          </p:cNvPr>
          <p:cNvSpPr txBox="1">
            <a:spLocks/>
          </p:cNvSpPr>
          <p:nvPr/>
        </p:nvSpPr>
        <p:spPr>
          <a:xfrm>
            <a:off x="838200" y="3003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These methods are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deterministic!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1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56D5-746A-F14E-9E67-2F61F33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cipher block chaining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517A78-FFD4-A342-AEAD-8C3B96C8C7AE}"/>
              </a:ext>
            </a:extLst>
          </p:cNvPr>
          <p:cNvGrpSpPr/>
          <p:nvPr/>
        </p:nvGrpSpPr>
        <p:grpSpPr>
          <a:xfrm>
            <a:off x="239268" y="1554480"/>
            <a:ext cx="11585448" cy="5020056"/>
            <a:chOff x="228600" y="1280160"/>
            <a:chExt cx="11585448" cy="5020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A6F5E2-A338-6A48-AE6D-1974907099ED}"/>
                </a:ext>
              </a:extLst>
            </p:cNvPr>
            <p:cNvSpPr/>
            <p:nvPr/>
          </p:nvSpPr>
          <p:spPr>
            <a:xfrm>
              <a:off x="228600" y="1280160"/>
              <a:ext cx="11585448" cy="5020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026" name="Picture 2" descr="Why does IV not need to be secret in AES CBC encryption? - Information  Security Stack Exchange">
              <a:extLst>
                <a:ext uri="{FF2B5EF4-FFF2-40B4-BE49-F238E27FC236}">
                  <a16:creationId xmlns:a16="http://schemas.microsoft.com/office/drawing/2014/main" id="{45AE94FD-5A5F-954A-8663-12AD154F0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648" y="1280160"/>
              <a:ext cx="1145540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1775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cipher block chaining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D3C8-EC6C-8944-8DC5-1FEE5FCE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Harder to crack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ons: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ynced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f we get error in one step it effects the following</a:t>
            </a:r>
          </a:p>
        </p:txBody>
      </p:sp>
    </p:spTree>
    <p:extLst>
      <p:ext uri="{BB962C8B-B14F-4D97-AF65-F5344CB8AC3E}">
        <p14:creationId xmlns:p14="http://schemas.microsoft.com/office/powerpoint/2010/main" val="333116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56D5-746A-F14E-9E67-2F61F33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output feedback mode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8A546D-838B-3B4C-B81C-F2AAF8FFF31D}"/>
              </a:ext>
            </a:extLst>
          </p:cNvPr>
          <p:cNvGrpSpPr/>
          <p:nvPr/>
        </p:nvGrpSpPr>
        <p:grpSpPr>
          <a:xfrm>
            <a:off x="303276" y="1545336"/>
            <a:ext cx="11585448" cy="5020056"/>
            <a:chOff x="239268" y="1554480"/>
            <a:chExt cx="11585448" cy="5020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A6F5E2-A338-6A48-AE6D-1974907099ED}"/>
                </a:ext>
              </a:extLst>
            </p:cNvPr>
            <p:cNvSpPr/>
            <p:nvPr/>
          </p:nvSpPr>
          <p:spPr>
            <a:xfrm>
              <a:off x="239268" y="1554480"/>
              <a:ext cx="11585448" cy="5020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2050" name="Picture 2" descr="Block cipher mode of operation - Wikipedia">
              <a:extLst>
                <a:ext uri="{FF2B5EF4-FFF2-40B4-BE49-F238E27FC236}">
                  <a16:creationId xmlns:a16="http://schemas.microsoft.com/office/drawing/2014/main" id="{8C910D61-52D8-4042-B9D1-6B0A20457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84" y="1690687"/>
              <a:ext cx="11254740" cy="453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29DFAB-49BF-314F-91DB-2D86F69C8DB2}"/>
              </a:ext>
            </a:extLst>
          </p:cNvPr>
          <p:cNvSpPr/>
          <p:nvPr/>
        </p:nvSpPr>
        <p:spPr>
          <a:xfrm>
            <a:off x="502024" y="4778188"/>
            <a:ext cx="1389529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113324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AAD714FB-AFEA-6044-9DCC-33FC4572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924" y="2828723"/>
            <a:ext cx="914400" cy="914400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583BCFB-9A60-AB40-9EEA-7EF3E132E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289" y="2828723"/>
            <a:ext cx="914400" cy="914400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54F4AE98-E641-8B45-8787-892EBDDF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54" y="3037842"/>
            <a:ext cx="481412" cy="4814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C7B712-2641-4F4D-8D48-7AD445C21CF2}"/>
              </a:ext>
            </a:extLst>
          </p:cNvPr>
          <p:cNvGrpSpPr/>
          <p:nvPr/>
        </p:nvGrpSpPr>
        <p:grpSpPr>
          <a:xfrm>
            <a:off x="5427085" y="1044222"/>
            <a:ext cx="1139686" cy="1085747"/>
            <a:chOff x="5427085" y="1044222"/>
            <a:chExt cx="1139686" cy="1085747"/>
          </a:xfrm>
        </p:grpSpPr>
        <p:pic>
          <p:nvPicPr>
            <p:cNvPr id="16" name="Graphic 15" descr="Envelope">
              <a:extLst>
                <a:ext uri="{FF2B5EF4-FFF2-40B4-BE49-F238E27FC236}">
                  <a16:creationId xmlns:a16="http://schemas.microsoft.com/office/drawing/2014/main" id="{6896319C-2176-2347-8E95-9DCF91A5E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ock">
              <a:extLst>
                <a:ext uri="{FF2B5EF4-FFF2-40B4-BE49-F238E27FC236}">
                  <a16:creationId xmlns:a16="http://schemas.microsoft.com/office/drawing/2014/main" id="{BAD92C07-C744-DA40-916A-D8C35263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7E60DEA6-F2DF-7C44-B87E-A249A123A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28192">
            <a:off x="9427898" y="1897495"/>
            <a:ext cx="481412" cy="4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output feedback mode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Pros: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error in one step will not effect the rest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Pre-calculation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ons: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ynced</a:t>
                </a:r>
              </a:p>
              <a:p>
                <a:pPr lvl="1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we use the same IV, it could be risky: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`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72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1E2-5B29-524A-BD06-56DF9128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counter mode (a common usage)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F4EB4-AC65-6C4B-A85C-616A4E842064}"/>
              </a:ext>
            </a:extLst>
          </p:cNvPr>
          <p:cNvSpPr/>
          <p:nvPr/>
        </p:nvSpPr>
        <p:spPr>
          <a:xfrm>
            <a:off x="303276" y="1545336"/>
            <a:ext cx="11585448" cy="5020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80" name="Picture 8" descr="Block cipher mode of operation - Wikipedia">
            <a:extLst>
              <a:ext uri="{FF2B5EF4-FFF2-40B4-BE49-F238E27FC236}">
                <a16:creationId xmlns:a16="http://schemas.microsoft.com/office/drawing/2014/main" id="{EEAD9E25-6988-024B-9B99-8B513EE1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2" y="1892299"/>
            <a:ext cx="10403078" cy="41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5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counter mode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Pros: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error in one step will not effect the rest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Pre-calculation of encrypted counters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Asynced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ons:</a:t>
                </a:r>
              </a:p>
              <a:p>
                <a:pPr lvl="1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we use the same IV(aka nonce), it could be risky: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`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=000…000,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32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FB05E803-BB6D-A540-BAF7-8A0A3D8E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6" r="1" b="1"/>
          <a:stretch/>
        </p:blipFill>
        <p:spPr>
          <a:xfrm>
            <a:off x="5360841" y="1627249"/>
            <a:ext cx="1099930" cy="1143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1817D-33B6-7444-952F-49B5629A1CF0}"/>
              </a:ext>
            </a:extLst>
          </p:cNvPr>
          <p:cNvSpPr txBox="1"/>
          <p:nvPr/>
        </p:nvSpPr>
        <p:spPr>
          <a:xfrm>
            <a:off x="4995667" y="2809558"/>
            <a:ext cx="18385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1500" dirty="0"/>
              <a:t>👂🏼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98AFD9-DEC0-884B-83A3-62FC7CAAD79D}"/>
              </a:ext>
            </a:extLst>
          </p:cNvPr>
          <p:cNvSpPr/>
          <p:nvPr/>
        </p:nvSpPr>
        <p:spPr>
          <a:xfrm>
            <a:off x="6243096" y="3963720"/>
            <a:ext cx="46987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Sniffing attack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IL" sz="9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0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authentication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D3C8-EC6C-8944-8DC5-1FEE5FCE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345"/>
            <a:ext cx="10515600" cy="199603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Let’s say we encrypted a file and sent it encrypted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How can we ensure we decrypt the right file and not some malicious code?</a:t>
            </a:r>
          </a:p>
          <a:p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7" descr="User">
            <a:extLst>
              <a:ext uri="{FF2B5EF4-FFF2-40B4-BE49-F238E27FC236}">
                <a16:creationId xmlns:a16="http://schemas.microsoft.com/office/drawing/2014/main" id="{565E2BAF-7880-2643-8E91-BD7AFB3E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142" y="1706073"/>
            <a:ext cx="1832256" cy="1832256"/>
          </a:xfrm>
          <a:prstGeom prst="rect">
            <a:avLst/>
          </a:prstGeom>
        </p:spPr>
      </p:pic>
      <p:pic>
        <p:nvPicPr>
          <p:cNvPr id="5" name="Content Placeholder 7" descr="User">
            <a:extLst>
              <a:ext uri="{FF2B5EF4-FFF2-40B4-BE49-F238E27FC236}">
                <a16:creationId xmlns:a16="http://schemas.microsoft.com/office/drawing/2014/main" id="{AA0A81C1-67BA-8240-95AF-602ADF1D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507" y="1706073"/>
            <a:ext cx="1832256" cy="18322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C08BA3-5E30-3442-9977-EAC6A4FB7B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76398" y="2622201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3B6FCD8-159C-934C-9519-B2D92DE36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070" y="3252174"/>
            <a:ext cx="914400" cy="914400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C2F0FF23-CB92-3448-8AF6-A363C2BF7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6435" y="3252174"/>
            <a:ext cx="914400" cy="914400"/>
          </a:xfrm>
          <a:prstGeom prst="rect">
            <a:avLst/>
          </a:prstGeom>
        </p:spPr>
      </p:pic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9752D704-6640-E64D-A8B4-171371665C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900" y="3461293"/>
            <a:ext cx="481412" cy="48141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86B826B-6F48-2643-8C8E-25ADDFCA6C2F}"/>
              </a:ext>
            </a:extLst>
          </p:cNvPr>
          <p:cNvGrpSpPr/>
          <p:nvPr/>
        </p:nvGrpSpPr>
        <p:grpSpPr>
          <a:xfrm>
            <a:off x="5328231" y="1467673"/>
            <a:ext cx="1139686" cy="1085747"/>
            <a:chOff x="5427085" y="1044222"/>
            <a:chExt cx="1139686" cy="1085747"/>
          </a:xfrm>
        </p:grpSpPr>
        <p:pic>
          <p:nvPicPr>
            <p:cNvPr id="11" name="Graphic 10" descr="Envelope">
              <a:extLst>
                <a:ext uri="{FF2B5EF4-FFF2-40B4-BE49-F238E27FC236}">
                  <a16:creationId xmlns:a16="http://schemas.microsoft.com/office/drawing/2014/main" id="{21C69E9C-6BB0-9C40-A67E-2C541F83D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ock">
              <a:extLst>
                <a:ext uri="{FF2B5EF4-FFF2-40B4-BE49-F238E27FC236}">
                  <a16:creationId xmlns:a16="http://schemas.microsoft.com/office/drawing/2014/main" id="{81A040F9-86F7-A942-83BA-D586D3770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pic>
        <p:nvPicPr>
          <p:cNvPr id="13" name="Graphic 12" descr="Key">
            <a:extLst>
              <a:ext uri="{FF2B5EF4-FFF2-40B4-BE49-F238E27FC236}">
                <a16:creationId xmlns:a16="http://schemas.microsoft.com/office/drawing/2014/main" id="{1AEC8B6C-5AED-EF48-BBB8-96C56A5A9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028192">
            <a:off x="9329044" y="2320946"/>
            <a:ext cx="481412" cy="4814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2DB1F83-7392-0847-B05A-B9FD024F5418}"/>
              </a:ext>
            </a:extLst>
          </p:cNvPr>
          <p:cNvGrpSpPr/>
          <p:nvPr/>
        </p:nvGrpSpPr>
        <p:grpSpPr>
          <a:xfrm>
            <a:off x="6354545" y="2018778"/>
            <a:ext cx="1139686" cy="1085747"/>
            <a:chOff x="5427085" y="1044222"/>
            <a:chExt cx="1139686" cy="1085747"/>
          </a:xfrm>
        </p:grpSpPr>
        <p:pic>
          <p:nvPicPr>
            <p:cNvPr id="15" name="Graphic 14" descr="Envelope">
              <a:extLst>
                <a:ext uri="{FF2B5EF4-FFF2-40B4-BE49-F238E27FC236}">
                  <a16:creationId xmlns:a16="http://schemas.microsoft.com/office/drawing/2014/main" id="{41B3AD55-75CE-F943-9E89-EDE758DDA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ock">
              <a:extLst>
                <a:ext uri="{FF2B5EF4-FFF2-40B4-BE49-F238E27FC236}">
                  <a16:creationId xmlns:a16="http://schemas.microsoft.com/office/drawing/2014/main" id="{BC7B4CE4-EB56-AE4F-85C7-68FEF463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6E99A1-264F-B44A-9316-9D8361F25BC6}"/>
              </a:ext>
            </a:extLst>
          </p:cNvPr>
          <p:cNvSpPr txBox="1"/>
          <p:nvPr/>
        </p:nvSpPr>
        <p:spPr>
          <a:xfrm>
            <a:off x="9569750" y="398877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000" dirty="0"/>
              <a:t>😈👹</a:t>
            </a:r>
          </a:p>
        </p:txBody>
      </p:sp>
    </p:spTree>
    <p:extLst>
      <p:ext uri="{BB962C8B-B14F-4D97-AF65-F5344CB8AC3E}">
        <p14:creationId xmlns:p14="http://schemas.microsoft.com/office/powerpoint/2010/main" val="28221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08A-A75D-744E-BB89-58E5ACF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GCM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89607-BAA6-FE4F-9498-9C0073F026A0}"/>
              </a:ext>
            </a:extLst>
          </p:cNvPr>
          <p:cNvGrpSpPr/>
          <p:nvPr/>
        </p:nvGrpSpPr>
        <p:grpSpPr>
          <a:xfrm>
            <a:off x="520147" y="1690688"/>
            <a:ext cx="8591827" cy="4707098"/>
            <a:chOff x="530086" y="1690688"/>
            <a:chExt cx="8591827" cy="4707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D33620-FE2E-6846-BB86-D57FC39AA7B5}"/>
                </a:ext>
              </a:extLst>
            </p:cNvPr>
            <p:cNvSpPr txBox="1"/>
            <p:nvPr/>
          </p:nvSpPr>
          <p:spPr>
            <a:xfrm>
              <a:off x="530086" y="4626368"/>
              <a:ext cx="295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4EDBB1-F9B0-954B-A6BE-435A56DDAE66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3732374-68B1-2143-9A7E-1EF151E39C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3166703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6" name="Graphic 5" descr="Key">
                <a:extLst>
                  <a:ext uri="{FF2B5EF4-FFF2-40B4-BE49-F238E27FC236}">
                    <a16:creationId xmlns:a16="http://schemas.microsoft.com/office/drawing/2014/main" id="{7F1C1627-DB18-F74A-A76F-5C8149B7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78F5DF-0674-144C-8187-7395F98921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0087" y="4044237"/>
                <a:ext cx="1790148" cy="0"/>
              </a:xfrm>
              <a:prstGeom prst="straightConnector1">
                <a:avLst/>
              </a:prstGeom>
              <a:ln w="10160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39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ncryption and authentication with AES-GCM. | Download Scientific Diagram">
            <a:extLst>
              <a:ext uri="{FF2B5EF4-FFF2-40B4-BE49-F238E27FC236}">
                <a16:creationId xmlns:a16="http://schemas.microsoft.com/office/drawing/2014/main" id="{AB576231-6D87-3F49-8FA4-237F5F3D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38" y="1598895"/>
            <a:ext cx="6054035" cy="48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Galois/Counter Mode - GCM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DC6E4-520A-634D-9C20-6101383B3226}"/>
              </a:ext>
            </a:extLst>
          </p:cNvPr>
          <p:cNvSpPr/>
          <p:nvPr/>
        </p:nvSpPr>
        <p:spPr>
          <a:xfrm>
            <a:off x="4114801" y="3772559"/>
            <a:ext cx="4075044" cy="546652"/>
          </a:xfrm>
          <a:prstGeom prst="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E7ABE5-4CA0-5048-BFE1-44D025A2CF64}"/>
              </a:ext>
            </a:extLst>
          </p:cNvPr>
          <p:cNvSpPr/>
          <p:nvPr/>
        </p:nvSpPr>
        <p:spPr>
          <a:xfrm>
            <a:off x="7285383" y="6127756"/>
            <a:ext cx="1309010" cy="546652"/>
          </a:xfrm>
          <a:prstGeom prst="rect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500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GCM – extend it</a:t>
            </a:r>
            <a:endParaRPr lang="en-IL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35F9AC-30C4-F744-BF4D-A21D4E5B4509}"/>
              </a:ext>
            </a:extLst>
          </p:cNvPr>
          <p:cNvSpPr/>
          <p:nvPr/>
        </p:nvSpPr>
        <p:spPr>
          <a:xfrm>
            <a:off x="623455" y="1397559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 split to n chunks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BB32C7F-CA0E-1C4A-B9DC-D42A00D2A181}"/>
              </a:ext>
            </a:extLst>
          </p:cNvPr>
          <p:cNvSpPr/>
          <p:nvPr/>
        </p:nvSpPr>
        <p:spPr>
          <a:xfrm>
            <a:off x="623455" y="4506483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C, |C| = |M| + n * |tag|</a:t>
            </a:r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C6EF9A-C84F-9649-A411-4FD8D3BAD285}"/>
              </a:ext>
            </a:extLst>
          </p:cNvPr>
          <p:cNvGrpSpPr/>
          <p:nvPr/>
        </p:nvGrpSpPr>
        <p:grpSpPr>
          <a:xfrm>
            <a:off x="838200" y="2550688"/>
            <a:ext cx="2232992" cy="1368586"/>
            <a:chOff x="530086" y="1690688"/>
            <a:chExt cx="8591827" cy="470709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571EAD-3F68-2849-982D-24F83293D4D2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09FBC9-F249-A841-A9A4-89C37AEEEC50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7" name="Diagram 46">
                <a:extLst>
                  <a:ext uri="{FF2B5EF4-FFF2-40B4-BE49-F238E27FC236}">
                    <a16:creationId xmlns:a16="http://schemas.microsoft.com/office/drawing/2014/main" id="{24ED8C29-9C05-DF4D-A262-150F72BE5D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1149431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48" name="Graphic 47" descr="Key">
                <a:extLst>
                  <a:ext uri="{FF2B5EF4-FFF2-40B4-BE49-F238E27FC236}">
                    <a16:creationId xmlns:a16="http://schemas.microsoft.com/office/drawing/2014/main" id="{75308FE9-12DB-7A40-94FB-A5AF4DE30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34C4EE4-D494-DC44-9BA0-266916D1A6BF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117FE7-A586-E941-8404-DB8BCF1612AD}"/>
              </a:ext>
            </a:extLst>
          </p:cNvPr>
          <p:cNvGrpSpPr/>
          <p:nvPr/>
        </p:nvGrpSpPr>
        <p:grpSpPr>
          <a:xfrm>
            <a:off x="3266661" y="2550688"/>
            <a:ext cx="2232992" cy="1368586"/>
            <a:chOff x="530086" y="1690688"/>
            <a:chExt cx="8591827" cy="470709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C0F1EC-9328-6446-8765-91D520D68EB4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B6A1381-6387-CF4A-A873-CB18E3908174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53" name="Diagram 52">
                <a:extLst>
                  <a:ext uri="{FF2B5EF4-FFF2-40B4-BE49-F238E27FC236}">
                    <a16:creationId xmlns:a16="http://schemas.microsoft.com/office/drawing/2014/main" id="{C5620C89-00E0-224C-A483-861001FF87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87975253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pic>
            <p:nvPicPr>
              <p:cNvPr id="54" name="Graphic 53" descr="Key">
                <a:extLst>
                  <a:ext uri="{FF2B5EF4-FFF2-40B4-BE49-F238E27FC236}">
                    <a16:creationId xmlns:a16="http://schemas.microsoft.com/office/drawing/2014/main" id="{B67F3564-911E-D44D-AB01-9040D99BA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DC40CBF-43F5-234B-AECC-54A9D7B57BA3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A097C-B81E-7449-820E-E75BB50EB47B}"/>
              </a:ext>
            </a:extLst>
          </p:cNvPr>
          <p:cNvGrpSpPr/>
          <p:nvPr/>
        </p:nvGrpSpPr>
        <p:grpSpPr>
          <a:xfrm>
            <a:off x="5332733" y="2550688"/>
            <a:ext cx="2232992" cy="1368586"/>
            <a:chOff x="530086" y="1690688"/>
            <a:chExt cx="8591827" cy="47070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CB2E21-EBA9-9F4D-BC93-9971C27DBE29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7943C4-AE17-DF4B-BF87-67448B7BD18F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59" name="Diagram 58">
                <a:extLst>
                  <a:ext uri="{FF2B5EF4-FFF2-40B4-BE49-F238E27FC236}">
                    <a16:creationId xmlns:a16="http://schemas.microsoft.com/office/drawing/2014/main" id="{FAFCF7FE-F40A-2747-97D4-DEB53E4AA5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87975253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pic>
            <p:nvPicPr>
              <p:cNvPr id="60" name="Graphic 59" descr="Key">
                <a:extLst>
                  <a:ext uri="{FF2B5EF4-FFF2-40B4-BE49-F238E27FC236}">
                    <a16:creationId xmlns:a16="http://schemas.microsoft.com/office/drawing/2014/main" id="{96F2DCD7-82E9-2549-B963-B1C0CBEA0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C2D8784-B7F2-394E-B44A-955F3310885F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325F25-B22B-3241-857D-08A992116293}"/>
              </a:ext>
            </a:extLst>
          </p:cNvPr>
          <p:cNvGrpSpPr/>
          <p:nvPr/>
        </p:nvGrpSpPr>
        <p:grpSpPr>
          <a:xfrm>
            <a:off x="8597120" y="2550688"/>
            <a:ext cx="2232992" cy="1368586"/>
            <a:chOff x="530086" y="1690688"/>
            <a:chExt cx="8591827" cy="470709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A70EA3-FA18-204C-9B94-09FEE9112DDB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20011F2-FCC4-F34B-8E06-60B895370DFF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65" name="Diagram 64">
                <a:extLst>
                  <a:ext uri="{FF2B5EF4-FFF2-40B4-BE49-F238E27FC236}">
                    <a16:creationId xmlns:a16="http://schemas.microsoft.com/office/drawing/2014/main" id="{A30AE940-33A5-4449-8404-BC5DDA9BA0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87975253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pic>
            <p:nvPicPr>
              <p:cNvPr id="66" name="Graphic 65" descr="Key">
                <a:extLst>
                  <a:ext uri="{FF2B5EF4-FFF2-40B4-BE49-F238E27FC236}">
                    <a16:creationId xmlns:a16="http://schemas.microsoft.com/office/drawing/2014/main" id="{B6EF11E8-B911-3843-80E2-1B16AB797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52081E9-2961-4D4C-89FD-ABB1E51BE52F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064BAEB-8457-FC43-825C-20A1CF2436C3}"/>
              </a:ext>
            </a:extLst>
          </p:cNvPr>
          <p:cNvSpPr/>
          <p:nvPr/>
        </p:nvSpPr>
        <p:spPr>
          <a:xfrm>
            <a:off x="623455" y="5301532"/>
            <a:ext cx="9842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❌ The cipher message will be much bigger than needed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❌ Each chunk will be authenticated but not the combination of them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we’ll have to add authentication anyways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ADD369-0480-C243-BA9F-A11EE172876F}"/>
              </a:ext>
            </a:extLst>
          </p:cNvPr>
          <p:cNvSpPr txBox="1"/>
          <p:nvPr/>
        </p:nvSpPr>
        <p:spPr>
          <a:xfrm>
            <a:off x="7226576" y="2856538"/>
            <a:ext cx="137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dirty="0"/>
              <a:t>...........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E72A41-8319-ED4A-8071-A508DA07E272}"/>
              </a:ext>
            </a:extLst>
          </p:cNvPr>
          <p:cNvCxnSpPr/>
          <p:nvPr/>
        </p:nvCxnSpPr>
        <p:spPr>
          <a:xfrm flipH="1">
            <a:off x="2284765" y="1922436"/>
            <a:ext cx="607522" cy="74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C5E737-7D07-514E-A5A0-A1FBC5AFE05E}"/>
              </a:ext>
            </a:extLst>
          </p:cNvPr>
          <p:cNvCxnSpPr>
            <a:cxnSpLocks/>
          </p:cNvCxnSpPr>
          <p:nvPr/>
        </p:nvCxnSpPr>
        <p:spPr>
          <a:xfrm>
            <a:off x="8225864" y="1756853"/>
            <a:ext cx="1712603" cy="84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A728F-B251-0E43-ABD5-86A888C591B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779298" y="1908828"/>
            <a:ext cx="138538" cy="6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6BD863-D101-5241-B9C1-9E813C95ACF5}"/>
              </a:ext>
            </a:extLst>
          </p:cNvPr>
          <p:cNvCxnSpPr/>
          <p:nvPr/>
        </p:nvCxnSpPr>
        <p:spPr>
          <a:xfrm flipH="1">
            <a:off x="4657716" y="1883018"/>
            <a:ext cx="607522" cy="74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2E1E1B8-B643-1146-8B7E-42EDAE25DEAD}"/>
              </a:ext>
            </a:extLst>
          </p:cNvPr>
          <p:cNvCxnSpPr/>
          <p:nvPr/>
        </p:nvCxnSpPr>
        <p:spPr>
          <a:xfrm>
            <a:off x="4657716" y="3819733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E94B7C-856D-BA40-8942-4724820685C8}"/>
              </a:ext>
            </a:extLst>
          </p:cNvPr>
          <p:cNvCxnSpPr/>
          <p:nvPr/>
        </p:nvCxnSpPr>
        <p:spPr>
          <a:xfrm>
            <a:off x="6918110" y="3807374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4B7137-98D5-7F4A-BC8E-368956DD8AB1}"/>
              </a:ext>
            </a:extLst>
          </p:cNvPr>
          <p:cNvCxnSpPr/>
          <p:nvPr/>
        </p:nvCxnSpPr>
        <p:spPr>
          <a:xfrm>
            <a:off x="10001354" y="3819733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E39B6E-4E92-DA48-9B45-7E39A47A6ADF}"/>
              </a:ext>
            </a:extLst>
          </p:cNvPr>
          <p:cNvCxnSpPr/>
          <p:nvPr/>
        </p:nvCxnSpPr>
        <p:spPr>
          <a:xfrm>
            <a:off x="2143390" y="3819733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EED0-E173-2449-8F9B-3C569113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CE3E-9E9C-6D48-8964-9DD1D4F5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62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✅ I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mplement the enc/dec with 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 + authentication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✅ R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ead the file using offset instead of loading it all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BE0FA5-188B-094D-9868-7175E345067E}"/>
              </a:ext>
            </a:extLst>
          </p:cNvPr>
          <p:cNvSpPr txBox="1">
            <a:spLocks/>
          </p:cNvSpPr>
          <p:nvPr/>
        </p:nvSpPr>
        <p:spPr>
          <a:xfrm>
            <a:off x="838200" y="3188146"/>
            <a:ext cx="1620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B6DD96-9272-B746-88F4-5A97EBFD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0216"/>
              </p:ext>
            </p:extLst>
          </p:nvPr>
        </p:nvGraphicFramePr>
        <p:xfrm>
          <a:off x="838200" y="4513709"/>
          <a:ext cx="10055088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7544">
                  <a:extLst>
                    <a:ext uri="{9D8B030D-6E8A-4147-A177-3AD203B41FA5}">
                      <a16:colId xmlns:a16="http://schemas.microsoft.com/office/drawing/2014/main" val="422838974"/>
                    </a:ext>
                  </a:extLst>
                </a:gridCol>
                <a:gridCol w="5027544">
                  <a:extLst>
                    <a:ext uri="{9D8B030D-6E8A-4147-A177-3AD203B41FA5}">
                      <a16:colId xmlns:a16="http://schemas.microsoft.com/office/drawing/2014/main" val="2829021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chemeClr val="bg1"/>
                          </a:solidFill>
                        </a:rPr>
                        <a:t>Cipher GCM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IL" dirty="0">
                          <a:solidFill>
                            <a:schemeClr val="bg1"/>
                          </a:solidFill>
                        </a:rPr>
                        <a:t>ur GCM (CRT+Authemtication)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73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IL" dirty="0">
                          <a:solidFill>
                            <a:schemeClr val="bg1"/>
                          </a:solidFill>
                        </a:rPr>
                        <a:t>oad the whole file to the memory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chemeClr val="bg1"/>
                          </a:solidFill>
                        </a:rPr>
                        <a:t>Read the file with position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chemeClr val="bg1"/>
                          </a:solidFill>
                        </a:rPr>
                        <a:t>Open and Seal (passing by value)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solidFill>
                            <a:schemeClr val="bg1"/>
                          </a:solidFill>
                        </a:rPr>
                        <a:t>Control memory allocation within the code (work with passing by reference)</a:t>
                      </a:r>
                      <a:endParaRPr lang="en-IL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3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87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GCM – extend it</a:t>
            </a:r>
            <a:endParaRPr lang="en-IL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35F9AC-30C4-F744-BF4D-A21D4E5B4509}"/>
              </a:ext>
            </a:extLst>
          </p:cNvPr>
          <p:cNvSpPr/>
          <p:nvPr/>
        </p:nvSpPr>
        <p:spPr>
          <a:xfrm>
            <a:off x="623455" y="1397559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 split to n chunks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BB32C7F-CA0E-1C4A-B9DC-D42A00D2A181}"/>
              </a:ext>
            </a:extLst>
          </p:cNvPr>
          <p:cNvSpPr/>
          <p:nvPr/>
        </p:nvSpPr>
        <p:spPr>
          <a:xfrm>
            <a:off x="623455" y="4506483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</a:t>
            </a:r>
            <a:endParaRPr lang="en-IL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C6EF9A-C84F-9649-A411-4FD8D3BAD285}"/>
              </a:ext>
            </a:extLst>
          </p:cNvPr>
          <p:cNvGrpSpPr/>
          <p:nvPr/>
        </p:nvGrpSpPr>
        <p:grpSpPr>
          <a:xfrm>
            <a:off x="838200" y="2550688"/>
            <a:ext cx="2232992" cy="1368586"/>
            <a:chOff x="530086" y="1690688"/>
            <a:chExt cx="8591827" cy="470709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571EAD-3F68-2849-982D-24F83293D4D2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09FBC9-F249-A841-A9A4-89C37AEEEC50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7" name="Diagram 46">
                <a:extLst>
                  <a:ext uri="{FF2B5EF4-FFF2-40B4-BE49-F238E27FC236}">
                    <a16:creationId xmlns:a16="http://schemas.microsoft.com/office/drawing/2014/main" id="{24ED8C29-9C05-DF4D-A262-150F72BE5D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21465662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48" name="Graphic 47" descr="Key">
                <a:extLst>
                  <a:ext uri="{FF2B5EF4-FFF2-40B4-BE49-F238E27FC236}">
                    <a16:creationId xmlns:a16="http://schemas.microsoft.com/office/drawing/2014/main" id="{75308FE9-12DB-7A40-94FB-A5AF4DE30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34C4EE4-D494-DC44-9BA0-266916D1A6BF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5BADD369-0480-C243-BA9F-A11EE172876F}"/>
              </a:ext>
            </a:extLst>
          </p:cNvPr>
          <p:cNvSpPr txBox="1"/>
          <p:nvPr/>
        </p:nvSpPr>
        <p:spPr>
          <a:xfrm>
            <a:off x="7226576" y="2856538"/>
            <a:ext cx="137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3200" dirty="0"/>
              <a:t>...........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E72A41-8319-ED4A-8071-A508DA07E272}"/>
              </a:ext>
            </a:extLst>
          </p:cNvPr>
          <p:cNvCxnSpPr/>
          <p:nvPr/>
        </p:nvCxnSpPr>
        <p:spPr>
          <a:xfrm flipH="1">
            <a:off x="2284765" y="1922436"/>
            <a:ext cx="607522" cy="74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4C5E737-7D07-514E-A5A0-A1FBC5AFE05E}"/>
              </a:ext>
            </a:extLst>
          </p:cNvPr>
          <p:cNvCxnSpPr>
            <a:cxnSpLocks/>
          </p:cNvCxnSpPr>
          <p:nvPr/>
        </p:nvCxnSpPr>
        <p:spPr>
          <a:xfrm>
            <a:off x="8225864" y="1756853"/>
            <a:ext cx="1712603" cy="84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DA728F-B251-0E43-ABD5-86A888C591B6}"/>
              </a:ext>
            </a:extLst>
          </p:cNvPr>
          <p:cNvCxnSpPr>
            <a:cxnSpLocks/>
          </p:cNvCxnSpPr>
          <p:nvPr/>
        </p:nvCxnSpPr>
        <p:spPr>
          <a:xfrm flipH="1">
            <a:off x="6779298" y="1908828"/>
            <a:ext cx="138538" cy="6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76BD863-D101-5241-B9C1-9E813C95ACF5}"/>
              </a:ext>
            </a:extLst>
          </p:cNvPr>
          <p:cNvCxnSpPr/>
          <p:nvPr/>
        </p:nvCxnSpPr>
        <p:spPr>
          <a:xfrm flipH="1">
            <a:off x="4657716" y="1883018"/>
            <a:ext cx="607522" cy="74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2E1E1B8-B643-1146-8B7E-42EDAE25DEAD}"/>
              </a:ext>
            </a:extLst>
          </p:cNvPr>
          <p:cNvCxnSpPr/>
          <p:nvPr/>
        </p:nvCxnSpPr>
        <p:spPr>
          <a:xfrm>
            <a:off x="4657716" y="3819733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E94B7C-856D-BA40-8942-4724820685C8}"/>
              </a:ext>
            </a:extLst>
          </p:cNvPr>
          <p:cNvCxnSpPr/>
          <p:nvPr/>
        </p:nvCxnSpPr>
        <p:spPr>
          <a:xfrm>
            <a:off x="6918110" y="3807374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54B7137-98D5-7F4A-BC8E-368956DD8AB1}"/>
              </a:ext>
            </a:extLst>
          </p:cNvPr>
          <p:cNvCxnSpPr/>
          <p:nvPr/>
        </p:nvCxnSpPr>
        <p:spPr>
          <a:xfrm>
            <a:off x="10001354" y="3819733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E39B6E-4E92-DA48-9B45-7E39A47A6ADF}"/>
              </a:ext>
            </a:extLst>
          </p:cNvPr>
          <p:cNvCxnSpPr/>
          <p:nvPr/>
        </p:nvCxnSpPr>
        <p:spPr>
          <a:xfrm>
            <a:off x="2143390" y="3819733"/>
            <a:ext cx="192580" cy="81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F1BCF8-DB49-5E48-8C9F-318D7880A9AF}"/>
              </a:ext>
            </a:extLst>
          </p:cNvPr>
          <p:cNvGrpSpPr/>
          <p:nvPr/>
        </p:nvGrpSpPr>
        <p:grpSpPr>
          <a:xfrm>
            <a:off x="3204805" y="2543606"/>
            <a:ext cx="2232992" cy="1368586"/>
            <a:chOff x="530086" y="1690688"/>
            <a:chExt cx="8591827" cy="47070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9DDED0-9617-4340-92E1-1D08DD9A251B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A72682-CB54-9D49-A9C7-BA17C8166183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71" name="Diagram 70">
                <a:extLst>
                  <a:ext uri="{FF2B5EF4-FFF2-40B4-BE49-F238E27FC236}">
                    <a16:creationId xmlns:a16="http://schemas.microsoft.com/office/drawing/2014/main" id="{36243C22-994D-7D42-B6C8-43858B071B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927508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pic>
            <p:nvPicPr>
              <p:cNvPr id="72" name="Graphic 71" descr="Key">
                <a:extLst>
                  <a:ext uri="{FF2B5EF4-FFF2-40B4-BE49-F238E27FC236}">
                    <a16:creationId xmlns:a16="http://schemas.microsoft.com/office/drawing/2014/main" id="{BAB1C0FA-0F1E-7149-B5A4-D066B1086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31985EA-A8A4-3E43-BF79-5156923830C5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1475CC-F7D0-1E42-8C93-B61DF1758585}"/>
              </a:ext>
            </a:extLst>
          </p:cNvPr>
          <p:cNvGrpSpPr/>
          <p:nvPr/>
        </p:nvGrpSpPr>
        <p:grpSpPr>
          <a:xfrm>
            <a:off x="5355208" y="2539484"/>
            <a:ext cx="2232992" cy="1368586"/>
            <a:chOff x="530086" y="1690688"/>
            <a:chExt cx="8591827" cy="470709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557B322-D940-E848-A05A-D65C278DC5F7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4B5E908-55E4-F843-862A-D4DC3A478661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86" name="Diagram 85">
                <a:extLst>
                  <a:ext uri="{FF2B5EF4-FFF2-40B4-BE49-F238E27FC236}">
                    <a16:creationId xmlns:a16="http://schemas.microsoft.com/office/drawing/2014/main" id="{28FF169D-F7C1-D341-B7BD-837AAD49206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927508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pic>
            <p:nvPicPr>
              <p:cNvPr id="87" name="Graphic 86" descr="Key">
                <a:extLst>
                  <a:ext uri="{FF2B5EF4-FFF2-40B4-BE49-F238E27FC236}">
                    <a16:creationId xmlns:a16="http://schemas.microsoft.com/office/drawing/2014/main" id="{7F265718-7A76-4442-BA4B-DD5119F0E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E0F97F5-EB74-394D-AAE4-703E94372ED7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34B975-4897-E047-82C9-34E5F8C1E113}"/>
              </a:ext>
            </a:extLst>
          </p:cNvPr>
          <p:cNvGrpSpPr/>
          <p:nvPr/>
        </p:nvGrpSpPr>
        <p:grpSpPr>
          <a:xfrm>
            <a:off x="8583935" y="2577249"/>
            <a:ext cx="2232992" cy="1368586"/>
            <a:chOff x="530086" y="1690688"/>
            <a:chExt cx="8591827" cy="470709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83F9575-6A14-4B4D-92CA-5F2D9FC7DBB7}"/>
                </a:ext>
              </a:extLst>
            </p:cNvPr>
            <p:cNvSpPr txBox="1"/>
            <p:nvPr/>
          </p:nvSpPr>
          <p:spPr>
            <a:xfrm>
              <a:off x="530086" y="4626367"/>
              <a:ext cx="2955234" cy="1429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5667D8F-9F1C-FE41-BCD4-FEA86FA8AD5F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92" name="Diagram 91">
                <a:extLst>
                  <a:ext uri="{FF2B5EF4-FFF2-40B4-BE49-F238E27FC236}">
                    <a16:creationId xmlns:a16="http://schemas.microsoft.com/office/drawing/2014/main" id="{710635D7-8BAC-2D41-80AB-309275EC43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7927508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pic>
            <p:nvPicPr>
              <p:cNvPr id="93" name="Graphic 92" descr="Key">
                <a:extLst>
                  <a:ext uri="{FF2B5EF4-FFF2-40B4-BE49-F238E27FC236}">
                    <a16:creationId xmlns:a16="http://schemas.microsoft.com/office/drawing/2014/main" id="{AEEAC8E8-E578-1342-B8EC-025EA9473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A36AD19-232D-B34C-AA00-1E1E4E80DF02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635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6A25635-5861-974A-827F-74255181DA53}"/>
              </a:ext>
            </a:extLst>
          </p:cNvPr>
          <p:cNvSpPr/>
          <p:nvPr/>
        </p:nvSpPr>
        <p:spPr>
          <a:xfrm>
            <a:off x="623455" y="5341546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C, |C| = |M| +|tag|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0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30B5-75E3-D545-942C-9D77D19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CBB-62C1-2E42-86AD-1847113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L" dirty="0"/>
              <a:t>1998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472040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1E2-5B29-524A-BD06-56DF9128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counter mode (a common usage)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F4EB4-AC65-6C4B-A85C-616A4E842064}"/>
              </a:ext>
            </a:extLst>
          </p:cNvPr>
          <p:cNvSpPr/>
          <p:nvPr/>
        </p:nvSpPr>
        <p:spPr>
          <a:xfrm>
            <a:off x="303276" y="1545336"/>
            <a:ext cx="11585448" cy="5020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80" name="Picture 8" descr="Block cipher mode of operation - Wikipedia">
            <a:extLst>
              <a:ext uri="{FF2B5EF4-FFF2-40B4-BE49-F238E27FC236}">
                <a16:creationId xmlns:a16="http://schemas.microsoft.com/office/drawing/2014/main" id="{EEAD9E25-6988-024B-9B99-8B513EE1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2" y="1892299"/>
            <a:ext cx="10403078" cy="41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34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69DC-55A0-7B48-BEB3-800B3756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Encrypt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CC4542DA-6D3A-B740-8740-3A7309967079}"/>
              </a:ext>
            </a:extLst>
          </p:cNvPr>
          <p:cNvSpPr/>
          <p:nvPr/>
        </p:nvSpPr>
        <p:spPr>
          <a:xfrm>
            <a:off x="648951" y="2491740"/>
            <a:ext cx="1554480" cy="18745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IL" dirty="0"/>
              <a:t>lain text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33649-F0FC-1D4B-A6DC-A7EA5113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75195"/>
              </p:ext>
            </p:extLst>
          </p:nvPr>
        </p:nvGraphicFramePr>
        <p:xfrm>
          <a:off x="3260298" y="1286643"/>
          <a:ext cx="547427" cy="44355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7427">
                  <a:extLst>
                    <a:ext uri="{9D8B030D-6E8A-4147-A177-3AD203B41FA5}">
                      <a16:colId xmlns:a16="http://schemas.microsoft.com/office/drawing/2014/main" val="1738179863"/>
                    </a:ext>
                  </a:extLst>
                </a:gridCol>
              </a:tblGrid>
              <a:tr h="63364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5400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59955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93279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58765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15760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89559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0734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3C9F3-BF9A-AD46-8BE6-A04938591E29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03431" y="3429000"/>
            <a:ext cx="1056867" cy="754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Key outline">
            <a:extLst>
              <a:ext uri="{FF2B5EF4-FFF2-40B4-BE49-F238E27FC236}">
                <a16:creationId xmlns:a16="http://schemas.microsoft.com/office/drawing/2014/main" id="{85A014FD-FDD3-3B42-B15B-1E335C4E4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8588" y="4339577"/>
            <a:ext cx="914400" cy="914400"/>
          </a:xfrm>
          <a:prstGeom prst="rect">
            <a:avLst/>
          </a:prstGeom>
        </p:spPr>
      </p:pic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59EA9B06-D63A-E44D-B6E6-05EE80AE0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6317" y="2590004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90FF6B-B6C7-EB44-82F8-AD33764572D6}"/>
              </a:ext>
            </a:extLst>
          </p:cNvPr>
          <p:cNvSpPr/>
          <p:nvPr/>
        </p:nvSpPr>
        <p:spPr>
          <a:xfrm>
            <a:off x="4710658" y="674941"/>
            <a:ext cx="1405719" cy="70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Random IV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C85F0977-7A94-FE45-8A4B-9F3DE0DC5A7F}"/>
              </a:ext>
            </a:extLst>
          </p:cNvPr>
          <p:cNvSpPr/>
          <p:nvPr/>
        </p:nvSpPr>
        <p:spPr>
          <a:xfrm>
            <a:off x="9615985" y="547346"/>
            <a:ext cx="1554480" cy="18745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Cipher text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8395849-327C-314A-A79A-AF3FAB67B7A2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V="1">
            <a:off x="6116377" y="547346"/>
            <a:ext cx="4276848" cy="480560"/>
          </a:xfrm>
          <a:prstGeom prst="curvedConnector4">
            <a:avLst>
              <a:gd name="adj1" fmla="val 40913"/>
              <a:gd name="adj2" fmla="val 14757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BEC8E23-1416-C948-90D0-46DB9DB98298}"/>
              </a:ext>
            </a:extLst>
          </p:cNvPr>
          <p:cNvCxnSpPr>
            <a:cxnSpLocks/>
            <a:stCxn id="6" idx="0"/>
            <a:endCxn id="12" idx="1"/>
          </p:cNvCxnSpPr>
          <p:nvPr/>
        </p:nvCxnSpPr>
        <p:spPr>
          <a:xfrm rot="16200000" flipH="1">
            <a:off x="3364883" y="1455770"/>
            <a:ext cx="1760561" cy="1422306"/>
          </a:xfrm>
          <a:prstGeom prst="curvedConnector4">
            <a:avLst>
              <a:gd name="adj1" fmla="val -12984"/>
              <a:gd name="adj2" fmla="val 59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AC659D36-7245-9C47-A5FE-18FB2B226D86}"/>
              </a:ext>
            </a:extLst>
          </p:cNvPr>
          <p:cNvSpPr/>
          <p:nvPr/>
        </p:nvSpPr>
        <p:spPr>
          <a:xfrm>
            <a:off x="5870717" y="2457450"/>
            <a:ext cx="1690143" cy="11795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AES CTR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A969BC9-926B-E54A-8BDD-92F93558255F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560860" y="1484606"/>
            <a:ext cx="2055125" cy="1562598"/>
          </a:xfrm>
          <a:prstGeom prst="curved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F0FB4F7-47FD-B643-9335-78EF47A18719}"/>
              </a:ext>
            </a:extLst>
          </p:cNvPr>
          <p:cNvSpPr/>
          <p:nvPr/>
        </p:nvSpPr>
        <p:spPr>
          <a:xfrm>
            <a:off x="7172988" y="4107565"/>
            <a:ext cx="1569492" cy="13784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HASH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26555F-8544-4D4D-B4E7-DCF1CA8C91BE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flipH="1">
            <a:off x="6715788" y="3636958"/>
            <a:ext cx="1" cy="70261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4755E88C-668A-6A43-B2B1-A1BDFAD45983}"/>
              </a:ext>
            </a:extLst>
          </p:cNvPr>
          <p:cNvCxnSpPr>
            <a:endCxn id="14" idx="1"/>
          </p:cNvCxnSpPr>
          <p:nvPr/>
        </p:nvCxnSpPr>
        <p:spPr>
          <a:xfrm rot="5400000" flipH="1" flipV="1">
            <a:off x="7516443" y="2710643"/>
            <a:ext cx="3325578" cy="873505"/>
          </a:xfrm>
          <a:prstGeom prst="curvedConnector2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DF01ED8-CE24-D440-97EC-AF1DF5FD3B11}"/>
              </a:ext>
            </a:extLst>
          </p:cNvPr>
          <p:cNvSpPr/>
          <p:nvPr/>
        </p:nvSpPr>
        <p:spPr>
          <a:xfrm>
            <a:off x="4245163" y="2166923"/>
            <a:ext cx="4934069" cy="355524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3" name="Graphic 32" descr="Arrow circle with solid fill">
            <a:extLst>
              <a:ext uri="{FF2B5EF4-FFF2-40B4-BE49-F238E27FC236}">
                <a16:creationId xmlns:a16="http://schemas.microsoft.com/office/drawing/2014/main" id="{000E208D-24BD-0642-ADBF-535643503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0284" y="4810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8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69DC-55A0-7B48-BEB3-800B3756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24" y="365125"/>
            <a:ext cx="10889776" cy="1325563"/>
          </a:xfrm>
        </p:spPr>
        <p:txBody>
          <a:bodyPr/>
          <a:lstStyle/>
          <a:p>
            <a:r>
              <a:rPr lang="en-US" dirty="0"/>
              <a:t>Decrypt</a:t>
            </a:r>
            <a:endParaRPr lang="en-IL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CC4542DA-6D3A-B740-8740-3A7309967079}"/>
              </a:ext>
            </a:extLst>
          </p:cNvPr>
          <p:cNvSpPr/>
          <p:nvPr/>
        </p:nvSpPr>
        <p:spPr>
          <a:xfrm>
            <a:off x="648951" y="2491740"/>
            <a:ext cx="1554480" cy="18745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</a:t>
            </a:r>
            <a:r>
              <a:rPr lang="en-IL" dirty="0"/>
              <a:t> text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33649-F0FC-1D4B-A6DC-A7EA51130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446262"/>
              </p:ext>
            </p:extLst>
          </p:nvPr>
        </p:nvGraphicFramePr>
        <p:xfrm>
          <a:off x="3206617" y="636912"/>
          <a:ext cx="776651" cy="57542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76651">
                  <a:extLst>
                    <a:ext uri="{9D8B030D-6E8A-4147-A177-3AD203B41FA5}">
                      <a16:colId xmlns:a16="http://schemas.microsoft.com/office/drawing/2014/main" val="1738179863"/>
                    </a:ext>
                  </a:extLst>
                </a:gridCol>
              </a:tblGrid>
              <a:tr h="633646">
                <a:tc>
                  <a:txBody>
                    <a:bodyPr/>
                    <a:lstStyle/>
                    <a:p>
                      <a:r>
                        <a:rPr lang="en-IL" dirty="0"/>
                        <a:t>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95400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L" dirty="0"/>
                        <a:t>hunk 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359955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L" dirty="0"/>
                        <a:t>ag</a:t>
                      </a:r>
                    </a:p>
                    <a:p>
                      <a:r>
                        <a:rPr lang="en-IL" dirty="0"/>
                        <a:t>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93279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IL" dirty="0"/>
                        <a:t>….</a:t>
                      </a:r>
                    </a:p>
                    <a:p>
                      <a:r>
                        <a:rPr lang="en-IL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58765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IL" dirty="0"/>
                        <a:t>hunk -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15760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L" dirty="0"/>
                        <a:t>ag</a:t>
                      </a:r>
                    </a:p>
                    <a:p>
                      <a:r>
                        <a:rPr lang="en-IL" dirty="0"/>
                        <a:t>-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89559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IL" dirty="0"/>
                        <a:t>….</a:t>
                      </a:r>
                    </a:p>
                    <a:p>
                      <a:r>
                        <a:rPr lang="en-IL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07345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IL" dirty="0"/>
                        <a:t>Chunk</a:t>
                      </a:r>
                    </a:p>
                    <a:p>
                      <a:r>
                        <a:rPr lang="en-IL" dirty="0"/>
                        <a:t>-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34319"/>
                  </a:ext>
                </a:extLst>
              </a:tr>
              <a:tr h="63364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IL" dirty="0"/>
                        <a:t>ag</a:t>
                      </a:r>
                    </a:p>
                    <a:p>
                      <a:r>
                        <a:rPr lang="en-IL" dirty="0"/>
                        <a:t>-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9605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C3C9F3-BF9A-AD46-8BE6-A04938591E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03431" y="3429000"/>
            <a:ext cx="1003186" cy="85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Key outline">
            <a:extLst>
              <a:ext uri="{FF2B5EF4-FFF2-40B4-BE49-F238E27FC236}">
                <a16:creationId xmlns:a16="http://schemas.microsoft.com/office/drawing/2014/main" id="{85A014FD-FDD3-3B42-B15B-1E335C4E4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062990"/>
            <a:ext cx="914400" cy="914400"/>
          </a:xfrm>
          <a:prstGeom prst="rect">
            <a:avLst/>
          </a:prstGeom>
        </p:spPr>
      </p:pic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59EA9B06-D63A-E44D-B6E6-05EE80AE0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3193" y="5004107"/>
            <a:ext cx="914400" cy="914400"/>
          </a:xfrm>
          <a:prstGeom prst="rect">
            <a:avLst/>
          </a:prstGeom>
        </p:spPr>
      </p:pic>
      <p:sp>
        <p:nvSpPr>
          <p:cNvPr id="14" name="Folded Corner 13">
            <a:extLst>
              <a:ext uri="{FF2B5EF4-FFF2-40B4-BE49-F238E27FC236}">
                <a16:creationId xmlns:a16="http://schemas.microsoft.com/office/drawing/2014/main" id="{C85F0977-7A94-FE45-8A4B-9F3DE0DC5A7F}"/>
              </a:ext>
            </a:extLst>
          </p:cNvPr>
          <p:cNvSpPr/>
          <p:nvPr/>
        </p:nvSpPr>
        <p:spPr>
          <a:xfrm>
            <a:off x="10093632" y="3402317"/>
            <a:ext cx="1554480" cy="187452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Plain text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BEC8E23-1416-C948-90D0-46DB9DB9829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983268" y="1520190"/>
            <a:ext cx="1198332" cy="199386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AC659D36-7245-9C47-A5FE-18FB2B226D86}"/>
              </a:ext>
            </a:extLst>
          </p:cNvPr>
          <p:cNvSpPr/>
          <p:nvPr/>
        </p:nvSpPr>
        <p:spPr>
          <a:xfrm>
            <a:off x="6067593" y="4871553"/>
            <a:ext cx="1690143" cy="11795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AES CTR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A969BC9-926B-E54A-8BDD-92F93558255F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757736" y="4339577"/>
            <a:ext cx="2335896" cy="1121730"/>
          </a:xfrm>
          <a:prstGeom prst="curved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CF0FB4F7-47FD-B643-9335-78EF47A18719}"/>
              </a:ext>
            </a:extLst>
          </p:cNvPr>
          <p:cNvSpPr/>
          <p:nvPr/>
        </p:nvSpPr>
        <p:spPr>
          <a:xfrm>
            <a:off x="6096000" y="830978"/>
            <a:ext cx="1569492" cy="13784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HASH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F01ED8-CE24-D440-97EC-AF1DF5FD3B11}"/>
              </a:ext>
            </a:extLst>
          </p:cNvPr>
          <p:cNvSpPr/>
          <p:nvPr/>
        </p:nvSpPr>
        <p:spPr>
          <a:xfrm>
            <a:off x="4245163" y="547346"/>
            <a:ext cx="5512986" cy="575428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3" name="Graphic 32" descr="Arrow circle with solid fill">
            <a:extLst>
              <a:ext uri="{FF2B5EF4-FFF2-40B4-BE49-F238E27FC236}">
                <a16:creationId xmlns:a16="http://schemas.microsoft.com/office/drawing/2014/main" id="{000E208D-24BD-0642-ADBF-535643503F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1513" y="5333236"/>
            <a:ext cx="914400" cy="914400"/>
          </a:xfrm>
          <a:prstGeom prst="rect">
            <a:avLst/>
          </a:prstGeom>
        </p:spPr>
      </p:pic>
      <p:sp>
        <p:nvSpPr>
          <p:cNvPr id="23" name="Diamond 22">
            <a:extLst>
              <a:ext uri="{FF2B5EF4-FFF2-40B4-BE49-F238E27FC236}">
                <a16:creationId xmlns:a16="http://schemas.microsoft.com/office/drawing/2014/main" id="{CE0C1DC2-20D5-3345-9ED0-B5873EC913BC}"/>
              </a:ext>
            </a:extLst>
          </p:cNvPr>
          <p:cNvSpPr/>
          <p:nvPr/>
        </p:nvSpPr>
        <p:spPr>
          <a:xfrm>
            <a:off x="6455465" y="29718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== 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ED0853-E6DE-E948-B08D-B694E8FDFDCC}"/>
              </a:ext>
            </a:extLst>
          </p:cNvPr>
          <p:cNvCxnSpPr>
            <a:stCxn id="26" idx="2"/>
            <a:endCxn id="23" idx="0"/>
          </p:cNvCxnSpPr>
          <p:nvPr/>
        </p:nvCxnSpPr>
        <p:spPr>
          <a:xfrm>
            <a:off x="6880746" y="2209401"/>
            <a:ext cx="31919" cy="7623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707135-2A06-2E48-91E6-A6A541931A6B}"/>
              </a:ext>
            </a:extLst>
          </p:cNvPr>
          <p:cNvCxnSpPr>
            <a:endCxn id="23" idx="1"/>
          </p:cNvCxnSpPr>
          <p:nvPr/>
        </p:nvCxnSpPr>
        <p:spPr>
          <a:xfrm flipV="1">
            <a:off x="3836361" y="3429000"/>
            <a:ext cx="2619104" cy="78901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B498BFAD-F533-3F4A-9807-0A9363AF1ED4}"/>
              </a:ext>
            </a:extLst>
          </p:cNvPr>
          <p:cNvCxnSpPr>
            <a:endCxn id="12" idx="0"/>
          </p:cNvCxnSpPr>
          <p:nvPr/>
        </p:nvCxnSpPr>
        <p:spPr>
          <a:xfrm>
            <a:off x="3983268" y="3514055"/>
            <a:ext cx="1627125" cy="14900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28CD041-6B0B-4243-866E-C1A72291BC14}"/>
              </a:ext>
            </a:extLst>
          </p:cNvPr>
          <p:cNvCxnSpPr>
            <a:stCxn id="23" idx="2"/>
            <a:endCxn id="12" idx="0"/>
          </p:cNvCxnSpPr>
          <p:nvPr/>
        </p:nvCxnSpPr>
        <p:spPr>
          <a:xfrm rot="5400000">
            <a:off x="5702576" y="3794017"/>
            <a:ext cx="1117907" cy="1302272"/>
          </a:xfrm>
          <a:prstGeom prst="curved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6A39A5-5751-8F4F-84A4-ED40E66B752E}"/>
              </a:ext>
            </a:extLst>
          </p:cNvPr>
          <p:cNvSpPr txBox="1"/>
          <p:nvPr/>
        </p:nvSpPr>
        <p:spPr>
          <a:xfrm>
            <a:off x="6079665" y="3970245"/>
            <a:ext cx="77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TRUE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6100B866-59C0-1848-9B19-B406634DE12A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>
            <a:off x="7369865" y="3429000"/>
            <a:ext cx="963205" cy="421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119402-70B9-184C-A984-74BFD41F4A59}"/>
              </a:ext>
            </a:extLst>
          </p:cNvPr>
          <p:cNvSpPr txBox="1"/>
          <p:nvPr/>
        </p:nvSpPr>
        <p:spPr>
          <a:xfrm>
            <a:off x="7364814" y="3013997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FALSE</a:t>
            </a:r>
          </a:p>
        </p:txBody>
      </p:sp>
      <p:pic>
        <p:nvPicPr>
          <p:cNvPr id="50" name="Graphic 49" descr="Close with solid fill">
            <a:extLst>
              <a:ext uri="{FF2B5EF4-FFF2-40B4-BE49-F238E27FC236}">
                <a16:creationId xmlns:a16="http://schemas.microsoft.com/office/drawing/2014/main" id="{6FEC64C2-832C-484C-B5BA-E3730455C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3070" y="30139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3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30B5-75E3-D545-942C-9D77D19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CBB-62C1-2E42-86AD-1847113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L" sz="2400" dirty="0"/>
              <a:t>AES-128 // 10 iterations</a:t>
            </a:r>
          </a:p>
          <a:p>
            <a:r>
              <a:rPr lang="en-IL" sz="2400" dirty="0"/>
              <a:t>AES-192 // 12 iterations</a:t>
            </a:r>
          </a:p>
          <a:p>
            <a:r>
              <a:rPr lang="en-IL" sz="2400" dirty="0"/>
              <a:t>AES-256 // 14 iterations</a:t>
            </a:r>
          </a:p>
          <a:p>
            <a:r>
              <a:rPr lang="en-IL" sz="2400" dirty="0"/>
              <a:t>AES-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/>
              <a:t> refers to the length of the key.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22368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08A-A75D-744E-BB89-58E5ACF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89607-BAA6-FE4F-9498-9C0073F026A0}"/>
              </a:ext>
            </a:extLst>
          </p:cNvPr>
          <p:cNvGrpSpPr/>
          <p:nvPr/>
        </p:nvGrpSpPr>
        <p:grpSpPr>
          <a:xfrm>
            <a:off x="530086" y="1690688"/>
            <a:ext cx="8591827" cy="4707098"/>
            <a:chOff x="530086" y="1690688"/>
            <a:chExt cx="8591827" cy="4707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D33620-FE2E-6846-BB86-D57FC39AA7B5}"/>
                </a:ext>
              </a:extLst>
            </p:cNvPr>
            <p:cNvSpPr txBox="1"/>
            <p:nvPr/>
          </p:nvSpPr>
          <p:spPr>
            <a:xfrm>
              <a:off x="530086" y="4626368"/>
              <a:ext cx="295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4EDBB1-F9B0-954B-A6BE-435A56DDAE66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3732374-68B1-2143-9A7E-1EF151E39C11}"/>
                  </a:ext>
                </a:extLst>
              </p:cNvPr>
              <p:cNvGraphicFramePr/>
              <p:nvPr/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6" name="Graphic 5" descr="Key">
                <a:extLst>
                  <a:ext uri="{FF2B5EF4-FFF2-40B4-BE49-F238E27FC236}">
                    <a16:creationId xmlns:a16="http://schemas.microsoft.com/office/drawing/2014/main" id="{7F1C1627-DB18-F74A-A76F-5C8149B7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78F5DF-0674-144C-8187-7395F98921EA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10160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008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35D9-42E8-3E46-BF35-2539AE9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E1D-9EFF-3640-8407-CBCB7976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ach message is a size of 128 bits devided into 4X4 matrix – 16 bytes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Each cell is 1 byte (8 bits) 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4X4X8 = 128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Each iteration has its own key Ki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We get the key be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  <a:hlinkClick r:id="rId2"/>
              </a:rPr>
              <a:t>expansion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of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key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Each iteration has 4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subBytes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shiftRows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mixCols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addRoundkey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 the last iteration we do 1,2,4 steps</a:t>
            </a:r>
          </a:p>
          <a:p>
            <a:pPr lvl="1"/>
            <a:endParaRPr lang="en-IL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69A811-5F45-354E-93F1-0EC80B19A2DF}"/>
              </a:ext>
            </a:extLst>
          </p:cNvPr>
          <p:cNvGraphicFramePr>
            <a:graphicFrameLocks noGrp="1"/>
          </p:cNvGraphicFramePr>
          <p:nvPr/>
        </p:nvGraphicFramePr>
        <p:xfrm>
          <a:off x="9276522" y="3524215"/>
          <a:ext cx="2474844" cy="21974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711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519136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519136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51913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51913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E74C-9D3C-F14A-A5AE-D4C2DE9A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9DE3-5BE0-824B-BCDE-6743D894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288"/>
          </a:xfrm>
        </p:spPr>
        <p:txBody>
          <a:bodyPr/>
          <a:lstStyle/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Apply the S-box for each byte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3CDDA9-9B96-844C-9363-B2ED8F8AF704}"/>
              </a:ext>
            </a:extLst>
          </p:cNvPr>
          <p:cNvGraphicFramePr/>
          <p:nvPr/>
        </p:nvGraphicFramePr>
        <p:xfrm>
          <a:off x="8097079" y="1825625"/>
          <a:ext cx="2663687" cy="374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Inverse S-box: substitution values for the byte xy (in hexadecimal format).  | Download Scientific Diagram">
            <a:extLst>
              <a:ext uri="{FF2B5EF4-FFF2-40B4-BE49-F238E27FC236}">
                <a16:creationId xmlns:a16="http://schemas.microsoft.com/office/drawing/2014/main" id="{1329FD8A-55F2-BF4B-B4D7-C9C0570C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2652850"/>
            <a:ext cx="7398578" cy="37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20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8895-40B5-F949-848D-57CE382E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CBC5-453B-C740-AF27-04DBCA86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or each row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we shift left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places.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5DB16B-3895-0049-889E-85E9170C0A3F}"/>
              </a:ext>
            </a:extLst>
          </p:cNvPr>
          <p:cNvGraphicFramePr>
            <a:graphicFrameLocks noGrp="1"/>
          </p:cNvGraphicFramePr>
          <p:nvPr/>
        </p:nvGraphicFramePr>
        <p:xfrm>
          <a:off x="2239618" y="3074504"/>
          <a:ext cx="2474844" cy="2308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711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30A20F-7B6C-A047-A7B4-DBDB4DDB6F32}"/>
              </a:ext>
            </a:extLst>
          </p:cNvPr>
          <p:cNvGraphicFramePr>
            <a:graphicFrameLocks noGrp="1"/>
          </p:cNvGraphicFramePr>
          <p:nvPr/>
        </p:nvGraphicFramePr>
        <p:xfrm>
          <a:off x="7732645" y="3074503"/>
          <a:ext cx="2474844" cy="2308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711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AF58E-E49A-D749-8795-8E152EB2F0A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14462" y="4214191"/>
            <a:ext cx="3018183" cy="14528"/>
          </a:xfrm>
          <a:prstGeom prst="straightConnector1">
            <a:avLst/>
          </a:prstGeom>
          <a:ln w="1524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5572-A087-D04F-AA0A-232DEE3B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DCF46-D9C9-CF4A-81BD-D60E3321C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16358"/>
              </a:xfrm>
            </p:spPr>
            <p:txBody>
              <a:bodyPr/>
              <a:lstStyle/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column, will be multiple by a C matrix.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4×4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DCF46-D9C9-CF4A-81BD-D60E3321C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16358"/>
              </a:xfrm>
              <a:blipFill>
                <a:blip r:embed="rId2"/>
                <a:stretch>
                  <a:fillRect l="-1086" t="-8989" b="-11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808C0-7A4C-ED47-A7C3-7880F6644E0F}"/>
              </a:ext>
            </a:extLst>
          </p:cNvPr>
          <p:cNvCxnSpPr>
            <a:cxnSpLocks/>
          </p:cNvCxnSpPr>
          <p:nvPr/>
        </p:nvCxnSpPr>
        <p:spPr>
          <a:xfrm>
            <a:off x="4714462" y="4214191"/>
            <a:ext cx="3018183" cy="14528"/>
          </a:xfrm>
          <a:prstGeom prst="straightConnector1">
            <a:avLst/>
          </a:prstGeom>
          <a:ln w="1524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7C777E03-0F76-0E4F-BE30-5BFEF8EE4F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39618" y="3129975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7C777E03-0F76-0E4F-BE30-5BFEF8EE4F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541763"/>
                  </p:ext>
                </p:extLst>
              </p:nvPr>
            </p:nvGraphicFramePr>
            <p:xfrm>
              <a:off x="2239618" y="3129975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1" t="-610" r="-302041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CBB60197-A3B6-B947-AC4B-C978E8CFA9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32645" y="3190447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CBB60197-A3B6-B947-AC4B-C978E8CFA9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942951"/>
                  </p:ext>
                </p:extLst>
              </p:nvPr>
            </p:nvGraphicFramePr>
            <p:xfrm>
              <a:off x="7732645" y="3190447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610" r="-302041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989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46331</TotalTime>
  <Words>1090</Words>
  <Application>Microsoft Macintosh PowerPoint</Application>
  <PresentationFormat>Widescreen</PresentationFormat>
  <Paragraphs>238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Office Theme</vt:lpstr>
      <vt:lpstr>Symmetric Encryption</vt:lpstr>
      <vt:lpstr>Symmetric Encryption</vt:lpstr>
      <vt:lpstr>AES – Advanced Encryption Standart</vt:lpstr>
      <vt:lpstr>AES – Advanced Encryption Standart</vt:lpstr>
      <vt:lpstr>AES – Advanced Encryption Standart</vt:lpstr>
      <vt:lpstr>AES</vt:lpstr>
      <vt:lpstr>Sub bytes</vt:lpstr>
      <vt:lpstr>Shift Rows</vt:lpstr>
      <vt:lpstr>Mix Columns</vt:lpstr>
      <vt:lpstr>Add Round Key</vt:lpstr>
      <vt:lpstr>A single bit effects all</vt:lpstr>
      <vt:lpstr>AES – Advanced Encryption Standart</vt:lpstr>
      <vt:lpstr>AES today</vt:lpstr>
      <vt:lpstr>Long messages encryption (AES)</vt:lpstr>
      <vt:lpstr>Why it’s not safe?</vt:lpstr>
      <vt:lpstr>Why it’s not safe?</vt:lpstr>
      <vt:lpstr>AES – cipher block chaining</vt:lpstr>
      <vt:lpstr>AES – cipher block chaining</vt:lpstr>
      <vt:lpstr>AES – output feedback mode</vt:lpstr>
      <vt:lpstr>AES – output feedback mode</vt:lpstr>
      <vt:lpstr>AES – counter mode (a common usage)</vt:lpstr>
      <vt:lpstr>AES – counter mode</vt:lpstr>
      <vt:lpstr>Symmetric Encryption</vt:lpstr>
      <vt:lpstr>AES – authentication</vt:lpstr>
      <vt:lpstr>AES – GCM</vt:lpstr>
      <vt:lpstr>AES – Galois/Counter Mode - GCM</vt:lpstr>
      <vt:lpstr>AES – GCM – extend it</vt:lpstr>
      <vt:lpstr>What can we do?</vt:lpstr>
      <vt:lpstr>AES – GCM – extend it</vt:lpstr>
      <vt:lpstr>AES – counter mode (a common usage)</vt:lpstr>
      <vt:lpstr>Encrypt</vt:lpstr>
      <vt:lpstr>Decrypt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Encryption</dc:title>
  <dc:creator>Avishag Sahar (avsahar)</dc:creator>
  <cp:lastModifiedBy>Avishag Sahar (avsahar)</cp:lastModifiedBy>
  <cp:revision>39</cp:revision>
  <dcterms:created xsi:type="dcterms:W3CDTF">2021-01-10T12:17:03Z</dcterms:created>
  <dcterms:modified xsi:type="dcterms:W3CDTF">2021-05-26T09:13:13Z</dcterms:modified>
</cp:coreProperties>
</file>