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9" r:id="rId4"/>
    <p:sldId id="257" r:id="rId5"/>
    <p:sldId id="262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81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269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572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7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044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35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0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478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195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901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73A252-6F58-E244-94F2-22A3FA40D54C}" type="datetimeFigureOut">
              <a:rPr lang="en-IL" smtClean="0"/>
              <a:t>09/12/2020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F9BC0D-0E21-9A40-BF70-6C1104FDD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09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OS.com" TargetMode="External"/><Relationship Id="rId7" Type="http://schemas.openxmlformats.org/officeDocument/2006/relationships/hyperlink" Target="http://ja.wikipedia.org/wiki/%E3%83%A6%E3%83%8B%E3%82%AF%E3%83%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ja.wikipedia.org/wiki/H%26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nyclopedia_Britannica_International_Chinese_Edition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a.stackexchange.com/questions/155945/b-tree-structure-with-buckets-begginer-ques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0737-B0F1-974B-BC27-DA3A416A3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Databases | indexes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582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4EB5-E48C-FA47-8790-5F51C71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L" dirty="0"/>
              <a:t>hy not index every column in the world?!??!!?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817F-1F5D-194F-A761-8878BFA5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Space in disk</a:t>
            </a:r>
          </a:p>
          <a:p>
            <a:r>
              <a:rPr lang="en-US" dirty="0"/>
              <a:t>I</a:t>
            </a:r>
            <a:r>
              <a:rPr lang="en-IL" dirty="0"/>
              <a:t>nsert, delete time</a:t>
            </a:r>
          </a:p>
          <a:p>
            <a:r>
              <a:rPr lang="en-IL" dirty="0"/>
              <a:t>Not always best practice</a:t>
            </a:r>
          </a:p>
          <a:p>
            <a:pPr lvl="1"/>
            <a:r>
              <a:rPr lang="en-US" dirty="0"/>
              <a:t>DEMO</a:t>
            </a:r>
            <a:endParaRPr lang="en-IL" dirty="0"/>
          </a:p>
          <a:p>
            <a:pPr lvl="1"/>
            <a:r>
              <a:rPr lang="en-US" dirty="0"/>
              <a:t>Querying could take longer time…</a:t>
            </a:r>
          </a:p>
        </p:txBody>
      </p:sp>
    </p:spTree>
    <p:extLst>
      <p:ext uri="{BB962C8B-B14F-4D97-AF65-F5344CB8AC3E}">
        <p14:creationId xmlns:p14="http://schemas.microsoft.com/office/powerpoint/2010/main" val="39427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AE570-E3BD-3540-9587-412B2C49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Databases |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165D-E9CC-0D44-8BB2-DDE1E2A1B150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Example from real life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Full scan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Indexes concept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Index scan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Creating index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Why index in not always the best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C7AF8F3-DC11-4C67-AB38-2CD73628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AE570-E3BD-3540-9587-412B2C49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Databases |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165D-E9CC-0D44-8BB2-DDE1E2A1B150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Example from real life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Full scan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Indexes concept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Index scan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Creating index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Why index in not always the best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C7AF8F3-DC11-4C67-AB38-2CD73628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14DA-0641-C74F-8A63-7EAB8291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IL" dirty="0"/>
              <a:t>xample | Buying clothes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2D4B-5202-5B49-AB19-D213CFE0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en-IL" dirty="0"/>
              <a:t>Let’s think about ASOS.</a:t>
            </a:r>
          </a:p>
          <a:p>
            <a:r>
              <a:rPr lang="en-IL" dirty="0"/>
              <a:t>ASOS in a retail company that sells clothing items online and ships it worldwide.</a:t>
            </a:r>
          </a:p>
          <a:p>
            <a:r>
              <a:rPr lang="en-US" dirty="0"/>
              <a:t>W</a:t>
            </a:r>
            <a:r>
              <a:rPr lang="en-IL" dirty="0"/>
              <a:t>hat kind of data should they store?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</a:t>
            </a:r>
            <a:r>
              <a:rPr lang="en-IL" dirty="0"/>
              <a:t>ransactions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Registered u</a:t>
            </a:r>
            <a:r>
              <a:rPr lang="en-IL" dirty="0"/>
              <a:t>sers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</a:t>
            </a:r>
            <a:r>
              <a:rPr lang="en-IL" dirty="0"/>
              <a:t>racking info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</a:t>
            </a:r>
            <a:r>
              <a:rPr lang="en-IL" dirty="0"/>
              <a:t>tock information</a:t>
            </a:r>
          </a:p>
          <a:p>
            <a:pPr lvl="1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515E53-E340-4735-8E5D-A78CA55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5DC1A0-B339-4E3A-85A5-4F8745D77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C8D8-4BBC-2546-B146-C95E65B4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56372" y="645677"/>
            <a:ext cx="2007553" cy="14281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64E8CA-BB58-4156-9888-57979B1DA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sign, tableware, dishware&#10;&#10;Description automatically generated">
            <a:extLst>
              <a:ext uri="{FF2B5EF4-FFF2-40B4-BE49-F238E27FC236}">
                <a16:creationId xmlns:a16="http://schemas.microsoft.com/office/drawing/2014/main" id="{567A2C32-581E-0A4C-A797-8CB472BE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56372" y="2610859"/>
            <a:ext cx="2007553" cy="13199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0A72C10-2CF3-45E8-8FED-07DAB93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first-aid kit, clipart&#10;&#10;Description automatically generated">
            <a:extLst>
              <a:ext uri="{FF2B5EF4-FFF2-40B4-BE49-F238E27FC236}">
                <a16:creationId xmlns:a16="http://schemas.microsoft.com/office/drawing/2014/main" id="{5801404A-3941-D747-B4DF-BB5B9FB4A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56372" y="4740818"/>
            <a:ext cx="2007553" cy="8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A575-3DCC-234E-9FB9-29492B15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 | Stock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77F8-C51A-374B-9C9D-56179B3C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43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B7A84B-7D89-F74A-9284-308D6EAD34F9}"/>
              </a:ext>
            </a:extLst>
          </p:cNvPr>
          <p:cNvSpPr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cap="all" spc="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Let’s put an index on it!</a:t>
            </a:r>
          </a:p>
        </p:txBody>
      </p:sp>
    </p:spTree>
    <p:extLst>
      <p:ext uri="{BB962C8B-B14F-4D97-AF65-F5344CB8AC3E}">
        <p14:creationId xmlns:p14="http://schemas.microsoft.com/office/powerpoint/2010/main" val="15808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3A60-8926-8C4C-8F91-631F76BD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Indexes concept | encyclopedia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F46AC-DAE6-BC49-B7BC-A733EC47D616}"/>
              </a:ext>
            </a:extLst>
          </p:cNvPr>
          <p:cNvSpPr txBox="1"/>
          <p:nvPr/>
        </p:nvSpPr>
        <p:spPr>
          <a:xfrm>
            <a:off x="804671" y="2640691"/>
            <a:ext cx="6488757" cy="3956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 in the old days, before GOOGLE era…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we wanted to look up for a term we used encyclopedia.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Encyclopedia = set of books giving information on many subjects or on many aspects of one subject and typically arranged alphabetically.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versions had wrote the range of letter of every book.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happened when it just want there?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 (key)!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extra book that keeps the location of every subject’s definition.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AKA – A reference – INDEX = book of references/keys.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BA3CC-29EE-A043-88F9-AE238FE2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609" r="28700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FAC6-6572-F743-B0E4-23F3698A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IL" dirty="0"/>
              <a:t>Index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FFA4-15A1-FF44-A9CD-00D4E39F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hen you’re quering a table by a column that has index</a:t>
            </a:r>
          </a:p>
          <a:p>
            <a:pPr lvl="1"/>
            <a:r>
              <a:rPr lang="en-US" dirty="0"/>
              <a:t>I</a:t>
            </a:r>
            <a:r>
              <a:rPr lang="en-IL" dirty="0"/>
              <a:t>nstead of going over the whole table row by row (full scan).</a:t>
            </a:r>
          </a:p>
          <a:p>
            <a:pPr lvl="1"/>
            <a:r>
              <a:rPr lang="en-IL" dirty="0"/>
              <a:t>The optimizer is going </a:t>
            </a:r>
            <a:r>
              <a:rPr lang="en-IL" b="1" dirty="0"/>
              <a:t>to use the index</a:t>
            </a:r>
            <a:r>
              <a:rPr lang="en-IL" dirty="0"/>
              <a:t>, and upon the index scan, will return the rows that the index is reffering to.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7F2DC9-1BD3-0F4D-AB4F-996E96C06E55}"/>
              </a:ext>
            </a:extLst>
          </p:cNvPr>
          <p:cNvGrpSpPr/>
          <p:nvPr/>
        </p:nvGrpSpPr>
        <p:grpSpPr>
          <a:xfrm>
            <a:off x="4191001" y="3233057"/>
            <a:ext cx="8001000" cy="2409860"/>
            <a:chOff x="206829" y="3549142"/>
            <a:chExt cx="11582400" cy="2874772"/>
          </a:xfrm>
        </p:grpSpPr>
        <p:pic>
          <p:nvPicPr>
            <p:cNvPr id="6" name="Picture 5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A722D2ED-C889-BA49-BEB5-177F177FF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691767" y="3549142"/>
              <a:ext cx="5097462" cy="2874772"/>
            </a:xfrm>
            <a:prstGeom prst="rect">
              <a:avLst/>
            </a:prstGeom>
          </p:spPr>
        </p:pic>
        <p:pic>
          <p:nvPicPr>
            <p:cNvPr id="11" name="Picture 10" descr="A picture containing yellow&#10;&#10;Description automatically generated">
              <a:extLst>
                <a:ext uri="{FF2B5EF4-FFF2-40B4-BE49-F238E27FC236}">
                  <a16:creationId xmlns:a16="http://schemas.microsoft.com/office/drawing/2014/main" id="{19730F2E-3599-E841-8D69-5020707F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829" y="4178971"/>
              <a:ext cx="5651500" cy="2235200"/>
            </a:xfrm>
            <a:prstGeom prst="rect">
              <a:avLst/>
            </a:prstGeom>
          </p:spPr>
        </p:pic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119A1A37-5875-0F45-AD22-500E1D4C3B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04114" y="4867947"/>
              <a:ext cx="1568226" cy="1118517"/>
            </a:xfrm>
            <a:prstGeom prst="curvedConnector3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9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AE570-E3BD-3540-9587-412B2C49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Databases |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165D-E9CC-0D44-8BB2-DDE1E2A1B150}"/>
              </a:ext>
            </a:extLst>
          </p:cNvPr>
          <p:cNvSpPr txBox="1"/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Example from real life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Full scan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Indexes concept</a:t>
            </a:r>
          </a:p>
          <a:p>
            <a:pPr marL="400050" indent="-34290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Index scan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Creating index</a:t>
            </a:r>
          </a:p>
          <a:p>
            <a:pPr marL="342900" indent="-285750" defTabSz="914400"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Why index in not always the best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C7AF8F3-DC11-4C67-AB38-2CD73628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5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332D-A9D3-A647-AAF8-10A6EFFC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reating an index |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06E2-5382-144C-A108-7FC27C2F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61750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319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Parcel</vt:lpstr>
      <vt:lpstr>Databases | indexes</vt:lpstr>
      <vt:lpstr>Databases | index</vt:lpstr>
      <vt:lpstr>Example | Buying clothes online</vt:lpstr>
      <vt:lpstr>EXAMPLE | Stock table</vt:lpstr>
      <vt:lpstr>PowerPoint Presentation</vt:lpstr>
      <vt:lpstr>Indexes concept | encyclopedia</vt:lpstr>
      <vt:lpstr>Index scan</vt:lpstr>
      <vt:lpstr>Databases | index</vt:lpstr>
      <vt:lpstr>Creating an index | sql</vt:lpstr>
      <vt:lpstr>Why not index every column in the world?!??!!?</vt:lpstr>
      <vt:lpstr>Databases |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| indexes</dc:title>
  <dc:creator>Avishag Sahar (avsahar)</dc:creator>
  <cp:lastModifiedBy>Avishag Sahar (avsahar)</cp:lastModifiedBy>
  <cp:revision>13</cp:revision>
  <dcterms:created xsi:type="dcterms:W3CDTF">2020-12-09T15:53:46Z</dcterms:created>
  <dcterms:modified xsi:type="dcterms:W3CDTF">2020-12-10T17:37:55Z</dcterms:modified>
</cp:coreProperties>
</file>