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02326-29BF-4BB5-8BDE-5B21A68FAC7E}" v="623" dt="2022-07-04T11:50:48.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6296" autoAdjust="0"/>
  </p:normalViewPr>
  <p:slideViewPr>
    <p:cSldViewPr snapToGrid="0">
      <p:cViewPr varScale="1">
        <p:scale>
          <a:sx n="116" d="100"/>
          <a:sy n="116" d="100"/>
        </p:scale>
        <p:origin x="108" y="25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04/07/2022</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04/07/2022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dirty="0"/>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1</a:t>
            </a:fld>
            <a:endParaRPr lang="fr-FR"/>
          </a:p>
        </p:txBody>
      </p:sp>
    </p:spTree>
    <p:extLst>
      <p:ext uri="{BB962C8B-B14F-4D97-AF65-F5344CB8AC3E}">
        <p14:creationId xmlns:p14="http://schemas.microsoft.com/office/powerpoint/2010/main" val="31082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10</a:t>
            </a:fld>
            <a:endParaRPr lang="fr-FR"/>
          </a:p>
        </p:txBody>
      </p:sp>
    </p:spTree>
    <p:extLst>
      <p:ext uri="{BB962C8B-B14F-4D97-AF65-F5344CB8AC3E}">
        <p14:creationId xmlns:p14="http://schemas.microsoft.com/office/powerpoint/2010/main" val="173038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2</a:t>
            </a:fld>
            <a:endParaRPr lang="fr-FR"/>
          </a:p>
        </p:txBody>
      </p:sp>
    </p:spTree>
    <p:extLst>
      <p:ext uri="{BB962C8B-B14F-4D97-AF65-F5344CB8AC3E}">
        <p14:creationId xmlns:p14="http://schemas.microsoft.com/office/powerpoint/2010/main" val="345726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3</a:t>
            </a:fld>
            <a:endParaRPr lang="fr-FR"/>
          </a:p>
        </p:txBody>
      </p:sp>
    </p:spTree>
    <p:extLst>
      <p:ext uri="{BB962C8B-B14F-4D97-AF65-F5344CB8AC3E}">
        <p14:creationId xmlns:p14="http://schemas.microsoft.com/office/powerpoint/2010/main" val="398016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4</a:t>
            </a:fld>
            <a:endParaRPr lang="fr-FR"/>
          </a:p>
        </p:txBody>
      </p:sp>
    </p:spTree>
    <p:extLst>
      <p:ext uri="{BB962C8B-B14F-4D97-AF65-F5344CB8AC3E}">
        <p14:creationId xmlns:p14="http://schemas.microsoft.com/office/powerpoint/2010/main" val="110161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5</a:t>
            </a:fld>
            <a:endParaRPr lang="fr-FR"/>
          </a:p>
        </p:txBody>
      </p:sp>
    </p:spTree>
    <p:extLst>
      <p:ext uri="{BB962C8B-B14F-4D97-AF65-F5344CB8AC3E}">
        <p14:creationId xmlns:p14="http://schemas.microsoft.com/office/powerpoint/2010/main" val="41793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6</a:t>
            </a:fld>
            <a:endParaRPr lang="fr-FR"/>
          </a:p>
        </p:txBody>
      </p:sp>
    </p:spTree>
    <p:extLst>
      <p:ext uri="{BB962C8B-B14F-4D97-AF65-F5344CB8AC3E}">
        <p14:creationId xmlns:p14="http://schemas.microsoft.com/office/powerpoint/2010/main" val="425882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7</a:t>
            </a:fld>
            <a:endParaRPr lang="fr-FR"/>
          </a:p>
        </p:txBody>
      </p:sp>
    </p:spTree>
    <p:extLst>
      <p:ext uri="{BB962C8B-B14F-4D97-AF65-F5344CB8AC3E}">
        <p14:creationId xmlns:p14="http://schemas.microsoft.com/office/powerpoint/2010/main" val="379850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8</a:t>
            </a:fld>
            <a:endParaRPr lang="fr-FR"/>
          </a:p>
        </p:txBody>
      </p:sp>
    </p:spTree>
    <p:extLst>
      <p:ext uri="{BB962C8B-B14F-4D97-AF65-F5344CB8AC3E}">
        <p14:creationId xmlns:p14="http://schemas.microsoft.com/office/powerpoint/2010/main" val="23089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9</a:t>
            </a:fld>
            <a:endParaRPr lang="fr-FR"/>
          </a:p>
        </p:txBody>
      </p:sp>
    </p:spTree>
    <p:extLst>
      <p:ext uri="{BB962C8B-B14F-4D97-AF65-F5344CB8AC3E}">
        <p14:creationId xmlns:p14="http://schemas.microsoft.com/office/powerpoint/2010/main" val="265021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5CC754D9-8403-4920-99DE-7A11B3EB392D}"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52016B0-50B5-47B5-A44A-13E00F7CDA92}" type="datetime1">
              <a:rPr lang="fr-FR" noProof="0" smtClean="0"/>
              <a:t>04/07/2022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85E54252-1D92-4478-9B35-EF53CB57F087}"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2323374"/>
          </a:xfrm>
        </p:spPr>
        <p:txBody>
          <a:bodyPr rtlCol="0"/>
          <a:lstStyle>
            <a:lvl1pPr>
              <a:defRPr sz="4800"/>
            </a:lvl1pPr>
          </a:lstStyle>
          <a:p>
            <a:pPr rtl="0"/>
            <a:r>
              <a:rPr lang="fr-FR" noProof="0"/>
              <a:t>Modifiez le style du titre</a:t>
            </a:r>
          </a:p>
        </p:txBody>
      </p:sp>
      <p:sp>
        <p:nvSpPr>
          <p:cNvPr id="11" name="Espace réservé du texte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fr-FR" noProof="0"/>
              <a:t>Modifiez les styles du texte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1C55A38-EB06-4BE8-943C-A998B4C9E3F3}"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12" name="Zone de texte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AF8690B-5D8F-4E48-B212-77F0BC48118D}"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6" name="Espace réservé d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7" name="Connecteur droit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0127A5DE-2DD6-4418-A363-EF10D0B5FD9F}" type="datetime1">
              <a:rPr lang="fr-FR" noProof="0" smtClean="0"/>
              <a:t>04/07/2022</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d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9" name="Connecteur droit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9BC65DA7-E5C5-4D74-B097-AC1BE004E448}" type="datetime1">
              <a:rPr lang="fr-FR" noProof="0" smtClean="0"/>
              <a:t>04/07/2022</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1C7DA1A-EC3C-47F8-91A2-6837F02EFD3F}"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C3F780-36C0-4115-8D68-C9FCA3157A4C}"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3"/>
          <p:cNvSpPr>
            <a:spLocks noGrp="1"/>
          </p:cNvSpPr>
          <p:nvPr>
            <p:ph type="dt" sz="half" idx="10"/>
          </p:nvPr>
        </p:nvSpPr>
        <p:spPr/>
        <p:txBody>
          <a:bodyPr rtlCol="0"/>
          <a:lstStyle/>
          <a:p>
            <a:pPr rtl="0"/>
            <a:fld id="{4CD78179-134A-413C-9D9E-CE85F9A9554A}"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AEC2181A-20E0-48F1-8B0C-0171BD4BC4FC}" type="datetime1">
              <a:rPr lang="fr-FR" noProof="0" smtClean="0"/>
              <a:t>04/07/2022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4DDFBC9-DF66-450F-9B47-163A607B32B5}" type="datetime1">
              <a:rPr lang="fr-FR" noProof="0" smtClean="0"/>
              <a:t>04/07/2022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D9A2534-DEDE-4B74-ACE3-4739456B341E}" type="datetime1">
              <a:rPr lang="fr-FR" noProof="0" smtClean="0"/>
              <a:t>04/07/2022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de la date 2"/>
          <p:cNvSpPr>
            <a:spLocks noGrp="1"/>
          </p:cNvSpPr>
          <p:nvPr>
            <p:ph type="dt" sz="half" idx="10"/>
          </p:nvPr>
        </p:nvSpPr>
        <p:spPr/>
        <p:txBody>
          <a:bodyPr rtlCol="0"/>
          <a:lstStyle/>
          <a:p>
            <a:pPr rtl="0"/>
            <a:fld id="{4699A1F2-963C-4433-9938-07FA0A1EA149}" type="datetime1">
              <a:rPr lang="fr-FR" noProof="0" smtClean="0"/>
              <a:t>04/07/2022</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de la date 1"/>
          <p:cNvSpPr>
            <a:spLocks noGrp="1"/>
          </p:cNvSpPr>
          <p:nvPr>
            <p:ph type="dt" sz="half" idx="10"/>
          </p:nvPr>
        </p:nvSpPr>
        <p:spPr/>
        <p:txBody>
          <a:bodyPr rtlCol="0"/>
          <a:lstStyle/>
          <a:p>
            <a:pPr rtl="0"/>
            <a:fld id="{A6321462-A4AC-4C47-B649-01878A1A064F}" type="datetime1">
              <a:rPr lang="fr-FR" noProof="0" smtClean="0"/>
              <a:t>04/07/2022</a:t>
            </a:fld>
            <a:endParaRPr lang="fr-FR" noProof="0"/>
          </a:p>
        </p:txBody>
      </p:sp>
      <p:sp>
        <p:nvSpPr>
          <p:cNvPr id="5" name="Espace réservé d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3"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7" name="Espace réservé de la date 4"/>
          <p:cNvSpPr>
            <a:spLocks noGrp="1"/>
          </p:cNvSpPr>
          <p:nvPr>
            <p:ph type="dt" sz="half" idx="10"/>
          </p:nvPr>
        </p:nvSpPr>
        <p:spPr/>
        <p:txBody>
          <a:bodyPr rtlCol="0"/>
          <a:lstStyle/>
          <a:p>
            <a:pPr rtl="0"/>
            <a:fld id="{F58B83CE-0B77-4D5B-ABB2-11D315121664}" type="datetime1">
              <a:rPr lang="fr-FR" noProof="0" smtClean="0"/>
              <a:t>04/07/2022</a:t>
            </a:fld>
            <a:endParaRPr lang="fr-FR" noProof="0"/>
          </a:p>
        </p:txBody>
      </p:sp>
      <p:sp>
        <p:nvSpPr>
          <p:cNvPr id="5" name="Espace réservé d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43D38337-0C26-419D-8506-A7BD0E35E1A9}" type="datetime1">
              <a:rPr lang="fr-FR" noProof="0" smtClean="0"/>
              <a:t>04/07/2022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d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7E5CEDF6-0650-4886-A306-D0167EC655ED}" type="datetime1">
              <a:rPr lang="fr-FR" noProof="0" smtClean="0"/>
              <a:t>04/07/2022</a:t>
            </a:fld>
            <a:endParaRPr lang="fr-FR" noProof="0" dirty="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8"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965505" y="623571"/>
            <a:ext cx="10260990" cy="3523885"/>
          </a:xfrm>
        </p:spPr>
        <p:txBody>
          <a:bodyPr rtlCol="0">
            <a:normAutofit/>
          </a:bodyPr>
          <a:lstStyle/>
          <a:p>
            <a:pPr algn="ctr"/>
            <a:r>
              <a:rPr lang="fr-FR" sz="8000">
                <a:ea typeface="+mj-lt"/>
                <a:cs typeface="+mj-lt"/>
              </a:rPr>
              <a:t>Introduction to Databases</a:t>
            </a:r>
            <a:endParaRPr lang="fr-FR" sz="8000"/>
          </a:p>
        </p:txBody>
      </p:sp>
      <p:sp>
        <p:nvSpPr>
          <p:cNvPr id="3" name="Sous-titre 2"/>
          <p:cNvSpPr>
            <a:spLocks noGrp="1"/>
          </p:cNvSpPr>
          <p:nvPr>
            <p:ph type="subTitle" idx="1"/>
          </p:nvPr>
        </p:nvSpPr>
        <p:spPr>
          <a:xfrm>
            <a:off x="965505" y="4777380"/>
            <a:ext cx="10260990" cy="1209763"/>
          </a:xfrm>
        </p:spPr>
        <p:txBody>
          <a:bodyPr vert="horz" lIns="91440" tIns="45720" rIns="91440" bIns="45720" rtlCol="0">
            <a:normAutofit/>
          </a:bodyPr>
          <a:lstStyle/>
          <a:p>
            <a:pPr marL="342900" indent="-342900" algn="ctr">
              <a:lnSpc>
                <a:spcPct val="90000"/>
              </a:lnSpc>
              <a:buFont typeface="Arial" charset="2"/>
              <a:buChar char="•"/>
            </a:pPr>
            <a:r>
              <a:rPr lang="fr-FR">
                <a:solidFill>
                  <a:schemeClr val="bg2"/>
                </a:solidFill>
                <a:ea typeface="+mj-lt"/>
                <a:cs typeface="+mj-lt"/>
              </a:rPr>
              <a:t>RDBMS definition</a:t>
            </a:r>
          </a:p>
          <a:p>
            <a:pPr marL="342900" indent="-342900" algn="ctr">
              <a:lnSpc>
                <a:spcPct val="90000"/>
              </a:lnSpc>
              <a:buClr>
                <a:srgbClr val="8AD0D6"/>
              </a:buClr>
              <a:buFont typeface="Arial" charset="2"/>
              <a:buChar char="•"/>
            </a:pPr>
            <a:r>
              <a:rPr lang="fr-FR">
                <a:solidFill>
                  <a:schemeClr val="bg2"/>
                </a:solidFill>
                <a:ea typeface="+mj-lt"/>
                <a:cs typeface="+mj-lt"/>
              </a:rPr>
              <a:t>functionalities of MYSQL, POSTGRESQL AND SQL SERVER .</a:t>
            </a:r>
          </a:p>
          <a:p>
            <a:pPr marL="342900" indent="-342900" algn="ctr">
              <a:lnSpc>
                <a:spcPct val="90000"/>
              </a:lnSpc>
              <a:buFont typeface="Arial" charset="2"/>
              <a:buChar char="•"/>
            </a:pPr>
            <a:r>
              <a:rPr lang="fr-FR">
                <a:solidFill>
                  <a:schemeClr val="bg2"/>
                </a:solidFill>
                <a:ea typeface="+mj-lt"/>
                <a:cs typeface="+mj-lt"/>
              </a:rPr>
              <a:t>comparison between this 3 RDBMS</a:t>
            </a:r>
            <a:endParaRPr lang="fr-FR">
              <a:solidFill>
                <a:schemeClr val="bg2"/>
              </a:solidFill>
            </a:endParaRPr>
          </a:p>
        </p:txBody>
      </p:sp>
    </p:spTree>
    <p:extLst>
      <p:ext uri="{BB962C8B-B14F-4D97-AF65-F5344CB8AC3E}">
        <p14:creationId xmlns:p14="http://schemas.microsoft.com/office/powerpoint/2010/main" val="229973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8"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1066147" y="465420"/>
            <a:ext cx="10260990" cy="849697"/>
          </a:xfrm>
        </p:spPr>
        <p:txBody>
          <a:bodyPr rtlCol="0">
            <a:normAutofit fontScale="90000"/>
          </a:bodyPr>
          <a:lstStyle/>
          <a:p>
            <a:pPr algn="ctr"/>
            <a:r>
              <a:rPr lang="fr-FR" sz="4000" dirty="0">
                <a:ea typeface="+mj-lt"/>
                <a:cs typeface="+mj-lt"/>
              </a:rPr>
              <a:t>MySQL VS PostgreSQL VS SQL SERVER</a:t>
            </a:r>
            <a:r>
              <a:rPr lang="fr-FR" sz="8000" dirty="0">
                <a:ea typeface="+mj-lt"/>
                <a:cs typeface="+mj-lt"/>
              </a:rPr>
              <a:t> </a:t>
            </a:r>
            <a:endParaRPr lang="fr-FR" dirty="0"/>
          </a:p>
        </p:txBody>
      </p:sp>
      <p:pic>
        <p:nvPicPr>
          <p:cNvPr id="6" name="Image 6" descr="Une image contenant texte&#10;&#10;Description générée automatiquement">
            <a:extLst>
              <a:ext uri="{FF2B5EF4-FFF2-40B4-BE49-F238E27FC236}">
                <a16:creationId xmlns:a16="http://schemas.microsoft.com/office/drawing/2014/main" id="{A9F16A44-7A51-0B2B-DF1F-ADBD409C0ACB}"/>
              </a:ext>
            </a:extLst>
          </p:cNvPr>
          <p:cNvPicPr>
            <a:picLocks noChangeAspect="1"/>
          </p:cNvPicPr>
          <p:nvPr/>
        </p:nvPicPr>
        <p:blipFill>
          <a:blip r:embed="rId4"/>
          <a:stretch>
            <a:fillRect/>
          </a:stretch>
        </p:blipFill>
        <p:spPr>
          <a:xfrm>
            <a:off x="-5750" y="1719070"/>
            <a:ext cx="12203500" cy="5159520"/>
          </a:xfrm>
          <a:prstGeom prst="rect">
            <a:avLst/>
          </a:prstGeom>
        </p:spPr>
      </p:pic>
    </p:spTree>
    <p:extLst>
      <p:ext uri="{BB962C8B-B14F-4D97-AF65-F5344CB8AC3E}">
        <p14:creationId xmlns:p14="http://schemas.microsoft.com/office/powerpoint/2010/main" val="182627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02423CF-E569-E59E-8E40-930A3D62BBA1}"/>
              </a:ext>
            </a:extLst>
          </p:cNvPr>
          <p:cNvSpPr txBox="1">
            <a:spLocks/>
          </p:cNvSpPr>
          <p:nvPr/>
        </p:nvSpPr>
        <p:spPr>
          <a:xfrm>
            <a:off x="1430666" y="872114"/>
            <a:ext cx="9474070" cy="5402887"/>
          </a:xfrm>
          <a:prstGeom prst="rect">
            <a:avLst/>
          </a:prstGeom>
        </p:spPr>
        <p:txBody>
          <a:bodyPr vert="horz" lIns="91440" tIns="45720" rIns="91440" bIns="45720" rtlCol="0" anchor="ctr">
            <a:normAutofit/>
          </a:bodyPr>
          <a:ls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b="1" dirty="0"/>
              <a:t>Conclusion</a:t>
            </a:r>
            <a:endParaRPr lang="fr-FR" sz="2200"/>
          </a:p>
          <a:p>
            <a:pPr algn="ctr"/>
            <a:endParaRPr lang="en-US" sz="2200" b="1" dirty="0">
              <a:ea typeface="+mj-lt"/>
              <a:cs typeface="+mj-lt"/>
            </a:endParaRPr>
          </a:p>
          <a:p>
            <a:r>
              <a:rPr lang="en-US" sz="2000" dirty="0">
                <a:ea typeface="+mj-lt"/>
                <a:cs typeface="+mj-lt"/>
              </a:rPr>
              <a:t>The choice between the three most popular databases 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endParaRPr lang="en-US" dirty="0"/>
          </a:p>
          <a:p>
            <a:r>
              <a:rPr lang="en-US" sz="2000" dirty="0">
                <a:ea typeface="+mj-lt"/>
                <a:cs typeface="+mj-lt"/>
              </a:rPr>
              <a:t>For corporations that prefer traditional commercial solutions, software like SQL Server backed up by a big corporation and compatible with an extensive infrastructure, is a better bet. They have access to constant technical support, personalized assistance, and professional management tools.</a:t>
            </a:r>
            <a:endParaRPr lang="en-US" dirty="0"/>
          </a:p>
          <a:p>
            <a:pPr>
              <a:lnSpc>
                <a:spcPct val="90000"/>
              </a:lnSpc>
              <a:spcBef>
                <a:spcPts val="1000"/>
              </a:spcBef>
            </a:pPr>
            <a:endParaRPr lang="en-US" sz="2000" dirty="0">
              <a:solidFill>
                <a:schemeClr val="tx1"/>
              </a:solidFill>
            </a:endParaRPr>
          </a:p>
          <a:p>
            <a:pPr>
              <a:lnSpc>
                <a:spcPct val="90000"/>
              </a:lnSpc>
              <a:spcBef>
                <a:spcPts val="1000"/>
              </a:spcBef>
              <a:buClr>
                <a:srgbClr val="8AD0D6"/>
              </a:buClr>
              <a:buSzPct val="80000"/>
              <a:buFont typeface="Wingdings 3" charset="2"/>
              <a:buChar char=""/>
            </a:pPr>
            <a:endParaRPr lang="en-US" sz="1800" dirty="0">
              <a:solidFill>
                <a:schemeClr val="tx1"/>
              </a:solidFill>
            </a:endParaRPr>
          </a:p>
          <a:p>
            <a:pPr>
              <a:lnSpc>
                <a:spcPct val="90000"/>
              </a:lnSpc>
              <a:spcBef>
                <a:spcPts val="1000"/>
              </a:spcBef>
              <a:buClr>
                <a:schemeClr val="bg2">
                  <a:lumMod val="40000"/>
                  <a:lumOff val="60000"/>
                </a:schemeClr>
              </a:buClr>
              <a:buSzPct val="80000"/>
              <a:buFont typeface="Wingdings 3" charset="2"/>
              <a:buChar char=""/>
            </a:pPr>
            <a:endParaRPr lang="en-US" sz="1800">
              <a:solidFill>
                <a:schemeClr val="tx1"/>
              </a:solidFill>
            </a:endParaRPr>
          </a:p>
        </p:txBody>
      </p:sp>
    </p:spTree>
    <p:extLst>
      <p:ext uri="{BB962C8B-B14F-4D97-AF65-F5344CB8AC3E}">
        <p14:creationId xmlns:p14="http://schemas.microsoft.com/office/powerpoint/2010/main" val="379543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6" name="Freeform: Shape 2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66879" y="2580448"/>
            <a:ext cx="3522879" cy="4470821"/>
          </a:xfrm>
        </p:spPr>
        <p:txBody>
          <a:bodyPr vert="horz" lIns="91440" tIns="45720" rIns="91440" bIns="45720" rtlCol="0" anchor="t">
            <a:normAutofit/>
          </a:bodyPr>
          <a:lstStyle/>
          <a:p>
            <a:r>
              <a:rPr lang="en-US" sz="2300" b="0" i="0" kern="1200" dirty="0">
                <a:solidFill>
                  <a:srgbClr val="FFFFFF"/>
                </a:solidFill>
                <a:latin typeface="+mj-lt"/>
                <a:ea typeface="+mj-ea"/>
                <a:cs typeface="+mj-cs"/>
              </a:rPr>
              <a:t>RDBMS (Relational database management system)</a:t>
            </a:r>
            <a:endParaRPr lang="fr-FR" dirty="0">
              <a:ea typeface="+mj-ea"/>
              <a:cs typeface="+mj-cs"/>
            </a:endParaRPr>
          </a:p>
          <a:p>
            <a:pPr algn="r"/>
            <a:endParaRPr lang="en-US" sz="2300" b="0" i="0" kern="1200">
              <a:solidFill>
                <a:srgbClr val="FFFFFF"/>
              </a:solidFill>
              <a:latin typeface="+mj-lt"/>
              <a:ea typeface="+mj-ea"/>
              <a:cs typeface="+mj-cs"/>
            </a:endParaRPr>
          </a:p>
        </p:txBody>
      </p:sp>
      <p:sp>
        <p:nvSpPr>
          <p:cNvPr id="5" name="Titre 1">
            <a:extLst>
              <a:ext uri="{FF2B5EF4-FFF2-40B4-BE49-F238E27FC236}">
                <a16:creationId xmlns:a16="http://schemas.microsoft.com/office/drawing/2014/main" id="{79A43120-387C-D614-B9AF-4A3E332976C0}"/>
              </a:ext>
            </a:extLst>
          </p:cNvPr>
          <p:cNvSpPr txBox="1">
            <a:spLocks/>
          </p:cNvSpPr>
          <p:nvPr/>
        </p:nvSpPr>
        <p:spPr>
          <a:xfrm>
            <a:off x="5204109" y="1645920"/>
            <a:ext cx="5919503" cy="4470821"/>
          </a:xfrm>
          <a:prstGeom prst="rect">
            <a:avLst/>
          </a:prstGeom>
        </p:spPr>
        <p:txBody>
          <a:bodyPr vert="horz" lIns="91440" tIns="45720" rIns="91440" bIns="45720" rtlCol="0">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bg2">
                  <a:lumMod val="40000"/>
                  <a:lumOff val="60000"/>
                </a:schemeClr>
              </a:buClr>
              <a:buSzPct val="80000"/>
              <a:buFont typeface="Wingdings 3" charset="2"/>
              <a:buChar char=""/>
            </a:pPr>
            <a:r>
              <a:rPr lang="en-US" sz="3400">
                <a:solidFill>
                  <a:schemeClr val="tx1"/>
                </a:solidFill>
              </a:rPr>
              <a:t>A type of database management system that stores data in a structured format using rows and columns, making it easy to locate and access dta in relation to another piece of data in the database.</a:t>
            </a:r>
          </a:p>
        </p:txBody>
      </p:sp>
    </p:spTree>
    <p:extLst>
      <p:ext uri="{BB962C8B-B14F-4D97-AF65-F5344CB8AC3E}">
        <p14:creationId xmlns:p14="http://schemas.microsoft.com/office/powerpoint/2010/main" val="302700918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 name="Titre 5">
            <a:extLst>
              <a:ext uri="{FF2B5EF4-FFF2-40B4-BE49-F238E27FC236}">
                <a16:creationId xmlns:a16="http://schemas.microsoft.com/office/drawing/2014/main" id="{8E309178-9576-8A03-7A86-C0DC4C09340B}"/>
              </a:ext>
            </a:extLst>
          </p:cNvPr>
          <p:cNvSpPr>
            <a:spLocks noGrp="1"/>
          </p:cNvSpPr>
          <p:nvPr>
            <p:ph type="ctrTitle"/>
          </p:nvPr>
        </p:nvSpPr>
        <p:spPr>
          <a:xfrm>
            <a:off x="648930" y="629267"/>
            <a:ext cx="9252154" cy="1016654"/>
          </a:xfrm>
        </p:spPr>
        <p:txBody>
          <a:bodyPr vert="horz" lIns="91440" tIns="45720" rIns="91440" bIns="45720" rtlCol="0" anchor="t">
            <a:normAutofit/>
          </a:bodyPr>
          <a:lstStyle/>
          <a:p>
            <a:r>
              <a:rPr lang="en-US" sz="4200" dirty="0">
                <a:solidFill>
                  <a:srgbClr val="EBEBEB"/>
                </a:solidFill>
              </a:rPr>
              <a:t>1.MYSQL</a:t>
            </a:r>
            <a:endParaRPr lang="en-US" sz="4200" b="0" i="0" kern="1200" dirty="0">
              <a:solidFill>
                <a:srgbClr val="EBEBEB"/>
              </a:solidFill>
              <a:latin typeface="+mj-lt"/>
              <a:ea typeface="+mj-ea"/>
              <a:cs typeface="+mj-cs"/>
            </a:endParaRPr>
          </a:p>
        </p:txBody>
      </p:sp>
      <p:sp useBgFill="1">
        <p:nvSpPr>
          <p:cNvPr id="29" name="Freeform: Shape 2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itre 1">
            <a:extLst>
              <a:ext uri="{FF2B5EF4-FFF2-40B4-BE49-F238E27FC236}">
                <a16:creationId xmlns:a16="http://schemas.microsoft.com/office/drawing/2014/main" id="{79A43120-387C-D614-B9AF-4A3E332976C0}"/>
              </a:ext>
            </a:extLst>
          </p:cNvPr>
          <p:cNvSpPr txBox="1">
            <a:spLocks/>
          </p:cNvSpPr>
          <p:nvPr/>
        </p:nvSpPr>
        <p:spPr>
          <a:xfrm>
            <a:off x="648931" y="2548281"/>
            <a:ext cx="5122606" cy="36586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bg2">
                  <a:lumMod val="40000"/>
                  <a:lumOff val="60000"/>
                </a:schemeClr>
              </a:buClr>
              <a:buSzPct val="80000"/>
            </a:pPr>
            <a:r>
              <a:rPr lang="en-US" sz="2900" dirty="0">
                <a:solidFill>
                  <a:schemeClr val="tx1"/>
                </a:solidFill>
                <a:ea typeface="+mj-lt"/>
                <a:cs typeface="+mj-lt"/>
              </a:rPr>
              <a:t>An open source relational database management system (RDBMS) with a client-server model.</a:t>
            </a:r>
            <a:endParaRPr lang="en-US" dirty="0">
              <a:solidFill>
                <a:schemeClr val="tx1"/>
              </a:solidFill>
              <a:ea typeface="+mj-lt"/>
              <a:cs typeface="+mj-lt"/>
            </a:endParaRPr>
          </a:p>
          <a:p>
            <a:pPr>
              <a:lnSpc>
                <a:spcPct val="90000"/>
              </a:lnSpc>
              <a:spcBef>
                <a:spcPts val="1000"/>
              </a:spcBef>
            </a:pPr>
            <a:r>
              <a:rPr lang="en-US" sz="2900" dirty="0">
                <a:solidFill>
                  <a:schemeClr val="tx1"/>
                </a:solidFill>
                <a:ea typeface="+mj-lt"/>
                <a:cs typeface="+mj-lt"/>
              </a:rPr>
              <a:t>It is one of the most popular database management systems.</a:t>
            </a:r>
            <a:endParaRPr lang="en-US">
              <a:solidFill>
                <a:schemeClr val="tx1"/>
              </a:solidFill>
            </a:endParaRPr>
          </a:p>
        </p:txBody>
      </p:sp>
      <p:pic>
        <p:nvPicPr>
          <p:cNvPr id="3" name="Image 3">
            <a:extLst>
              <a:ext uri="{FF2B5EF4-FFF2-40B4-BE49-F238E27FC236}">
                <a16:creationId xmlns:a16="http://schemas.microsoft.com/office/drawing/2014/main" id="{EFA3E06B-2C6E-519D-1BA2-B30C075BBB6E}"/>
              </a:ext>
            </a:extLst>
          </p:cNvPr>
          <p:cNvPicPr>
            <a:picLocks noChangeAspect="1"/>
          </p:cNvPicPr>
          <p:nvPr/>
        </p:nvPicPr>
        <p:blipFill>
          <a:blip r:embed="rId7"/>
          <a:stretch>
            <a:fillRect/>
          </a:stretch>
        </p:blipFill>
        <p:spPr>
          <a:xfrm>
            <a:off x="6091916" y="3098158"/>
            <a:ext cx="5451627" cy="2562264"/>
          </a:xfrm>
          <a:prstGeom prst="rect">
            <a:avLst/>
          </a:prstGeom>
          <a:effectLst/>
        </p:spPr>
      </p:pic>
    </p:spTree>
    <p:extLst>
      <p:ext uri="{BB962C8B-B14F-4D97-AF65-F5344CB8AC3E}">
        <p14:creationId xmlns:p14="http://schemas.microsoft.com/office/powerpoint/2010/main" val="8811712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54"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re 5">
            <a:extLst>
              <a:ext uri="{FF2B5EF4-FFF2-40B4-BE49-F238E27FC236}">
                <a16:creationId xmlns:a16="http://schemas.microsoft.com/office/drawing/2014/main" id="{8E309178-9576-8A03-7A86-C0DC4C09340B}"/>
              </a:ext>
            </a:extLst>
          </p:cNvPr>
          <p:cNvSpPr>
            <a:spLocks noGrp="1"/>
          </p:cNvSpPr>
          <p:nvPr>
            <p:ph type="ctrTitle"/>
          </p:nvPr>
        </p:nvSpPr>
        <p:spPr>
          <a:xfrm>
            <a:off x="806195" y="804672"/>
            <a:ext cx="3521359" cy="5248656"/>
          </a:xfrm>
        </p:spPr>
        <p:txBody>
          <a:bodyPr vert="horz" lIns="91440" tIns="45720" rIns="91440" bIns="45720" rtlCol="0" anchor="ctr">
            <a:normAutofit/>
          </a:bodyPr>
          <a:lstStyle/>
          <a:p>
            <a:pPr algn="ctr"/>
            <a:r>
              <a:rPr lang="en-US" sz="4200" b="0" i="0" kern="1200" dirty="0">
                <a:solidFill>
                  <a:schemeClr val="tx2"/>
                </a:solidFill>
                <a:latin typeface="+mj-lt"/>
                <a:ea typeface="+mj-ea"/>
                <a:cs typeface="+mj-cs"/>
              </a:rPr>
              <a:t>MYSQL features </a:t>
            </a:r>
          </a:p>
        </p:txBody>
      </p:sp>
      <p:sp>
        <p:nvSpPr>
          <p:cNvPr id="5" name="Titre 1">
            <a:extLst>
              <a:ext uri="{FF2B5EF4-FFF2-40B4-BE49-F238E27FC236}">
                <a16:creationId xmlns:a16="http://schemas.microsoft.com/office/drawing/2014/main" id="{79A43120-387C-D614-B9AF-4A3E332976C0}"/>
              </a:ext>
            </a:extLst>
          </p:cNvPr>
          <p:cNvSpPr txBox="1">
            <a:spLocks/>
          </p:cNvSpPr>
          <p:nvPr/>
        </p:nvSpPr>
        <p:spPr>
          <a:xfrm>
            <a:off x="5018993" y="1135350"/>
            <a:ext cx="6356798" cy="4917978"/>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bg2">
                  <a:lumMod val="40000"/>
                  <a:lumOff val="60000"/>
                </a:schemeClr>
              </a:buClr>
              <a:buSzPct val="80000"/>
              <a:buFont typeface="Wingdings 3" charset="2"/>
              <a:buChar char=""/>
            </a:pPr>
            <a:r>
              <a:rPr lang="en-US" sz="2000" b="1" dirty="0">
                <a:solidFill>
                  <a:schemeClr val="tx1"/>
                </a:solidFill>
              </a:rPr>
              <a:t>Easy to use</a:t>
            </a:r>
            <a:r>
              <a:rPr lang="en-US" sz="2000" dirty="0">
                <a:solidFill>
                  <a:schemeClr val="tx1"/>
                </a:solidFill>
              </a:rPr>
              <a:t> : We have to get only the basic knowledge of SQL. We can build and interact with MySQL by using only a few simple SQL statements.</a:t>
            </a:r>
            <a:endParaRPr lang="fr-FR" sz="2000">
              <a:solidFill>
                <a:schemeClr val="tx1"/>
              </a:solidFill>
            </a:endParaRPr>
          </a:p>
          <a:p>
            <a:pPr>
              <a:lnSpc>
                <a:spcPct val="90000"/>
              </a:lnSpc>
              <a:spcBef>
                <a:spcPts val="1000"/>
              </a:spcBef>
              <a:buClr>
                <a:schemeClr val="bg2">
                  <a:lumMod val="40000"/>
                  <a:lumOff val="60000"/>
                </a:schemeClr>
              </a:buClr>
              <a:buSzPct val="80000"/>
              <a:buFont typeface="Wingdings 3" charset="2"/>
              <a:buChar char=""/>
            </a:pPr>
            <a:r>
              <a:rPr lang="en-US" sz="2000" b="1" dirty="0">
                <a:solidFill>
                  <a:schemeClr val="tx1"/>
                </a:solidFill>
              </a:rPr>
              <a:t>It is secure</a:t>
            </a:r>
            <a:r>
              <a:rPr lang="en-US" sz="2000" dirty="0">
                <a:solidFill>
                  <a:schemeClr val="tx1"/>
                </a:solidFill>
              </a:rPr>
              <a:t> :MySQL consists of a solid data security layer that protects sensitive data from intruders. Also, passwords are encrypted in MySQL.</a:t>
            </a:r>
            <a:endParaRPr lang="en-US" sz="2000">
              <a:solidFill>
                <a:schemeClr val="tx1"/>
              </a:solidFill>
            </a:endParaRPr>
          </a:p>
          <a:p>
            <a:pPr>
              <a:lnSpc>
                <a:spcPct val="90000"/>
              </a:lnSpc>
              <a:spcBef>
                <a:spcPts val="1000"/>
              </a:spcBef>
              <a:buClr>
                <a:schemeClr val="bg2">
                  <a:lumMod val="40000"/>
                  <a:lumOff val="60000"/>
                </a:schemeClr>
              </a:buClr>
              <a:buSzPct val="80000"/>
              <a:buFont typeface="Wingdings 3" charset="2"/>
              <a:buChar char=""/>
            </a:pPr>
            <a:r>
              <a:rPr lang="en-US" sz="2000" b="1" dirty="0">
                <a:solidFill>
                  <a:schemeClr val="tx1"/>
                </a:solidFill>
              </a:rPr>
              <a:t>Client/ Server Architecture</a:t>
            </a:r>
            <a:r>
              <a:rPr lang="en-US" sz="2000" dirty="0">
                <a:solidFill>
                  <a:schemeClr val="tx1"/>
                </a:solidFill>
              </a:rPr>
              <a:t> MySQL follows the working of a client/server architecture. There is a database server (MySQL) and arbitrarily many clients, which communicate with the server; that is, they can query data, save changes, etc.</a:t>
            </a:r>
            <a:endParaRPr lang="en-US" sz="2000">
              <a:solidFill>
                <a:schemeClr val="tx1"/>
              </a:solidFill>
              <a:ea typeface="+mj-lt"/>
              <a:cs typeface="+mj-lt"/>
            </a:endParaRPr>
          </a:p>
          <a:p>
            <a:pPr>
              <a:lnSpc>
                <a:spcPct val="90000"/>
              </a:lnSpc>
              <a:spcBef>
                <a:spcPts val="1000"/>
              </a:spcBef>
              <a:buClr>
                <a:srgbClr val="8AD0D6"/>
              </a:buClr>
              <a:buSzPct val="80000"/>
              <a:buFont typeface="Wingdings 3" charset="2"/>
              <a:buChar char=""/>
            </a:pPr>
            <a:r>
              <a:rPr lang="en-US" sz="2000" b="1" dirty="0">
                <a:ea typeface="+mj-lt"/>
                <a:cs typeface="+mj-lt"/>
              </a:rPr>
              <a:t>Memory efficiency :</a:t>
            </a:r>
            <a:r>
              <a:rPr lang="en-US" sz="2000" dirty="0">
                <a:ea typeface="+mj-lt"/>
                <a:cs typeface="+mj-lt"/>
              </a:rPr>
              <a:t>Its efficiency is high because it has a very low memory leakage problem..</a:t>
            </a:r>
            <a:endParaRPr lang="en-US" sz="2000" dirty="0">
              <a:solidFill>
                <a:srgbClr val="EBEBEB"/>
              </a:solidFill>
            </a:endParaRPr>
          </a:p>
          <a:p>
            <a:pPr>
              <a:lnSpc>
                <a:spcPct val="90000"/>
              </a:lnSpc>
              <a:spcBef>
                <a:spcPts val="1000"/>
              </a:spcBef>
              <a:buClr>
                <a:srgbClr val="8AD0D6"/>
              </a:buClr>
              <a:buSzPct val="80000"/>
              <a:buFont typeface="Wingdings 3" charset="2"/>
              <a:buChar char=""/>
            </a:pPr>
            <a:r>
              <a:rPr lang="en-US" sz="2000" b="1" dirty="0">
                <a:ea typeface="+mj-lt"/>
                <a:cs typeface="+mj-lt"/>
              </a:rPr>
              <a:t>Speed :</a:t>
            </a:r>
            <a:r>
              <a:rPr lang="en-US" sz="2000" dirty="0">
                <a:ea typeface="+mj-lt"/>
                <a:cs typeface="+mj-lt"/>
              </a:rPr>
              <a:t>MySQL is considered one of the very fast database languages, backed by a large number of the benchmark test.</a:t>
            </a:r>
            <a:endParaRPr lang="en-US" sz="2000"/>
          </a:p>
          <a:p>
            <a:pPr>
              <a:lnSpc>
                <a:spcPct val="90000"/>
              </a:lnSpc>
              <a:spcBef>
                <a:spcPts val="1000"/>
              </a:spcBef>
              <a:buClr>
                <a:srgbClr val="8AD0D6"/>
              </a:buClr>
              <a:buSzPct val="80000"/>
              <a:buFont typeface="Wingdings 3" charset="2"/>
              <a:buChar char=""/>
            </a:pPr>
            <a:endParaRPr lang="en-US" sz="1800" dirty="0">
              <a:solidFill>
                <a:schemeClr val="tx1"/>
              </a:solidFill>
            </a:endParaRPr>
          </a:p>
          <a:p>
            <a:pPr>
              <a:lnSpc>
                <a:spcPct val="90000"/>
              </a:lnSpc>
              <a:spcBef>
                <a:spcPts val="1000"/>
              </a:spcBef>
              <a:buClr>
                <a:schemeClr val="bg2">
                  <a:lumMod val="40000"/>
                  <a:lumOff val="60000"/>
                </a:schemeClr>
              </a:buClr>
              <a:buSzPct val="80000"/>
              <a:buFont typeface="Wingdings 3" charset="2"/>
              <a:buChar char=""/>
            </a:pPr>
            <a:endParaRPr lang="en-US" sz="1800">
              <a:solidFill>
                <a:schemeClr val="tx1"/>
              </a:solidFill>
            </a:endParaRPr>
          </a:p>
        </p:txBody>
      </p:sp>
    </p:spTree>
    <p:extLst>
      <p:ext uri="{BB962C8B-B14F-4D97-AF65-F5344CB8AC3E}">
        <p14:creationId xmlns:p14="http://schemas.microsoft.com/office/powerpoint/2010/main" val="306435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 name="Titre 5">
            <a:extLst>
              <a:ext uri="{FF2B5EF4-FFF2-40B4-BE49-F238E27FC236}">
                <a16:creationId xmlns:a16="http://schemas.microsoft.com/office/drawing/2014/main" id="{8E309178-9576-8A03-7A86-C0DC4C09340B}"/>
              </a:ext>
            </a:extLst>
          </p:cNvPr>
          <p:cNvSpPr>
            <a:spLocks noGrp="1"/>
          </p:cNvSpPr>
          <p:nvPr>
            <p:ph type="ctrTitle"/>
          </p:nvPr>
        </p:nvSpPr>
        <p:spPr>
          <a:xfrm>
            <a:off x="648930" y="629267"/>
            <a:ext cx="9252154" cy="1016654"/>
          </a:xfrm>
        </p:spPr>
        <p:txBody>
          <a:bodyPr vert="horz" lIns="91440" tIns="45720" rIns="91440" bIns="45720" rtlCol="0" anchor="t">
            <a:normAutofit/>
          </a:bodyPr>
          <a:lstStyle/>
          <a:p>
            <a:r>
              <a:rPr lang="en-US" sz="4200" dirty="0">
                <a:solidFill>
                  <a:srgbClr val="EBEBEB"/>
                </a:solidFill>
              </a:rPr>
              <a:t>2</a:t>
            </a:r>
            <a:r>
              <a:rPr lang="en-US" sz="4200" b="0" i="0" kern="1200" dirty="0">
                <a:solidFill>
                  <a:srgbClr val="EBEBEB"/>
                </a:solidFill>
                <a:latin typeface="+mj-lt"/>
                <a:ea typeface="+mj-ea"/>
                <a:cs typeface="+mj-cs"/>
              </a:rPr>
              <a:t>.</a:t>
            </a:r>
            <a:r>
              <a:rPr lang="en-US" sz="3800" dirty="0">
                <a:solidFill>
                  <a:schemeClr val="bg1"/>
                </a:solidFill>
              </a:rPr>
              <a:t>PostgreSQL</a:t>
            </a:r>
            <a:endParaRPr lang="fr-FR" sz="3800" dirty="0">
              <a:solidFill>
                <a:schemeClr val="bg1"/>
              </a:solidFill>
            </a:endParaRPr>
          </a:p>
          <a:p>
            <a:endParaRPr lang="en-US" sz="4200" b="0" i="0" kern="1200" dirty="0">
              <a:solidFill>
                <a:srgbClr val="EBEBEB"/>
              </a:solidFill>
              <a:latin typeface="+mj-lt"/>
            </a:endParaRPr>
          </a:p>
        </p:txBody>
      </p:sp>
      <p:sp useBgFill="1">
        <p:nvSpPr>
          <p:cNvPr id="52" name="Freeform: Shape 5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itre 1">
            <a:extLst>
              <a:ext uri="{FF2B5EF4-FFF2-40B4-BE49-F238E27FC236}">
                <a16:creationId xmlns:a16="http://schemas.microsoft.com/office/drawing/2014/main" id="{79A43120-387C-D614-B9AF-4A3E332976C0}"/>
              </a:ext>
            </a:extLst>
          </p:cNvPr>
          <p:cNvSpPr txBox="1">
            <a:spLocks/>
          </p:cNvSpPr>
          <p:nvPr/>
        </p:nvSpPr>
        <p:spPr>
          <a:xfrm>
            <a:off x="648931" y="3166508"/>
            <a:ext cx="5122606" cy="26378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bg2">
                  <a:lumMod val="40000"/>
                  <a:lumOff val="60000"/>
                </a:schemeClr>
              </a:buClr>
              <a:buSzPct val="80000"/>
            </a:pPr>
            <a:r>
              <a:rPr lang="en-US" sz="2900" dirty="0">
                <a:solidFill>
                  <a:schemeClr val="tx1"/>
                </a:solidFill>
                <a:ea typeface="+mj-lt"/>
                <a:cs typeface="+mj-lt"/>
              </a:rPr>
              <a:t>PostgreSQL is an open-source (RDBMS). It uses Structured Query Language (SQL) for accessing the data in the tables of the database</a:t>
            </a:r>
            <a:endParaRPr lang="fr-FR" dirty="0">
              <a:solidFill>
                <a:schemeClr val="tx1"/>
              </a:solidFill>
              <a:ea typeface="+mj-lt"/>
              <a:cs typeface="+mj-lt"/>
            </a:endParaRPr>
          </a:p>
        </p:txBody>
      </p:sp>
      <p:pic>
        <p:nvPicPr>
          <p:cNvPr id="2" name="Image 3">
            <a:extLst>
              <a:ext uri="{FF2B5EF4-FFF2-40B4-BE49-F238E27FC236}">
                <a16:creationId xmlns:a16="http://schemas.microsoft.com/office/drawing/2014/main" id="{D83B1DE9-33D1-0E2E-872F-9F3029A8F855}"/>
              </a:ext>
            </a:extLst>
          </p:cNvPr>
          <p:cNvPicPr>
            <a:picLocks noChangeAspect="1"/>
          </p:cNvPicPr>
          <p:nvPr/>
        </p:nvPicPr>
        <p:blipFill>
          <a:blip r:embed="rId7"/>
          <a:stretch>
            <a:fillRect/>
          </a:stretch>
        </p:blipFill>
        <p:spPr>
          <a:xfrm>
            <a:off x="6091916" y="3016383"/>
            <a:ext cx="5451627" cy="2725813"/>
          </a:xfrm>
          <a:prstGeom prst="rect">
            <a:avLst/>
          </a:prstGeom>
          <a:effectLst/>
        </p:spPr>
      </p:pic>
    </p:spTree>
    <p:extLst>
      <p:ext uri="{BB962C8B-B14F-4D97-AF65-F5344CB8AC3E}">
        <p14:creationId xmlns:p14="http://schemas.microsoft.com/office/powerpoint/2010/main" val="6003377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54"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re 5">
            <a:extLst>
              <a:ext uri="{FF2B5EF4-FFF2-40B4-BE49-F238E27FC236}">
                <a16:creationId xmlns:a16="http://schemas.microsoft.com/office/drawing/2014/main" id="{8E309178-9576-8A03-7A86-C0DC4C09340B}"/>
              </a:ext>
            </a:extLst>
          </p:cNvPr>
          <p:cNvSpPr>
            <a:spLocks noGrp="1"/>
          </p:cNvSpPr>
          <p:nvPr>
            <p:ph type="ctrTitle"/>
          </p:nvPr>
        </p:nvSpPr>
        <p:spPr>
          <a:xfrm>
            <a:off x="806195" y="804672"/>
            <a:ext cx="3521359" cy="5248656"/>
          </a:xfrm>
        </p:spPr>
        <p:txBody>
          <a:bodyPr vert="horz" lIns="91440" tIns="45720" rIns="91440" bIns="45720" rtlCol="0" anchor="ctr">
            <a:normAutofit/>
          </a:bodyPr>
          <a:lstStyle/>
          <a:p>
            <a:pPr algn="ctr"/>
            <a:r>
              <a:rPr lang="en-US" sz="4200" dirty="0">
                <a:solidFill>
                  <a:schemeClr val="tx1"/>
                </a:solidFill>
              </a:rPr>
              <a:t>PostgreSQL</a:t>
            </a:r>
            <a:r>
              <a:rPr lang="en-US" sz="4200" dirty="0">
                <a:solidFill>
                  <a:schemeClr val="bg1"/>
                </a:solidFill>
              </a:rPr>
              <a:t> </a:t>
            </a:r>
            <a:br>
              <a:rPr lang="en-US" sz="4200" dirty="0">
                <a:solidFill>
                  <a:schemeClr val="bg1"/>
                </a:solidFill>
              </a:rPr>
            </a:br>
            <a:r>
              <a:rPr lang="en-US" sz="4200" dirty="0"/>
              <a:t>features</a:t>
            </a:r>
            <a:r>
              <a:rPr lang="en-US" sz="4200" b="0" i="0" kern="1200" dirty="0">
                <a:latin typeface="+mj-lt"/>
                <a:ea typeface="+mj-ea"/>
                <a:cs typeface="+mj-cs"/>
              </a:rPr>
              <a:t> </a:t>
            </a:r>
            <a:endParaRPr lang="fr-FR"/>
          </a:p>
        </p:txBody>
      </p:sp>
      <p:sp>
        <p:nvSpPr>
          <p:cNvPr id="5" name="Titre 1">
            <a:extLst>
              <a:ext uri="{FF2B5EF4-FFF2-40B4-BE49-F238E27FC236}">
                <a16:creationId xmlns:a16="http://schemas.microsoft.com/office/drawing/2014/main" id="{79A43120-387C-D614-B9AF-4A3E332976C0}"/>
              </a:ext>
            </a:extLst>
          </p:cNvPr>
          <p:cNvSpPr txBox="1">
            <a:spLocks/>
          </p:cNvSpPr>
          <p:nvPr/>
        </p:nvSpPr>
        <p:spPr>
          <a:xfrm>
            <a:off x="5018993" y="1135350"/>
            <a:ext cx="6356798" cy="491797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bg2">
                  <a:lumMod val="40000"/>
                  <a:lumOff val="60000"/>
                </a:schemeClr>
              </a:buClr>
              <a:buSzPct val="80000"/>
              <a:buFont typeface="Wingdings 3" charset="2"/>
              <a:buChar char=""/>
            </a:pPr>
            <a:r>
              <a:rPr lang="en-US" sz="2000" b="1" dirty="0">
                <a:ea typeface="+mj-lt"/>
                <a:cs typeface="+mj-lt"/>
              </a:rPr>
              <a:t>Highly extensible:</a:t>
            </a:r>
            <a:r>
              <a:rPr lang="en-US" sz="2000" dirty="0">
                <a:ea typeface="+mj-lt"/>
                <a:cs typeface="+mj-lt"/>
              </a:rPr>
              <a:t> PostgreSQL is highly extensible in several phases</a:t>
            </a:r>
            <a:endParaRPr lang="fr-FR" sz="2000" dirty="0">
              <a:solidFill>
                <a:schemeClr val="tx1"/>
              </a:solidFill>
            </a:endParaRPr>
          </a:p>
          <a:p>
            <a:pPr>
              <a:lnSpc>
                <a:spcPct val="90000"/>
              </a:lnSpc>
              <a:spcBef>
                <a:spcPts val="1000"/>
              </a:spcBef>
              <a:buClr>
                <a:schemeClr val="bg2">
                  <a:lumMod val="40000"/>
                  <a:lumOff val="60000"/>
                </a:schemeClr>
              </a:buClr>
              <a:buSzPct val="80000"/>
              <a:buFont typeface="Wingdings 3" charset="2"/>
              <a:buChar char=""/>
            </a:pPr>
            <a:r>
              <a:rPr lang="en-US" sz="2000" b="1" dirty="0">
                <a:ea typeface="+mj-lt"/>
                <a:cs typeface="+mj-lt"/>
              </a:rPr>
              <a:t>Secure:</a:t>
            </a:r>
            <a:r>
              <a:rPr lang="en-US" sz="2000" dirty="0">
                <a:ea typeface="+mj-lt"/>
                <a:cs typeface="+mj-lt"/>
              </a:rPr>
              <a:t> It is safe because it follows several security aspects</a:t>
            </a:r>
            <a:endParaRPr lang="en-US" sz="2000" dirty="0">
              <a:solidFill>
                <a:schemeClr val="tx1"/>
              </a:solidFill>
            </a:endParaRPr>
          </a:p>
          <a:p>
            <a:pPr>
              <a:lnSpc>
                <a:spcPct val="90000"/>
              </a:lnSpc>
              <a:spcBef>
                <a:spcPts val="1000"/>
              </a:spcBef>
              <a:buClr>
                <a:schemeClr val="bg2">
                  <a:lumMod val="40000"/>
                  <a:lumOff val="60000"/>
                </a:schemeClr>
              </a:buClr>
              <a:buSzPct val="80000"/>
              <a:buFont typeface="Wingdings 3" charset="2"/>
              <a:buChar char=""/>
            </a:pPr>
            <a:r>
              <a:rPr lang="en-US" sz="2000" b="1" dirty="0">
                <a:ea typeface="+mj-lt"/>
                <a:cs typeface="+mj-lt"/>
              </a:rPr>
              <a:t>Highly Reliable:</a:t>
            </a:r>
            <a:r>
              <a:rPr lang="en-US" sz="2000" dirty="0">
                <a:ea typeface="+mj-lt"/>
                <a:cs typeface="+mj-lt"/>
              </a:rPr>
              <a:t> It is highly reliable and also provide disaster recovery</a:t>
            </a:r>
            <a:endParaRPr lang="en-US" sz="2000" dirty="0">
              <a:solidFill>
                <a:schemeClr val="tx1"/>
              </a:solidFill>
              <a:ea typeface="+mj-lt"/>
              <a:cs typeface="+mj-lt"/>
            </a:endParaRPr>
          </a:p>
          <a:p>
            <a:pPr>
              <a:lnSpc>
                <a:spcPct val="90000"/>
              </a:lnSpc>
              <a:spcBef>
                <a:spcPts val="1000"/>
              </a:spcBef>
              <a:buClr>
                <a:srgbClr val="8AD0D6"/>
              </a:buClr>
              <a:buSzPct val="80000"/>
              <a:buFont typeface="Wingdings 3" charset="2"/>
              <a:buChar char=""/>
            </a:pPr>
            <a:r>
              <a:rPr lang="en-US" sz="2000" b="1" dirty="0">
                <a:ea typeface="+mj-lt"/>
                <a:cs typeface="+mj-lt"/>
              </a:rPr>
              <a:t>Compatible with multiple data types:</a:t>
            </a:r>
            <a:r>
              <a:rPr lang="en-US" sz="2000" dirty="0">
                <a:ea typeface="+mj-lt"/>
                <a:cs typeface="+mj-lt"/>
              </a:rPr>
              <a:t> PostgreSQL support various data types</a:t>
            </a:r>
            <a:endParaRPr lang="en-US" sz="2000" dirty="0">
              <a:solidFill>
                <a:srgbClr val="EBEBEB"/>
              </a:solidFill>
            </a:endParaRPr>
          </a:p>
          <a:p>
            <a:pPr>
              <a:lnSpc>
                <a:spcPct val="90000"/>
              </a:lnSpc>
              <a:spcBef>
                <a:spcPts val="1000"/>
              </a:spcBef>
              <a:buClr>
                <a:srgbClr val="8AD0D6"/>
              </a:buClr>
              <a:buSzPct val="80000"/>
              <a:buFont typeface="Wingdings 3" charset="2"/>
              <a:buChar char=""/>
            </a:pPr>
            <a:r>
              <a:rPr lang="en-US" sz="2000" b="1" dirty="0">
                <a:ea typeface="+mj-lt"/>
                <a:cs typeface="+mj-lt"/>
              </a:rPr>
              <a:t>Support multiple features of SQL:</a:t>
            </a:r>
            <a:r>
              <a:rPr lang="en-US" sz="2000" dirty="0">
                <a:ea typeface="+mj-lt"/>
                <a:cs typeface="+mj-lt"/>
              </a:rPr>
              <a:t> PostgreSQL supports various features of SQL</a:t>
            </a:r>
            <a:endParaRPr lang="en-US" sz="2000" dirty="0"/>
          </a:p>
          <a:p>
            <a:pPr>
              <a:lnSpc>
                <a:spcPct val="90000"/>
              </a:lnSpc>
              <a:spcBef>
                <a:spcPts val="1000"/>
              </a:spcBef>
              <a:buClr>
                <a:srgbClr val="8AD0D6"/>
              </a:buClr>
              <a:buSzPct val="80000"/>
              <a:buFont typeface="Wingdings 3" charset="2"/>
              <a:buChar char=""/>
            </a:pPr>
            <a:r>
              <a:rPr lang="en-US" sz="2000" b="1" dirty="0">
                <a:ea typeface="+mj-lt"/>
                <a:cs typeface="+mj-lt"/>
              </a:rPr>
              <a:t>Compatible with various programming languages:</a:t>
            </a:r>
            <a:r>
              <a:rPr lang="en-US" sz="2000" dirty="0">
                <a:ea typeface="+mj-lt"/>
                <a:cs typeface="+mj-lt"/>
              </a:rPr>
              <a:t> It supports multiple programming interfaces</a:t>
            </a:r>
            <a:endParaRPr lang="en-US" sz="2000" dirty="0">
              <a:solidFill>
                <a:srgbClr val="EBEBEB"/>
              </a:solidFill>
            </a:endParaRPr>
          </a:p>
          <a:p>
            <a:pPr>
              <a:lnSpc>
                <a:spcPct val="90000"/>
              </a:lnSpc>
              <a:spcBef>
                <a:spcPts val="1000"/>
              </a:spcBef>
              <a:buClr>
                <a:srgbClr val="8AD0D6"/>
              </a:buClr>
              <a:buSzPct val="80000"/>
              <a:buFont typeface="Wingdings 3" charset="2"/>
              <a:buChar char=""/>
            </a:pPr>
            <a:endParaRPr lang="en-US" sz="1800" dirty="0">
              <a:solidFill>
                <a:schemeClr val="tx1"/>
              </a:solidFill>
            </a:endParaRPr>
          </a:p>
          <a:p>
            <a:pPr>
              <a:lnSpc>
                <a:spcPct val="90000"/>
              </a:lnSpc>
              <a:spcBef>
                <a:spcPts val="1000"/>
              </a:spcBef>
              <a:buClr>
                <a:schemeClr val="bg2">
                  <a:lumMod val="40000"/>
                  <a:lumOff val="60000"/>
                </a:schemeClr>
              </a:buClr>
              <a:buSzPct val="80000"/>
              <a:buFont typeface="Wingdings 3" charset="2"/>
              <a:buChar char=""/>
            </a:pPr>
            <a:endParaRPr lang="en-US" sz="1800">
              <a:solidFill>
                <a:schemeClr val="tx1"/>
              </a:solidFill>
            </a:endParaRPr>
          </a:p>
        </p:txBody>
      </p:sp>
    </p:spTree>
    <p:extLst>
      <p:ext uri="{BB962C8B-B14F-4D97-AF65-F5344CB8AC3E}">
        <p14:creationId xmlns:p14="http://schemas.microsoft.com/office/powerpoint/2010/main" val="235312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 name="Titre 5">
            <a:extLst>
              <a:ext uri="{FF2B5EF4-FFF2-40B4-BE49-F238E27FC236}">
                <a16:creationId xmlns:a16="http://schemas.microsoft.com/office/drawing/2014/main" id="{8E309178-9576-8A03-7A86-C0DC4C09340B}"/>
              </a:ext>
            </a:extLst>
          </p:cNvPr>
          <p:cNvSpPr>
            <a:spLocks noGrp="1"/>
          </p:cNvSpPr>
          <p:nvPr>
            <p:ph type="ctrTitle"/>
          </p:nvPr>
        </p:nvSpPr>
        <p:spPr>
          <a:xfrm>
            <a:off x="648930" y="629267"/>
            <a:ext cx="9252154" cy="1016654"/>
          </a:xfrm>
        </p:spPr>
        <p:txBody>
          <a:bodyPr vert="horz" lIns="91440" tIns="45720" rIns="91440" bIns="45720" rtlCol="0" anchor="t">
            <a:normAutofit/>
          </a:bodyPr>
          <a:lstStyle/>
          <a:p>
            <a:r>
              <a:rPr lang="en-US" sz="3800" dirty="0">
                <a:solidFill>
                  <a:schemeClr val="bg1"/>
                </a:solidFill>
              </a:rPr>
              <a:t>3</a:t>
            </a:r>
            <a:r>
              <a:rPr lang="en-US" sz="3800" i="0" kern="1200" dirty="0">
                <a:solidFill>
                  <a:schemeClr val="bg1"/>
                </a:solidFill>
                <a:latin typeface="+mj-lt"/>
                <a:ea typeface="+mj-ea"/>
                <a:cs typeface="+mj-cs"/>
              </a:rPr>
              <a:t>.</a:t>
            </a:r>
            <a:r>
              <a:rPr lang="en-US" sz="3800" dirty="0">
                <a:solidFill>
                  <a:schemeClr val="bg1"/>
                </a:solidFill>
              </a:rPr>
              <a:t>SQL Server</a:t>
            </a:r>
            <a:endParaRPr lang="fr-FR" sz="3800" dirty="0">
              <a:solidFill>
                <a:schemeClr val="bg1"/>
              </a:solidFill>
            </a:endParaRPr>
          </a:p>
          <a:p>
            <a:endParaRPr lang="en-US" sz="4200" b="0" i="0" kern="1200" dirty="0">
              <a:solidFill>
                <a:srgbClr val="EBEBEB"/>
              </a:solidFill>
              <a:latin typeface="+mj-lt"/>
            </a:endParaRPr>
          </a:p>
          <a:p>
            <a:endParaRPr lang="en-US" sz="4200" b="0" i="0" kern="1200">
              <a:solidFill>
                <a:srgbClr val="EBEBEB"/>
              </a:solidFill>
              <a:latin typeface="+mj-lt"/>
              <a:ea typeface="+mj-ea"/>
              <a:cs typeface="+mj-cs"/>
            </a:endParaRPr>
          </a:p>
        </p:txBody>
      </p:sp>
      <p:sp useBgFill="1">
        <p:nvSpPr>
          <p:cNvPr id="75" name="Freeform: Shape 7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itre 1">
            <a:extLst>
              <a:ext uri="{FF2B5EF4-FFF2-40B4-BE49-F238E27FC236}">
                <a16:creationId xmlns:a16="http://schemas.microsoft.com/office/drawing/2014/main" id="{79A43120-387C-D614-B9AF-4A3E332976C0}"/>
              </a:ext>
            </a:extLst>
          </p:cNvPr>
          <p:cNvSpPr txBox="1">
            <a:spLocks/>
          </p:cNvSpPr>
          <p:nvPr/>
        </p:nvSpPr>
        <p:spPr>
          <a:xfrm>
            <a:off x="648931" y="2548281"/>
            <a:ext cx="5122606" cy="3658689"/>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pPr>
            <a:r>
              <a:rPr lang="en-US" sz="2900" dirty="0">
                <a:solidFill>
                  <a:schemeClr val="tx1"/>
                </a:solidFill>
                <a:ea typeface="+mj-lt"/>
                <a:cs typeface="+mj-lt"/>
              </a:rPr>
              <a:t>SQL Server is an application software for Relational Database Management System (RDBMS), from Microsoft, that can be used for creating, maintaining, managing, and implementing the RDBMS systems. It is an extensively used application as it enables multiple users simultaneously to work on the database systems.</a:t>
            </a:r>
            <a:endParaRPr lang="fr-FR" dirty="0">
              <a:solidFill>
                <a:schemeClr val="tx1"/>
              </a:solidFill>
            </a:endParaRPr>
          </a:p>
        </p:txBody>
      </p:sp>
      <p:pic>
        <p:nvPicPr>
          <p:cNvPr id="3" name="Image 3" descr="Une image contenant texte&#10;&#10;Description générée automatiquement">
            <a:extLst>
              <a:ext uri="{FF2B5EF4-FFF2-40B4-BE49-F238E27FC236}">
                <a16:creationId xmlns:a16="http://schemas.microsoft.com/office/drawing/2014/main" id="{8E552D7F-2207-CEC6-F882-A419FDDB8378}"/>
              </a:ext>
            </a:extLst>
          </p:cNvPr>
          <p:cNvPicPr>
            <a:picLocks noChangeAspect="1"/>
          </p:cNvPicPr>
          <p:nvPr/>
        </p:nvPicPr>
        <p:blipFill>
          <a:blip r:embed="rId7"/>
          <a:stretch>
            <a:fillRect/>
          </a:stretch>
        </p:blipFill>
        <p:spPr>
          <a:xfrm>
            <a:off x="6091916" y="2941423"/>
            <a:ext cx="5451627" cy="2875733"/>
          </a:xfrm>
          <a:prstGeom prst="rect">
            <a:avLst/>
          </a:prstGeom>
          <a:effectLst/>
        </p:spPr>
      </p:pic>
    </p:spTree>
    <p:extLst>
      <p:ext uri="{BB962C8B-B14F-4D97-AF65-F5344CB8AC3E}">
        <p14:creationId xmlns:p14="http://schemas.microsoft.com/office/powerpoint/2010/main" val="61877849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54"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re 5">
            <a:extLst>
              <a:ext uri="{FF2B5EF4-FFF2-40B4-BE49-F238E27FC236}">
                <a16:creationId xmlns:a16="http://schemas.microsoft.com/office/drawing/2014/main" id="{8E309178-9576-8A03-7A86-C0DC4C09340B}"/>
              </a:ext>
            </a:extLst>
          </p:cNvPr>
          <p:cNvSpPr>
            <a:spLocks noGrp="1"/>
          </p:cNvSpPr>
          <p:nvPr>
            <p:ph type="ctrTitle"/>
          </p:nvPr>
        </p:nvSpPr>
        <p:spPr>
          <a:xfrm>
            <a:off x="806195" y="804672"/>
            <a:ext cx="3521359" cy="5248656"/>
          </a:xfrm>
        </p:spPr>
        <p:txBody>
          <a:bodyPr vert="horz" lIns="91440" tIns="45720" rIns="91440" bIns="45720" rtlCol="0" anchor="ctr">
            <a:normAutofit/>
          </a:bodyPr>
          <a:lstStyle/>
          <a:p>
            <a:pPr algn="ctr"/>
            <a:r>
              <a:rPr lang="en-US" sz="4200" dirty="0">
                <a:solidFill>
                  <a:schemeClr val="tx1"/>
                </a:solidFill>
              </a:rPr>
              <a:t>SQL</a:t>
            </a:r>
            <a:r>
              <a:rPr lang="en-US" sz="4200" dirty="0">
                <a:solidFill>
                  <a:schemeClr val="bg1"/>
                </a:solidFill>
              </a:rPr>
              <a:t> </a:t>
            </a:r>
            <a:r>
              <a:rPr lang="en-US" sz="4200" dirty="0">
                <a:solidFill>
                  <a:schemeClr val="tx1"/>
                </a:solidFill>
              </a:rPr>
              <a:t>Server</a:t>
            </a:r>
            <a:r>
              <a:rPr lang="en-US" sz="4200" dirty="0">
                <a:solidFill>
                  <a:schemeClr val="bg1"/>
                </a:solidFill>
              </a:rPr>
              <a:t> </a:t>
            </a:r>
            <a:br>
              <a:rPr lang="en-US" sz="4200" dirty="0">
                <a:solidFill>
                  <a:schemeClr val="bg1"/>
                </a:solidFill>
              </a:rPr>
            </a:br>
            <a:r>
              <a:rPr lang="en-US" sz="4200" dirty="0"/>
              <a:t>features</a:t>
            </a:r>
            <a:r>
              <a:rPr lang="en-US" sz="4200" b="0" i="0" kern="1200" dirty="0">
                <a:latin typeface="+mj-lt"/>
                <a:ea typeface="+mj-ea"/>
                <a:cs typeface="+mj-cs"/>
              </a:rPr>
              <a:t> </a:t>
            </a:r>
            <a:endParaRPr lang="fr-FR" dirty="0"/>
          </a:p>
        </p:txBody>
      </p:sp>
      <p:sp>
        <p:nvSpPr>
          <p:cNvPr id="5" name="Titre 1">
            <a:extLst>
              <a:ext uri="{FF2B5EF4-FFF2-40B4-BE49-F238E27FC236}">
                <a16:creationId xmlns:a16="http://schemas.microsoft.com/office/drawing/2014/main" id="{79A43120-387C-D614-B9AF-4A3E332976C0}"/>
              </a:ext>
            </a:extLst>
          </p:cNvPr>
          <p:cNvSpPr txBox="1">
            <a:spLocks/>
          </p:cNvSpPr>
          <p:nvPr/>
        </p:nvSpPr>
        <p:spPr>
          <a:xfrm>
            <a:off x="5018993" y="1135350"/>
            <a:ext cx="6356798" cy="491797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bg2">
                  <a:lumMod val="40000"/>
                  <a:lumOff val="60000"/>
                </a:schemeClr>
              </a:buClr>
              <a:buSzPct val="80000"/>
            </a:pPr>
            <a:endParaRPr lang="en-US" sz="2000" dirty="0"/>
          </a:p>
          <a:p>
            <a:pPr>
              <a:lnSpc>
                <a:spcPct val="90000"/>
              </a:lnSpc>
              <a:spcBef>
                <a:spcPts val="1000"/>
              </a:spcBef>
              <a:buClr>
                <a:srgbClr val="8AD0D6"/>
              </a:buClr>
              <a:buSzPct val="80000"/>
              <a:buFont typeface="Wingdings 3" charset="2"/>
              <a:buChar char=""/>
            </a:pPr>
            <a:r>
              <a:rPr lang="en-US" sz="2000" b="1" dirty="0">
                <a:ea typeface="+mj-lt"/>
                <a:cs typeface="+mj-lt"/>
              </a:rPr>
              <a:t>Break down data silos </a:t>
            </a:r>
            <a:r>
              <a:rPr lang="en-US" sz="2000" dirty="0">
                <a:ea typeface="+mj-lt"/>
                <a:cs typeface="+mj-lt"/>
              </a:rPr>
              <a:t>Gain insights from all your data by querying across your entire data estate</a:t>
            </a:r>
            <a:endParaRPr lang="en-US" dirty="0">
              <a:ea typeface="+mj-lt"/>
              <a:cs typeface="+mj-lt"/>
            </a:endParaRPr>
          </a:p>
          <a:p>
            <a:pPr>
              <a:lnSpc>
                <a:spcPct val="90000"/>
              </a:lnSpc>
              <a:spcBef>
                <a:spcPts val="1000"/>
              </a:spcBef>
              <a:buClr>
                <a:srgbClr val="8AD0D6"/>
              </a:buClr>
              <a:buSzPct val="80000"/>
              <a:buFont typeface="Wingdings 3" charset="2"/>
              <a:buChar char=""/>
            </a:pPr>
            <a:r>
              <a:rPr lang="en-US" sz="2000" b="1" dirty="0">
                <a:ea typeface="+mj-lt"/>
                <a:cs typeface="+mj-lt"/>
              </a:rPr>
              <a:t>Run SQL Server anywhere :</a:t>
            </a:r>
            <a:r>
              <a:rPr lang="en-US" sz="2000" dirty="0">
                <a:ea typeface="+mj-lt"/>
                <a:cs typeface="+mj-lt"/>
              </a:rPr>
              <a:t>Use SQL Server with Windows and Linux containers, plus deploy and manage your deployments using Kubernetes.</a:t>
            </a:r>
          </a:p>
          <a:p>
            <a:pPr>
              <a:lnSpc>
                <a:spcPct val="90000"/>
              </a:lnSpc>
              <a:spcBef>
                <a:spcPts val="1000"/>
              </a:spcBef>
              <a:buClr>
                <a:srgbClr val="8AD0D6"/>
              </a:buClr>
              <a:buSzPct val="80000"/>
              <a:buFont typeface="Wingdings 3" charset="2"/>
              <a:buChar char=""/>
            </a:pPr>
            <a:r>
              <a:rPr lang="en-US" sz="2000" b="1" dirty="0">
                <a:ea typeface="+mj-lt"/>
                <a:cs typeface="+mj-lt"/>
              </a:rPr>
              <a:t>Performance : </a:t>
            </a:r>
            <a:r>
              <a:rPr lang="en-US" sz="2000" dirty="0">
                <a:ea typeface="+mj-lt"/>
                <a:cs typeface="+mj-lt"/>
              </a:rPr>
              <a:t>Get record-breaking performance on Windows and Linux.</a:t>
            </a:r>
            <a:endParaRPr lang="en-US" dirty="0">
              <a:ea typeface="+mj-lt"/>
              <a:cs typeface="+mj-lt"/>
            </a:endParaRPr>
          </a:p>
          <a:p>
            <a:pPr>
              <a:lnSpc>
                <a:spcPct val="90000"/>
              </a:lnSpc>
              <a:spcBef>
                <a:spcPts val="1000"/>
              </a:spcBef>
              <a:buClr>
                <a:srgbClr val="8AD0D6"/>
              </a:buClr>
              <a:buSzPct val="80000"/>
              <a:buFont typeface="Wingdings 3" charset="2"/>
              <a:buChar char=""/>
            </a:pPr>
            <a:r>
              <a:rPr lang="en-US" sz="2000" b="1" dirty="0">
                <a:ea typeface="+mj-lt"/>
                <a:cs typeface="+mj-lt"/>
              </a:rPr>
              <a:t>Intelligent database capabilities :</a:t>
            </a:r>
            <a:r>
              <a:rPr lang="en-US" sz="2000" dirty="0">
                <a:ea typeface="+mj-lt"/>
                <a:cs typeface="+mj-lt"/>
              </a:rPr>
              <a:t>Upgrade and modernize your SQL Server database on-premises, in the cloud, and at the edge</a:t>
            </a:r>
            <a:endParaRPr lang="en-US" dirty="0">
              <a:ea typeface="+mj-lt"/>
              <a:cs typeface="+mj-lt"/>
            </a:endParaRPr>
          </a:p>
          <a:p>
            <a:pPr>
              <a:lnSpc>
                <a:spcPct val="90000"/>
              </a:lnSpc>
              <a:spcBef>
                <a:spcPts val="1000"/>
              </a:spcBef>
              <a:buClr>
                <a:srgbClr val="8AD0D6"/>
              </a:buClr>
              <a:buSzPct val="80000"/>
              <a:buFont typeface="Wingdings 3" charset="2"/>
              <a:buChar char=""/>
            </a:pPr>
            <a:r>
              <a:rPr lang="en-US" sz="2000" b="1" dirty="0">
                <a:ea typeface="+mj-lt"/>
                <a:cs typeface="+mj-lt"/>
              </a:rPr>
              <a:t>Built-in security and compliance :</a:t>
            </a:r>
            <a:r>
              <a:rPr lang="en-US" sz="2000" dirty="0">
                <a:ea typeface="+mj-lt"/>
                <a:cs typeface="+mj-lt"/>
              </a:rPr>
              <a:t>Use built-in features for data classification, data protection, and monitoring and alerts.</a:t>
            </a:r>
            <a:endParaRPr lang="en-US"/>
          </a:p>
          <a:p>
            <a:pPr>
              <a:lnSpc>
                <a:spcPct val="90000"/>
              </a:lnSpc>
              <a:spcBef>
                <a:spcPts val="1000"/>
              </a:spcBef>
              <a:buClr>
                <a:srgbClr val="8AD0D6"/>
              </a:buClr>
              <a:buSzPct val="80000"/>
              <a:buFont typeface="Wingdings 3" charset="2"/>
              <a:buChar char=""/>
            </a:pPr>
            <a:endParaRPr lang="en-US" sz="2000" dirty="0">
              <a:solidFill>
                <a:srgbClr val="EBEBEB"/>
              </a:solidFill>
            </a:endParaRPr>
          </a:p>
          <a:p>
            <a:pPr>
              <a:lnSpc>
                <a:spcPct val="90000"/>
              </a:lnSpc>
              <a:spcBef>
                <a:spcPts val="1000"/>
              </a:spcBef>
              <a:buClr>
                <a:srgbClr val="8AD0D6"/>
              </a:buClr>
              <a:buSzPct val="80000"/>
              <a:buFont typeface="Wingdings 3" charset="2"/>
              <a:buChar char=""/>
            </a:pPr>
            <a:endParaRPr lang="en-US" sz="1800" dirty="0">
              <a:solidFill>
                <a:srgbClr val="FFFFFF"/>
              </a:solidFill>
            </a:endParaRPr>
          </a:p>
          <a:p>
            <a:pPr>
              <a:lnSpc>
                <a:spcPct val="90000"/>
              </a:lnSpc>
              <a:spcBef>
                <a:spcPts val="1000"/>
              </a:spcBef>
              <a:buClr>
                <a:srgbClr val="1E5155">
                  <a:lumMod val="40000"/>
                  <a:lumOff val="60000"/>
                </a:srgbClr>
              </a:buClr>
              <a:buSzPct val="80000"/>
              <a:buFont typeface="Wingdings 3" charset="2"/>
              <a:buChar char=""/>
            </a:pPr>
            <a:endParaRPr lang="en-US" sz="1800">
              <a:solidFill>
                <a:srgbClr val="FFFFFF"/>
              </a:solidFill>
            </a:endParaRPr>
          </a:p>
        </p:txBody>
      </p:sp>
    </p:spTree>
    <p:extLst>
      <p:ext uri="{BB962C8B-B14F-4D97-AF65-F5344CB8AC3E}">
        <p14:creationId xmlns:p14="http://schemas.microsoft.com/office/powerpoint/2010/main" val="179726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8"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1066147" y="465420"/>
            <a:ext cx="10260990" cy="849697"/>
          </a:xfrm>
        </p:spPr>
        <p:txBody>
          <a:bodyPr rtlCol="0">
            <a:normAutofit fontScale="90000"/>
          </a:bodyPr>
          <a:lstStyle/>
          <a:p>
            <a:pPr algn="ctr"/>
            <a:r>
              <a:rPr lang="fr-FR" sz="4000" dirty="0">
                <a:ea typeface="+mj-lt"/>
                <a:cs typeface="+mj-lt"/>
              </a:rPr>
              <a:t>MySQL VS PostgreSQL VS SQL SERVER</a:t>
            </a:r>
            <a:r>
              <a:rPr lang="fr-FR" sz="8000" dirty="0">
                <a:ea typeface="+mj-lt"/>
                <a:cs typeface="+mj-lt"/>
              </a:rPr>
              <a:t> </a:t>
            </a:r>
            <a:endParaRPr lang="fr-FR" dirty="0"/>
          </a:p>
        </p:txBody>
      </p:sp>
      <p:pic>
        <p:nvPicPr>
          <p:cNvPr id="5" name="Image 5" descr="Une image contenant table&#10;&#10;Description générée automatiquement">
            <a:extLst>
              <a:ext uri="{FF2B5EF4-FFF2-40B4-BE49-F238E27FC236}">
                <a16:creationId xmlns:a16="http://schemas.microsoft.com/office/drawing/2014/main" id="{317EB612-22E3-5602-8C0D-C90ED865567B}"/>
              </a:ext>
            </a:extLst>
          </p:cNvPr>
          <p:cNvPicPr>
            <a:picLocks noChangeAspect="1"/>
          </p:cNvPicPr>
          <p:nvPr/>
        </p:nvPicPr>
        <p:blipFill>
          <a:blip r:embed="rId4"/>
          <a:stretch>
            <a:fillRect/>
          </a:stretch>
        </p:blipFill>
        <p:spPr>
          <a:xfrm>
            <a:off x="-5750" y="1714528"/>
            <a:ext cx="12203500" cy="5024831"/>
          </a:xfrm>
          <a:prstGeom prst="rect">
            <a:avLst/>
          </a:prstGeom>
        </p:spPr>
      </p:pic>
    </p:spTree>
    <p:extLst>
      <p:ext uri="{BB962C8B-B14F-4D97-AF65-F5344CB8AC3E}">
        <p14:creationId xmlns:p14="http://schemas.microsoft.com/office/powerpoint/2010/main" val="369099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Words>
  <Application>Microsoft Office PowerPoint</Application>
  <PresentationFormat>Grand écran</PresentationFormat>
  <Paragraphs>1</Paragraphs>
  <Slides>11</Slides>
  <Notes>10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Ion</vt:lpstr>
      <vt:lpstr>Introduction to Databases</vt:lpstr>
      <vt:lpstr>RDBMS (Relational database management system) </vt:lpstr>
      <vt:lpstr>1.MYSQL</vt:lpstr>
      <vt:lpstr>MYSQL features </vt:lpstr>
      <vt:lpstr>2.PostgreSQL </vt:lpstr>
      <vt:lpstr>PostgreSQL  features </vt:lpstr>
      <vt:lpstr>3.SQL Server  </vt:lpstr>
      <vt:lpstr>SQL Server  features </vt:lpstr>
      <vt:lpstr>MySQL VS PostgreSQL VS SQL SERVER </vt:lpstr>
      <vt:lpstr>MySQL VS PostgreSQL VS SQL SERVER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233</cp:revision>
  <dcterms:created xsi:type="dcterms:W3CDTF">2022-07-04T08:19:10Z</dcterms:created>
  <dcterms:modified xsi:type="dcterms:W3CDTF">2022-07-04T11:51:22Z</dcterms:modified>
</cp:coreProperties>
</file>