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65" r:id="rId3"/>
    <p:sldId id="266" r:id="rId4"/>
    <p:sldId id="258" r:id="rId5"/>
    <p:sldId id="261" r:id="rId6"/>
    <p:sldId id="262" r:id="rId7"/>
    <p:sldId id="263" r:id="rId8"/>
    <p:sldId id="264"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A890CA2-06EB-44EF-B371-859E599FE5D1}" type="datetimeFigureOut">
              <a:rPr lang="en-US" smtClean="0"/>
              <a:t>10/5/2020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7B103FCB-8AB7-43EB-8BBC-46DEFCF1BCA7}"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55882592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90CA2-06EB-44EF-B371-859E599FE5D1}"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74598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A890CA2-06EB-44EF-B371-859E599FE5D1}" type="datetimeFigureOut">
              <a:rPr lang="en-US" smtClean="0"/>
              <a:t>10/5/2020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7B103FCB-8AB7-43EB-8BBC-46DEFCF1BCA7}"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62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90CA2-06EB-44EF-B371-859E599FE5D1}"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25397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A890CA2-06EB-44EF-B371-859E599FE5D1}" type="datetimeFigureOut">
              <a:rPr lang="en-US" smtClean="0"/>
              <a:t>10/5/2020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7B103FCB-8AB7-43EB-8BBC-46DEFCF1BCA7}"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98885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890CA2-06EB-44EF-B371-859E599FE5D1}"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314635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890CA2-06EB-44EF-B371-859E599FE5D1}" type="datetimeFigureOut">
              <a:rPr lang="en-US" smtClean="0"/>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425982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890CA2-06EB-44EF-B371-859E599FE5D1}"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9452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A890CA2-06EB-44EF-B371-859E599FE5D1}" type="datetimeFigureOut">
              <a:rPr lang="en-US" smtClean="0"/>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03FCB-8AB7-43EB-8BBC-46DEFCF1BCA7}" type="slidenum">
              <a:rPr lang="en-US" smtClean="0"/>
              <a:t>‹#›</a:t>
            </a:fld>
            <a:endParaRPr lang="en-US"/>
          </a:p>
        </p:txBody>
      </p:sp>
    </p:spTree>
    <p:extLst>
      <p:ext uri="{BB962C8B-B14F-4D97-AF65-F5344CB8AC3E}">
        <p14:creationId xmlns:p14="http://schemas.microsoft.com/office/powerpoint/2010/main" val="236919488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A890CA2-06EB-44EF-B371-859E599FE5D1}" type="datetimeFigureOut">
              <a:rPr lang="en-US" smtClean="0"/>
              <a:t>10/5/2020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7B103FCB-8AB7-43EB-8BBC-46DEFCF1BCA7}" type="slidenum">
              <a:rPr lang="en-US" smtClean="0"/>
              <a:t>‹#›</a:t>
            </a:fld>
            <a:endParaRPr lang="en-US"/>
          </a:p>
        </p:txBody>
      </p:sp>
    </p:spTree>
    <p:extLst>
      <p:ext uri="{BB962C8B-B14F-4D97-AF65-F5344CB8AC3E}">
        <p14:creationId xmlns:p14="http://schemas.microsoft.com/office/powerpoint/2010/main" val="132078766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A890CA2-06EB-44EF-B371-859E599FE5D1}" type="datetimeFigureOut">
              <a:rPr lang="en-US" smtClean="0"/>
              <a:t>10/5/2020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7B103FCB-8AB7-43EB-8BBC-46DEFCF1BCA7}" type="slidenum">
              <a:rPr lang="en-US" smtClean="0"/>
              <a:t>‹#›</a:t>
            </a:fld>
            <a:endParaRPr lang="en-US"/>
          </a:p>
        </p:txBody>
      </p:sp>
    </p:spTree>
    <p:extLst>
      <p:ext uri="{BB962C8B-B14F-4D97-AF65-F5344CB8AC3E}">
        <p14:creationId xmlns:p14="http://schemas.microsoft.com/office/powerpoint/2010/main" val="161997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A890CA2-06EB-44EF-B371-859E599FE5D1}" type="datetimeFigureOut">
              <a:rPr lang="en-US" smtClean="0"/>
              <a:t>10/5/2020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7B103FCB-8AB7-43EB-8BBC-46DEFCF1BCA7}"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80167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hi_coeffici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Flu Shot Learning Predict H1N1 and Seasonal Flu Vaccine</a:t>
            </a:r>
            <a:endParaRPr lang="en-US" dirty="0"/>
          </a:p>
        </p:txBody>
      </p:sp>
      <p:sp>
        <p:nvSpPr>
          <p:cNvPr id="3" name="Subtitle 2"/>
          <p:cNvSpPr>
            <a:spLocks noGrp="1"/>
          </p:cNvSpPr>
          <p:nvPr>
            <p:ph type="subTitle" idx="1"/>
          </p:nvPr>
        </p:nvSpPr>
        <p:spPr/>
        <p:txBody>
          <a:bodyPr/>
          <a:lstStyle/>
          <a:p>
            <a:endParaRPr lang="en-US" dirty="0" smtClean="0"/>
          </a:p>
          <a:p>
            <a:r>
              <a:rPr lang="en-US" dirty="0" smtClean="0"/>
              <a:t>Name : Sahar </a:t>
            </a:r>
            <a:r>
              <a:rPr lang="en-US" dirty="0" err="1" smtClean="0"/>
              <a:t>Afshan</a:t>
            </a:r>
            <a:r>
              <a:rPr lang="en-US" dirty="0" smtClean="0"/>
              <a:t> </a:t>
            </a:r>
            <a:r>
              <a:rPr lang="en-US" dirty="0" err="1" smtClean="0"/>
              <a:t>A.Qadir</a:t>
            </a:r>
            <a:endParaRPr lang="en-US" dirty="0"/>
          </a:p>
        </p:txBody>
      </p:sp>
    </p:spTree>
    <p:extLst>
      <p:ext uri="{BB962C8B-B14F-4D97-AF65-F5344CB8AC3E}">
        <p14:creationId xmlns:p14="http://schemas.microsoft.com/office/powerpoint/2010/main" val="3867794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a:t>
            </a:r>
            <a:r>
              <a:rPr lang="en-US" dirty="0"/>
              <a:t>more </a:t>
            </a:r>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dirty="0"/>
              <a:t>Demographics have a stronger correlation with the seasonal vaccine, but so far h1n1_vaccine is much less. We see a particularly strong correlation with </a:t>
            </a:r>
            <a:r>
              <a:rPr lang="en-US" dirty="0" err="1"/>
              <a:t>age_group</a:t>
            </a:r>
            <a:r>
              <a:rPr lang="en-US" dirty="0"/>
              <a:t> with seasonal vaccine, but not with </a:t>
            </a:r>
            <a:r>
              <a:rPr lang="en-US" dirty="0" smtClean="0"/>
              <a:t>h1n1_vaccine</a:t>
            </a:r>
          </a:p>
          <a:p>
            <a:r>
              <a:rPr lang="en-US" dirty="0"/>
              <a:t>With seasonal flu, it seems, people are acting appropriately by the fact that people are more affected and the risk of flu-related complications is higher with </a:t>
            </a:r>
            <a:r>
              <a:rPr lang="en-US" dirty="0" smtClean="0"/>
              <a:t>age</a:t>
            </a:r>
          </a:p>
          <a:p>
            <a:r>
              <a:rPr lang="en-US" dirty="0"/>
              <a:t>It turned out that H1N1 flu has an interesting relationship with age: Even if older people had a higher risk of complications, they were less likely to become infected! While we know something about causality from this analysis, risk factors appear to be reflected in vaccination rates</a:t>
            </a:r>
          </a:p>
        </p:txBody>
      </p:sp>
    </p:spTree>
    <p:extLst>
      <p:ext uri="{BB962C8B-B14F-4D97-AF65-F5344CB8AC3E}">
        <p14:creationId xmlns:p14="http://schemas.microsoft.com/office/powerpoint/2010/main" val="394100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conclude the analysis, to better understand the characteristics have been associated with seasonal and H1N1 vaccination</a:t>
            </a:r>
          </a:p>
          <a:p>
            <a:r>
              <a:rPr lang="en-US" dirty="0" smtClean="0"/>
              <a:t>People get the H1N1 vaccines where they have serious symptoms</a:t>
            </a:r>
          </a:p>
          <a:p>
            <a:r>
              <a:rPr lang="en-US" dirty="0" smtClean="0"/>
              <a:t>People who get seasonal influenza got the normal vaccine</a:t>
            </a:r>
          </a:p>
          <a:p>
            <a:r>
              <a:rPr lang="en-US" dirty="0" smtClean="0"/>
              <a:t>Also the comparison with respect to categories</a:t>
            </a:r>
            <a:endParaRPr lang="en-US" dirty="0"/>
          </a:p>
        </p:txBody>
      </p:sp>
    </p:spTree>
    <p:extLst>
      <p:ext uri="{BB962C8B-B14F-4D97-AF65-F5344CB8AC3E}">
        <p14:creationId xmlns:p14="http://schemas.microsoft.com/office/powerpoint/2010/main" val="3008932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There are two main types of influenza (flu) virus: Types A and B. The influenza A and B viruses that routinely spread in people (human influenza viruses) are responsible for seasonal flu epidemics each year</a:t>
            </a:r>
            <a:r>
              <a:rPr lang="en-US" dirty="0" smtClean="0"/>
              <a:t>.</a:t>
            </a:r>
          </a:p>
          <a:p>
            <a:r>
              <a:rPr lang="en-US" dirty="0"/>
              <a:t>In the spring of 2009, a novel influenza A (H1N1) virus emerged. It was detected first in the United States and spread quickly across the United States and the world. </a:t>
            </a:r>
            <a:endParaRPr lang="en-US" dirty="0" smtClean="0"/>
          </a:p>
          <a:p>
            <a:r>
              <a:rPr lang="en-US" dirty="0" smtClean="0"/>
              <a:t>This </a:t>
            </a:r>
            <a:r>
              <a:rPr lang="en-US" dirty="0"/>
              <a:t>new H1N1 virus contained a unique combination of influenza genes not previously identified in animals or people. </a:t>
            </a:r>
          </a:p>
        </p:txBody>
      </p:sp>
    </p:spTree>
    <p:extLst>
      <p:ext uri="{BB962C8B-B14F-4D97-AF65-F5344CB8AC3E}">
        <p14:creationId xmlns:p14="http://schemas.microsoft.com/office/powerpoint/2010/main" val="165542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Seasonal Epidemics Vs. Pandemics</a:t>
            </a:r>
            <a:endParaRPr lang="en-US" dirty="0"/>
          </a:p>
        </p:txBody>
      </p:sp>
      <p:graphicFrame>
        <p:nvGraphicFramePr>
          <p:cNvPr id="4" name="Content Placeholder 3"/>
          <p:cNvGraphicFramePr>
            <a:graphicFrameLocks noGrp="1"/>
          </p:cNvGraphicFramePr>
          <p:nvPr>
            <p:ph idx="1"/>
          </p:nvPr>
        </p:nvGraphicFramePr>
        <p:xfrm>
          <a:off x="2933700" y="2438400"/>
          <a:ext cx="8770938" cy="3582400"/>
        </p:xfrm>
        <a:graphic>
          <a:graphicData uri="http://schemas.openxmlformats.org/drawingml/2006/table">
            <a:tbl>
              <a:tblPr firstRow="1" bandRow="1">
                <a:tableStyleId>{5C22544A-7EE6-4342-B048-85BDC9FD1C3A}</a:tableStyleId>
              </a:tblPr>
              <a:tblGrid>
                <a:gridCol w="4385469">
                  <a:extLst>
                    <a:ext uri="{9D8B030D-6E8A-4147-A177-3AD203B41FA5}">
                      <a16:colId xmlns:a16="http://schemas.microsoft.com/office/drawing/2014/main" val="1269303539"/>
                    </a:ext>
                  </a:extLst>
                </a:gridCol>
                <a:gridCol w="4385469">
                  <a:extLst>
                    <a:ext uri="{9D8B030D-6E8A-4147-A177-3AD203B41FA5}">
                      <a16:colId xmlns:a16="http://schemas.microsoft.com/office/drawing/2014/main" val="3454990408"/>
                    </a:ext>
                  </a:extLst>
                </a:gridCol>
              </a:tblGrid>
              <a:tr h="895600">
                <a:tc>
                  <a:txBody>
                    <a:bodyPr/>
                    <a:lstStyle/>
                    <a:p>
                      <a:pPr algn="ctr"/>
                      <a:r>
                        <a:rPr lang="en-US" sz="2500" dirty="0" smtClean="0"/>
                        <a:t>Seasonal Influenza</a:t>
                      </a:r>
                      <a:endParaRPr lang="en-US" sz="2500" dirty="0"/>
                    </a:p>
                  </a:txBody>
                  <a:tcPr marL="76269" marR="76269"/>
                </a:tc>
                <a:tc>
                  <a:txBody>
                    <a:bodyPr/>
                    <a:lstStyle/>
                    <a:p>
                      <a:pPr algn="ctr"/>
                      <a:r>
                        <a:rPr lang="en-US" sz="2500" dirty="0" smtClean="0"/>
                        <a:t>Influenza</a:t>
                      </a:r>
                      <a:r>
                        <a:rPr lang="en-US" sz="2500" baseline="0" dirty="0" smtClean="0"/>
                        <a:t> Pandemics</a:t>
                      </a:r>
                      <a:endParaRPr lang="en-US" sz="2500" dirty="0"/>
                    </a:p>
                  </a:txBody>
                  <a:tcPr marL="76269" marR="76269"/>
                </a:tc>
                <a:extLst>
                  <a:ext uri="{0D108BD9-81ED-4DB2-BD59-A6C34878D82A}">
                    <a16:rowId xmlns:a16="http://schemas.microsoft.com/office/drawing/2014/main" val="2060047116"/>
                  </a:ext>
                </a:extLst>
              </a:tr>
              <a:tr h="895600">
                <a:tc>
                  <a:txBody>
                    <a:bodyPr/>
                    <a:lstStyle/>
                    <a:p>
                      <a:r>
                        <a:rPr lang="en-US" dirty="0" smtClean="0"/>
                        <a:t>A public health problem each year</a:t>
                      </a:r>
                      <a:endParaRPr lang="en-US" dirty="0"/>
                    </a:p>
                  </a:txBody>
                  <a:tcPr marL="76269" marR="76269"/>
                </a:tc>
                <a:tc>
                  <a:txBody>
                    <a:bodyPr/>
                    <a:lstStyle/>
                    <a:p>
                      <a:r>
                        <a:rPr lang="en-US" dirty="0" smtClean="0"/>
                        <a:t>Appear in the human population</a:t>
                      </a:r>
                      <a:r>
                        <a:rPr lang="en-US" baseline="0" dirty="0" smtClean="0"/>
                        <a:t> rarely and unpredictably</a:t>
                      </a:r>
                      <a:endParaRPr lang="en-US" dirty="0"/>
                    </a:p>
                  </a:txBody>
                  <a:tcPr marL="76269" marR="76269"/>
                </a:tc>
                <a:extLst>
                  <a:ext uri="{0D108BD9-81ED-4DB2-BD59-A6C34878D82A}">
                    <a16:rowId xmlns:a16="http://schemas.microsoft.com/office/drawing/2014/main" val="414635957"/>
                  </a:ext>
                </a:extLst>
              </a:tr>
              <a:tr h="895600">
                <a:tc>
                  <a:txBody>
                    <a:bodyPr/>
                    <a:lstStyle/>
                    <a:p>
                      <a:r>
                        <a:rPr lang="en-US" dirty="0" smtClean="0"/>
                        <a:t>Usually some immunity built up from previous</a:t>
                      </a:r>
                      <a:r>
                        <a:rPr lang="en-US" baseline="0" dirty="0" smtClean="0"/>
                        <a:t> exposures to the same subtype </a:t>
                      </a:r>
                      <a:endParaRPr lang="en-US" dirty="0"/>
                    </a:p>
                  </a:txBody>
                  <a:tcPr marL="76269" marR="76269"/>
                </a:tc>
                <a:tc>
                  <a:txBody>
                    <a:bodyPr/>
                    <a:lstStyle/>
                    <a:p>
                      <a:r>
                        <a:rPr lang="en-US" dirty="0" smtClean="0"/>
                        <a:t>Human population lacks any immunity</a:t>
                      </a:r>
                      <a:endParaRPr lang="en-US" dirty="0"/>
                    </a:p>
                  </a:txBody>
                  <a:tcPr marL="76269" marR="76269"/>
                </a:tc>
                <a:extLst>
                  <a:ext uri="{0D108BD9-81ED-4DB2-BD59-A6C34878D82A}">
                    <a16:rowId xmlns:a16="http://schemas.microsoft.com/office/drawing/2014/main" val="2074301127"/>
                  </a:ext>
                </a:extLst>
              </a:tr>
              <a:tr h="895600">
                <a:tc>
                  <a:txBody>
                    <a:bodyPr/>
                    <a:lstStyle/>
                    <a:p>
                      <a:r>
                        <a:rPr lang="en-US" dirty="0" smtClean="0"/>
                        <a:t>Infants and elderly</a:t>
                      </a:r>
                      <a:r>
                        <a:rPr lang="en-US" baseline="0" dirty="0" smtClean="0"/>
                        <a:t> most at risk </a:t>
                      </a:r>
                      <a:endParaRPr lang="en-US" dirty="0"/>
                    </a:p>
                  </a:txBody>
                  <a:tcPr marL="76269" marR="76269"/>
                </a:tc>
                <a:tc>
                  <a:txBody>
                    <a:bodyPr/>
                    <a:lstStyle/>
                    <a:p>
                      <a:r>
                        <a:rPr lang="en-US" dirty="0" smtClean="0"/>
                        <a:t>All age</a:t>
                      </a:r>
                      <a:r>
                        <a:rPr lang="en-US" baseline="0" dirty="0" smtClean="0"/>
                        <a:t> groups, including healthy young adults</a:t>
                      </a:r>
                      <a:endParaRPr lang="en-US" dirty="0"/>
                    </a:p>
                  </a:txBody>
                  <a:tcPr marL="76269" marR="76269"/>
                </a:tc>
                <a:extLst>
                  <a:ext uri="{0D108BD9-81ED-4DB2-BD59-A6C34878D82A}">
                    <a16:rowId xmlns:a16="http://schemas.microsoft.com/office/drawing/2014/main" val="831391031"/>
                  </a:ext>
                </a:extLst>
              </a:tr>
            </a:tbl>
          </a:graphicData>
        </a:graphic>
      </p:graphicFrame>
    </p:spTree>
    <p:extLst>
      <p:ext uri="{BB962C8B-B14F-4D97-AF65-F5344CB8AC3E}">
        <p14:creationId xmlns:p14="http://schemas.microsoft.com/office/powerpoint/2010/main" val="2501659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431074"/>
            <a:ext cx="10515600" cy="5732826"/>
          </a:xfrm>
        </p:spPr>
        <p:txBody>
          <a:bodyPr/>
          <a:lstStyle/>
          <a:p>
            <a:pPr marL="0" indent="0">
              <a:buNone/>
            </a:pPr>
            <a:endParaRPr lang="en-US" dirty="0" smtClean="0"/>
          </a:p>
          <a:p>
            <a:pPr marL="0" indent="0">
              <a:buNone/>
            </a:pPr>
            <a:r>
              <a:rPr lang="en-US" dirty="0" smtClean="0"/>
              <a:t>WHO </a:t>
            </a:r>
            <a:r>
              <a:rPr lang="en-US" dirty="0"/>
              <a:t>is working with countries and partners to improve global vaccination coverage, through the “Global Vaccine Action Plan 2011-2020”. Through the plan, WHO:</a:t>
            </a:r>
            <a:endParaRPr lang="en-US" dirty="0" smtClean="0"/>
          </a:p>
          <a:p>
            <a:r>
              <a:rPr lang="en-US" dirty="0" smtClean="0"/>
              <a:t>WHO Works </a:t>
            </a:r>
            <a:r>
              <a:rPr lang="en-US" dirty="0"/>
              <a:t>to increase funding for immunization and ensure safe and reliable vaccine supply systems.</a:t>
            </a:r>
          </a:p>
          <a:p>
            <a:r>
              <a:rPr lang="en-US" dirty="0"/>
              <a:t>Develops targeted research and development innovations for new and improved vaccines.</a:t>
            </a:r>
          </a:p>
          <a:p>
            <a:r>
              <a:rPr lang="en-US" dirty="0"/>
              <a:t>Since it continues to circulate seasonally worldwide vaccination was the first and most important step to be carried out .</a:t>
            </a:r>
          </a:p>
          <a:p>
            <a:r>
              <a:rPr lang="en-US" dirty="0" smtClean="0"/>
              <a:t>In this paper, we use the data to compare the how people got H1N1 or seasonal flu vaccine</a:t>
            </a:r>
            <a:endParaRPr lang="en-US" dirty="0"/>
          </a:p>
        </p:txBody>
      </p:sp>
    </p:spTree>
    <p:extLst>
      <p:ext uri="{BB962C8B-B14F-4D97-AF65-F5344CB8AC3E}">
        <p14:creationId xmlns:p14="http://schemas.microsoft.com/office/powerpoint/2010/main" val="95859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Dataset Used</a:t>
            </a:r>
            <a:endParaRPr lang="en-US" dirty="0"/>
          </a:p>
        </p:txBody>
      </p:sp>
      <p:sp>
        <p:nvSpPr>
          <p:cNvPr id="3" name="Content Placeholder 2"/>
          <p:cNvSpPr>
            <a:spLocks noGrp="1"/>
          </p:cNvSpPr>
          <p:nvPr>
            <p:ph idx="1"/>
          </p:nvPr>
        </p:nvSpPr>
        <p:spPr/>
        <p:txBody>
          <a:bodyPr/>
          <a:lstStyle/>
          <a:p>
            <a:r>
              <a:rPr lang="en-US" dirty="0"/>
              <a:t>The purpose of the dataset was to monitor and evaluate H1N1 influenza vaccination efforts among adults and children</a:t>
            </a:r>
            <a:r>
              <a:rPr lang="en-US" dirty="0" smtClean="0"/>
              <a:t>.</a:t>
            </a:r>
          </a:p>
          <a:p>
            <a:r>
              <a:rPr lang="en-US" dirty="0"/>
              <a:t>It provides us with details such as the H1N1 and seasonal influenza vaccination status of adults and children, as well as influenza vaccination status, views on the safety and efficacy of influenza vaccine, recent respiratory illnesses and pneumococcal vaccination status.</a:t>
            </a:r>
            <a:endParaRPr lang="en-IN" dirty="0"/>
          </a:p>
          <a:p>
            <a:endParaRPr lang="en-US" dirty="0"/>
          </a:p>
        </p:txBody>
      </p:sp>
    </p:spTree>
    <p:extLst>
      <p:ext uri="{BB962C8B-B14F-4D97-AF65-F5344CB8AC3E}">
        <p14:creationId xmlns:p14="http://schemas.microsoft.com/office/powerpoint/2010/main" val="4228365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and Pre Processing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Data is collected from diverse sources such WHO, CDC etc. that’s why this data need to clean and make it ready for further processing</a:t>
            </a:r>
          </a:p>
          <a:p>
            <a:r>
              <a:rPr lang="en-US" dirty="0" smtClean="0"/>
              <a:t>For this purpose we will follow below steps</a:t>
            </a:r>
          </a:p>
          <a:p>
            <a:pPr lvl="1"/>
            <a:r>
              <a:rPr lang="en-US" sz="2600" dirty="0" smtClean="0"/>
              <a:t>Read data</a:t>
            </a:r>
          </a:p>
          <a:p>
            <a:pPr lvl="1"/>
            <a:r>
              <a:rPr lang="en-US" sz="2600" dirty="0" smtClean="0"/>
              <a:t>Eliminate </a:t>
            </a:r>
            <a:r>
              <a:rPr lang="en-US" sz="2600" dirty="0"/>
              <a:t>null </a:t>
            </a:r>
            <a:r>
              <a:rPr lang="en-US" sz="2600" dirty="0" smtClean="0"/>
              <a:t>values</a:t>
            </a:r>
          </a:p>
          <a:p>
            <a:pPr lvl="1"/>
            <a:r>
              <a:rPr lang="en-US" sz="2600" dirty="0" smtClean="0"/>
              <a:t>Check </a:t>
            </a:r>
            <a:r>
              <a:rPr lang="en-US" sz="2600" dirty="0"/>
              <a:t>no missing values are left </a:t>
            </a:r>
            <a:endParaRPr lang="en-US" sz="2600" dirty="0" smtClean="0"/>
          </a:p>
          <a:p>
            <a:pPr lvl="1"/>
            <a:r>
              <a:rPr lang="en-US" sz="2600" dirty="0" smtClean="0"/>
              <a:t>Encoding </a:t>
            </a:r>
            <a:r>
              <a:rPr lang="en-US" sz="2600" dirty="0"/>
              <a:t>categorical </a:t>
            </a:r>
            <a:r>
              <a:rPr lang="en-US" sz="2600" dirty="0" smtClean="0"/>
              <a:t>features</a:t>
            </a:r>
          </a:p>
          <a:p>
            <a:pPr lvl="1"/>
            <a:r>
              <a:rPr lang="en-US" sz="2600" dirty="0" smtClean="0"/>
              <a:t>Normalization(make </a:t>
            </a:r>
            <a:r>
              <a:rPr lang="en-US" sz="2600" dirty="0"/>
              <a:t>all values </a:t>
            </a:r>
            <a:r>
              <a:rPr lang="en-US" sz="2600" dirty="0" smtClean="0"/>
              <a:t>between  </a:t>
            </a:r>
            <a:r>
              <a:rPr lang="en-US" sz="2600" dirty="0"/>
              <a:t>0-1</a:t>
            </a:r>
            <a:r>
              <a:rPr lang="en-US" sz="2600" dirty="0" smtClean="0"/>
              <a:t>)</a:t>
            </a:r>
          </a:p>
          <a:p>
            <a:pPr lvl="1"/>
            <a:r>
              <a:rPr lang="en-US" sz="2600" dirty="0" smtClean="0"/>
              <a:t>Check </a:t>
            </a:r>
            <a:r>
              <a:rPr lang="en-US" sz="2600" dirty="0"/>
              <a:t>if data types are correct or not </a:t>
            </a:r>
          </a:p>
        </p:txBody>
      </p:sp>
    </p:spTree>
    <p:extLst>
      <p:ext uri="{BB962C8B-B14F-4D97-AF65-F5344CB8AC3E}">
        <p14:creationId xmlns:p14="http://schemas.microsoft.com/office/powerpoint/2010/main" val="3468608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84663"/>
            <a:ext cx="8770571" cy="744398"/>
          </a:xfrm>
        </p:spPr>
        <p:txBody>
          <a:bodyPr>
            <a:normAutofit fontScale="90000"/>
          </a:bodyPr>
          <a:lstStyle/>
          <a:p>
            <a:r>
              <a:rPr lang="en-US" dirty="0" smtClean="0"/>
              <a:t>Explore the Dat</a:t>
            </a:r>
            <a:r>
              <a:rPr lang="en-US" dirty="0"/>
              <a:t>a</a:t>
            </a:r>
            <a:endParaRPr lang="en-US" dirty="0"/>
          </a:p>
        </p:txBody>
      </p:sp>
      <p:sp>
        <p:nvSpPr>
          <p:cNvPr id="3" name="Content Placeholder 2"/>
          <p:cNvSpPr>
            <a:spLocks noGrp="1"/>
          </p:cNvSpPr>
          <p:nvPr>
            <p:ph idx="1"/>
          </p:nvPr>
        </p:nvSpPr>
        <p:spPr>
          <a:xfrm>
            <a:off x="838200" y="1690688"/>
            <a:ext cx="10515600" cy="4814615"/>
          </a:xfrm>
        </p:spPr>
        <p:txBody>
          <a:bodyPr>
            <a:normAutofit fontScale="92500" lnSpcReduction="20000"/>
          </a:bodyPr>
          <a:lstStyle/>
          <a:p>
            <a:endParaRPr lang="en-US" dirty="0" smtClean="0"/>
          </a:p>
          <a:p>
            <a:endParaRPr lang="en-US" dirty="0"/>
          </a:p>
          <a:p>
            <a:r>
              <a:rPr lang="en-US" dirty="0" smtClean="0"/>
              <a:t>There are two target variables</a:t>
            </a:r>
          </a:p>
          <a:p>
            <a:pPr lvl="1"/>
            <a:r>
              <a:rPr lang="en-US" dirty="0" smtClean="0"/>
              <a:t>Seasonal Vaccine</a:t>
            </a:r>
          </a:p>
          <a:p>
            <a:pPr lvl="1"/>
            <a:r>
              <a:rPr lang="en-US" dirty="0" smtClean="0"/>
              <a:t>H1N1 Vaccine</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a:t>It seems half the people have received the seasonal flu vaccine, but only about 20% of people have received the H1N1 flu vaccine.</a:t>
            </a:r>
            <a:endParaRPr lang="en-US" dirty="0"/>
          </a:p>
        </p:txBody>
      </p:sp>
      <p:pic>
        <p:nvPicPr>
          <p:cNvPr id="5" name="Picture 4"/>
          <p:cNvPicPr>
            <a:picLocks noChangeAspect="1"/>
          </p:cNvPicPr>
          <p:nvPr/>
        </p:nvPicPr>
        <p:blipFill>
          <a:blip r:embed="rId2"/>
          <a:stretch>
            <a:fillRect/>
          </a:stretch>
        </p:blipFill>
        <p:spPr>
          <a:xfrm>
            <a:off x="3336607" y="2735920"/>
            <a:ext cx="4238625" cy="2724150"/>
          </a:xfrm>
          <a:prstGeom prst="rect">
            <a:avLst/>
          </a:prstGeom>
        </p:spPr>
      </p:pic>
    </p:spTree>
    <p:extLst>
      <p:ext uri="{BB962C8B-B14F-4D97-AF65-F5344CB8AC3E}">
        <p14:creationId xmlns:p14="http://schemas.microsoft.com/office/powerpoint/2010/main" val="2011013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two </a:t>
            </a:r>
            <a:r>
              <a:rPr lang="en-US" dirty="0"/>
              <a:t>target variables independent?</a:t>
            </a:r>
            <a:endParaRPr lang="en-US" dirty="0"/>
          </a:p>
        </p:txBody>
      </p:sp>
      <p:sp>
        <p:nvSpPr>
          <p:cNvPr id="3" name="Content Placeholder 2"/>
          <p:cNvSpPr>
            <a:spLocks noGrp="1"/>
          </p:cNvSpPr>
          <p:nvPr>
            <p:ph idx="1"/>
          </p:nvPr>
        </p:nvSpPr>
        <p:spPr>
          <a:xfrm>
            <a:off x="2933700" y="2438399"/>
            <a:ext cx="8770571" cy="3975463"/>
          </a:xfrm>
        </p:spPr>
        <p:txBody>
          <a:bodyPr>
            <a:normAutofit/>
          </a:bodyPr>
          <a:lstStyle/>
          <a:p>
            <a:r>
              <a:rPr lang="en-US" dirty="0"/>
              <a:t>These two variables have a </a:t>
            </a:r>
            <a:r>
              <a:rPr lang="en-US" u="sng" dirty="0">
                <a:hlinkClick r:id="rId2"/>
              </a:rPr>
              <a:t>phi coefficient</a:t>
            </a:r>
            <a:r>
              <a:rPr lang="en-US" dirty="0"/>
              <a:t> of 0.37, indicating a moderate positive correlation. </a:t>
            </a:r>
            <a:endParaRPr lang="en-US" dirty="0" smtClean="0"/>
          </a:p>
          <a:p>
            <a:r>
              <a:rPr lang="en-US" dirty="0" smtClean="0"/>
              <a:t>It is also depicted in cross-tabular format</a:t>
            </a:r>
          </a:p>
          <a:p>
            <a:endParaRPr lang="en-US" dirty="0"/>
          </a:p>
          <a:p>
            <a:endParaRPr lang="en-US" dirty="0" smtClean="0"/>
          </a:p>
          <a:p>
            <a:endParaRPr lang="en-US" dirty="0"/>
          </a:p>
          <a:p>
            <a:r>
              <a:rPr lang="en-US" dirty="0"/>
              <a:t>People with the H1N1 flu vaccine also got the seasonal flu vaccine</a:t>
            </a:r>
            <a:r>
              <a:rPr lang="en-US" dirty="0" smtClean="0"/>
              <a:t>.</a:t>
            </a:r>
          </a:p>
          <a:p>
            <a:r>
              <a:rPr lang="en-US" dirty="0"/>
              <a:t>Few of those who had the seasonal vaccine got the H1N1 vaccine, at a higher rate than those who did not get the seasonal vaccine.</a:t>
            </a:r>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7851865" y="3155361"/>
            <a:ext cx="3356065" cy="1401771"/>
          </a:xfrm>
          <a:prstGeom prst="rect">
            <a:avLst/>
          </a:prstGeom>
        </p:spPr>
      </p:pic>
    </p:spTree>
    <p:extLst>
      <p:ext uri="{BB962C8B-B14F-4D97-AF65-F5344CB8AC3E}">
        <p14:creationId xmlns:p14="http://schemas.microsoft.com/office/powerpoint/2010/main" val="3530317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The </a:t>
            </a:r>
            <a:r>
              <a:rPr lang="en-US" dirty="0"/>
              <a:t>feature variables are almost all categorical: a mix of binary, ordinal, and nominal </a:t>
            </a:r>
            <a:r>
              <a:rPr lang="en-US" dirty="0" smtClean="0"/>
              <a:t>features</a:t>
            </a:r>
          </a:p>
          <a:p>
            <a:r>
              <a:rPr lang="en-US" dirty="0"/>
              <a:t>Let's pick a few and see how vaccination rates can differ according to the levels of trait variables</a:t>
            </a:r>
            <a:r>
              <a:rPr lang="en-US" dirty="0" smtClean="0"/>
              <a:t>.</a:t>
            </a:r>
          </a:p>
          <a:p>
            <a:r>
              <a:rPr lang="en-US" dirty="0"/>
              <a:t>If a feature is associated with the target, we expect different vaccination patterns as you change the values ​​of the attribute.</a:t>
            </a:r>
          </a:p>
        </p:txBody>
      </p:sp>
    </p:spTree>
    <p:extLst>
      <p:ext uri="{BB962C8B-B14F-4D97-AF65-F5344CB8AC3E}">
        <p14:creationId xmlns:p14="http://schemas.microsoft.com/office/powerpoint/2010/main" val="3870753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262</TotalTime>
  <Words>665</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Corbel</vt:lpstr>
      <vt:lpstr>Feathered</vt:lpstr>
      <vt:lpstr>Flu Shot Learning Predict H1N1 and Seasonal Flu Vaccine</vt:lpstr>
      <vt:lpstr>Introduction</vt:lpstr>
      <vt:lpstr>Seasonal Epidemics Vs. Pandemics</vt:lpstr>
      <vt:lpstr>PowerPoint Presentation</vt:lpstr>
      <vt:lpstr>Dataset Used</vt:lpstr>
      <vt:lpstr>Data Cleansing and Pre Processing</vt:lpstr>
      <vt:lpstr>Explore the Data</vt:lpstr>
      <vt:lpstr>Are two target variables independent?</vt:lpstr>
      <vt:lpstr>Features</vt:lpstr>
      <vt:lpstr>Plotting more variables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Sahar</dc:creator>
  <cp:lastModifiedBy>Sahar</cp:lastModifiedBy>
  <cp:revision>38</cp:revision>
  <dcterms:created xsi:type="dcterms:W3CDTF">2020-09-30T05:54:56Z</dcterms:created>
  <dcterms:modified xsi:type="dcterms:W3CDTF">2020-10-05T09:03:27Z</dcterms:modified>
</cp:coreProperties>
</file>