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A153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C9A227"/>
                </a:solidFill>
                <a:latin typeface="Cairo"/>
              </a:defRPr>
            </a:pPr>
            <a:r>
              <a:t>تقرير المدرسة الشامل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8404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FFFFF"/>
                </a:solidFill>
                <a:latin typeface="Cairo"/>
              </a:defRPr>
            </a:pPr>
            <a:r>
              <a:t>مدرسة عثمان بن عفّان النموذجية للبنين</a:t>
            </a:r>
          </a:p>
          <a:p>
            <a:r>
              <a:t>وزارة التعليم والتعليم العالي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C9A227"/>
                </a:solidFill>
                <a:latin typeface="Cairo"/>
              </a:defRPr>
            </a:pPr>
            <a:r>
              <a:t>📊 الإحصائيات الرئيسية</a:t>
            </a:r>
          </a:p>
        </p:txBody>
      </p:sp>
      <p:pic>
        <p:nvPicPr>
          <p:cNvPr id="3" name="Picture 2" descr="tmp2myyygq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89672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743200" y="5943600"/>
            <a:ext cx="3657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8A1538"/>
                </a:solidFill>
                <a:latin typeface="Cairo"/>
              </a:defRPr>
            </a:pPr>
            <a:r>
              <a:t>نسبة الإنجاز الكلية: 53.5%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C9A227"/>
                </a:solidFill>
                <a:latin typeface="Cairo"/>
              </a:defRPr>
            </a:pPr>
            <a:r>
              <a:t>📈 توزيع الطلاب حسب الفئات</a:t>
            </a:r>
          </a:p>
        </p:txBody>
      </p:sp>
      <p:pic>
        <p:nvPicPr>
          <p:cNvPr id="3" name="Picture 2" descr="tmp9t2qzel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7315200" cy="50984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C9A227"/>
                </a:solidFill>
                <a:latin typeface="Cairo"/>
              </a:defRPr>
            </a:pPr>
            <a:r>
              <a:t>📚 تحليل المواد الدراسية</a:t>
            </a:r>
          </a:p>
        </p:txBody>
      </p:sp>
      <p:pic>
        <p:nvPicPr>
          <p:cNvPr id="3" name="Picture 2" descr="tmpi8q7emd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720"/>
            <a:ext cx="8229600" cy="4893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C9A227"/>
                </a:solidFill>
                <a:latin typeface="Cairo"/>
              </a:defRPr>
            </a:pPr>
            <a:r>
              <a:t>💡 التوصيات التلقائية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18872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 b="1">
                <a:solidFill>
                  <a:srgbClr val="8A1538"/>
                </a:solidFill>
                <a:latin typeface="Cairo"/>
              </a:defRPr>
            </a:pPr>
            <a:r>
              <a:t>بناءً على نسبة الإنجاز الكلية (53.5% - البرونزية):</a:t>
            </a:r>
          </a:p>
        </p:txBody>
      </p:sp>
      <p:sp>
        <p:nvSpPr>
          <p:cNvPr id="4" name="Oval 3"/>
          <p:cNvSpPr/>
          <p:nvPr/>
        </p:nvSpPr>
        <p:spPr>
          <a:xfrm>
            <a:off x="731520" y="201168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01168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الحفاظ على الأداء الجيد والعمل على تعزيز ثقافة الإنجاز</a:t>
            </a:r>
          </a:p>
        </p:txBody>
      </p:sp>
      <p:sp>
        <p:nvSpPr>
          <p:cNvPr id="6" name="Oval 5"/>
          <p:cNvSpPr/>
          <p:nvPr/>
        </p:nvSpPr>
        <p:spPr>
          <a:xfrm>
            <a:off x="731520" y="278892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278892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تحفيز الطلاب المتميزين وتكريمهم لتشجيع الآخرين</a:t>
            </a:r>
          </a:p>
        </p:txBody>
      </p:sp>
      <p:sp>
        <p:nvSpPr>
          <p:cNvPr id="8" name="Oval 7"/>
          <p:cNvSpPr/>
          <p:nvPr/>
        </p:nvSpPr>
        <p:spPr>
          <a:xfrm>
            <a:off x="731520" y="356616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356616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توفير برامج دعم إضافية للطلاب المتعثرين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434340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434340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تفعيل التواصل مع أولياء الأمور وإرسال تقارير دورية</a:t>
            </a:r>
          </a:p>
        </p:txBody>
      </p:sp>
      <p:sp>
        <p:nvSpPr>
          <p:cNvPr id="12" name="Oval 11"/>
          <p:cNvSpPr/>
          <p:nvPr/>
        </p:nvSpPr>
        <p:spPr>
          <a:xfrm>
            <a:off x="731520" y="5120640"/>
            <a:ext cx="457200" cy="457200"/>
          </a:xfrm>
          <a:prstGeom prst="ellipse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C9A227"/>
                </a:solidFill>
                <a:latin typeface="Cairo"/>
              </a:defRPr>
            </a:pPr>
            <a: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71600" y="5120640"/>
            <a:ext cx="68580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800">
                <a:solidFill>
                  <a:srgbClr val="333333"/>
                </a:solidFill>
                <a:latin typeface="Cairo"/>
              </a:defRPr>
            </a:pPr>
            <a:r>
              <a:t>المتابعة الدورية الأسبوعية لقياس التحسن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8A15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C9A227"/>
                </a:solidFill>
                <a:latin typeface="Cairo"/>
              </a:defRPr>
            </a:pPr>
            <a:r>
              <a:t>📝 إجراءات منسق المشاريع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 sz="1600">
                <a:solidFill>
                  <a:srgbClr val="333333"/>
                </a:solidFill>
                <a:latin typeface="Cairo"/>
              </a:defRPr>
            </a:pPr>
            <a:r>
              <a:t>إجراءات منسق المشاريع الإلكترونية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A153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C9A227"/>
                </a:solidFill>
                <a:latin typeface="Cairo"/>
              </a:defRPr>
            </a:pPr>
            <a:r>
              <a:t>شكراً لكم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114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  <a:latin typeface="Cairo"/>
              </a:defRPr>
            </a:pPr>
            <a:r>
              <a:t>تطوير وتنفيذ: Sahar Osman</a:t>
            </a:r>
          </a:p>
          <a:p>
            <a:pPr algn="ctr">
              <a:defRPr sz="1800">
                <a:solidFill>
                  <a:srgbClr val="FFFFFF"/>
                </a:solidFill>
                <a:latin typeface="Cairo"/>
              </a:defRPr>
            </a:pPr>
            <a:r>
              <a:t>E-Learning Projects Coordinator</a:t>
            </a:r>
          </a:p>
          <a:p>
            <a:pPr algn="ctr">
              <a:defRPr sz="1800">
                <a:solidFill>
                  <a:srgbClr val="FFFFFF"/>
                </a:solidFill>
                <a:latin typeface="Cairo"/>
              </a:defRPr>
            </a:pPr>
            <a:r>
              <a:t>s.mahgoub0101@education.qa</a:t>
            </a:r>
          </a:p>
          <a:p>
            <a:pPr algn="ctr">
              <a:defRPr sz="1800">
                <a:solidFill>
                  <a:srgbClr val="FFFFFF"/>
                </a:solidFill>
                <a:latin typeface="Cairo"/>
              </a:defRPr>
            </a:pPr>
            <a:r>
              <a:t>linkedin.com/in/sahar-osman-a19a45209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