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C9A227"/>
                </a:solidFill>
                <a:latin typeface="Cairo"/>
              </a:defRPr>
            </a:pPr>
            <a:r>
              <a:t>تقرير المدرسة الشامل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latin typeface="Cairo"/>
              </a:defRPr>
            </a:pPr>
            <a:r>
              <a:t>مدرسة عثمان بن عفّان النموذجية للبنين</a:t>
            </a:r>
          </a:p>
          <a:p>
            <a:r>
              <a:t>وزارة التعليم والتعليم العالي – دولة قطر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📊 الإحصائيات الرئيسية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40080" y="1645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👥 إجمالي الطلاب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286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150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212080" y="1645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📊 إجمالي التقييمات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12080" y="2286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450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657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" y="3931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✅ التقييمات المُنجزة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4572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360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29200" y="3657600"/>
            <a:ext cx="3657600" cy="1828800"/>
          </a:xfrm>
          <a:prstGeom prst="rect">
            <a:avLst/>
          </a:prstGeom>
          <a:solidFill>
            <a:srgbClr val="F5F5F5"/>
          </a:solidFill>
          <a:ln w="38100">
            <a:solidFill>
              <a:srgbClr val="8A153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212080" y="3931920"/>
            <a:ext cx="32918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8A1538"/>
                </a:solidFill>
                <a:latin typeface="Cairo"/>
              </a:defRPr>
            </a:pPr>
            <a:r>
              <a:t>🎯 نسبة الإنجاز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2080" y="4572000"/>
            <a:ext cx="3291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8A1538"/>
                </a:solidFill>
                <a:latin typeface="Cairo"/>
              </a:defRPr>
            </a:pPr>
            <a:r>
              <a:t>80.0%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📈 توزيع الطلاب حسب الفئات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البلاتينية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13716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3716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16.7%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1031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الذهبية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21031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40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210312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26.7%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283464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الفضية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14800" y="283464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35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283464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23.3%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56616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البرونزية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14800" y="35661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30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356616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20.0%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429768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يحتاج إلى تطوير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14800" y="429768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15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429768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10.0%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50292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2400" b="1">
                <a:solidFill>
                  <a:srgbClr val="8A1538"/>
                </a:solidFill>
                <a:latin typeface="Cairo"/>
              </a:defRPr>
            </a:pPr>
            <a:r>
              <a:t>لا يستفيد من النظام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4800" y="50292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333333"/>
                </a:solidFill>
                <a:latin typeface="Cairo"/>
              </a:defRPr>
            </a:pPr>
            <a:r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0" y="5029200"/>
            <a:ext cx="1828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9A227"/>
                </a:solidFill>
                <a:latin typeface="Cairo"/>
              </a:defRPr>
            </a:pPr>
            <a:r>
              <a:t>3.3%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💡 التوصيات التلقائية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8A1538"/>
                </a:solidFill>
                <a:latin typeface="Cairo"/>
              </a:defRPr>
            </a:pPr>
            <a:r>
              <a:t>بناءً على نسبة الإنجاز الكلية (80.0% - الذهبية):</a:t>
            </a:r>
          </a:p>
        </p:txBody>
      </p:sp>
      <p:sp>
        <p:nvSpPr>
          <p:cNvPr id="4" name="Oval 3"/>
          <p:cNvSpPr/>
          <p:nvPr/>
        </p:nvSpPr>
        <p:spPr>
          <a:xfrm>
            <a:off x="731520" y="201168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الحفاظ على الأداء الجيد والعمل على تعزيز ثقافة الإنجاز</a:t>
            </a:r>
          </a:p>
        </p:txBody>
      </p:sp>
      <p:sp>
        <p:nvSpPr>
          <p:cNvPr id="6" name="Oval 5"/>
          <p:cNvSpPr/>
          <p:nvPr/>
        </p:nvSpPr>
        <p:spPr>
          <a:xfrm>
            <a:off x="731520" y="278892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78892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تحفيز الطلاب المتميزين وتكريمهم لتشجيع الآخرين</a:t>
            </a:r>
          </a:p>
        </p:txBody>
      </p:sp>
      <p:sp>
        <p:nvSpPr>
          <p:cNvPr id="8" name="Oval 7"/>
          <p:cNvSpPr/>
          <p:nvPr/>
        </p:nvSpPr>
        <p:spPr>
          <a:xfrm>
            <a:off x="731520" y="356616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56616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توفير برامج دعم إضافية للطلاب المتعثرين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434340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34340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تفعيل التواصل مع أولياء الأمور وإرسال تقارير دورية</a:t>
            </a:r>
          </a:p>
        </p:txBody>
      </p:sp>
      <p:sp>
        <p:nvSpPr>
          <p:cNvPr id="12" name="Oval 11"/>
          <p:cNvSpPr/>
          <p:nvPr/>
        </p:nvSpPr>
        <p:spPr>
          <a:xfrm>
            <a:off x="731520" y="512064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12064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المتابعة الدورية الأسبوعية لقياس التحسن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📝 إجراءات منسق المشاريع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**الإجراءات المتخذة على مستوى المدرسة:**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**1. على المستوى الإداري:**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عقد اجتماع طارئ مع جميع رؤساء الأقسام لمناقشة نتائج التقرير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تشكيل لجنة متابعة دائمة لرصد نسب الإنجاز أسبوعياً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تخصيص موارد إضافية للأقسام ذات الأداء المنخفض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**2. على مستوى المعلمين:**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تنظيم ورشة عمل لجميع المعلمين حول استراتيجيات رفع نسبة الإنجاز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مشاركة أفضل الممارسات من الأقسام المتميزة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توفير الدعم الفني للمعلمين في استخدام نظام قطر للتعليم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**3. على مستوى الطلاب:**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إطلاق حملة تحفيزية تحت شعار "إنجاز 100%"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تفعيل نظام المكافآت للطلاب المتميزين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تنظيم جلسات توعوية للطلاب حول أهمية التقييمات الأسبوعية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**4. على مستوى أولياء الأمور:**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إرسال تقارير دورية لأولياء الأمور عن أداء أبنائهم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عقد اجتماع عام لأولياء الأمور لتوضيح أهمية المتابعة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تفعيل قنوات التواصل المباشر (واتساب، بريد إلكتروني)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**5. المتابعة والتقييم:**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إعداد تقرير متابعة أسبوعي لقياس التحسن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مراجعة الإجراءات وتعديلها حسب النتائج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  <a:r>
              <a:t>- تحديد موعد للتقرير القادم بعد شهر واحد</a:t>
            </a:r>
          </a:p>
          <a:p>
            <a:pPr algn="r">
              <a:lnSpc>
                <a:spcPct val="150000"/>
              </a:lnSpc>
              <a:defRPr sz="1800">
                <a:solidFill>
                  <a:srgbClr val="333333"/>
                </a:solidFill>
                <a:latin typeface="Cairo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C9A227"/>
                </a:solidFill>
                <a:latin typeface="Cairo"/>
              </a:defRPr>
            </a:pPr>
            <a:r>
              <a:t>شكراً لكم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Cairo"/>
              </a:defRPr>
            </a:pPr>
            <a:r>
              <a:t>تطوير وتنفيذ: Sahar Osman</a:t>
            </a:r>
          </a:p>
          <a:p>
            <a:pPr algn="ctr">
              <a:defRPr sz="2000">
                <a:solidFill>
                  <a:srgbClr val="FFFFFF"/>
                </a:solidFill>
                <a:latin typeface="Cairo"/>
              </a:defRPr>
            </a:pPr>
            <a:r>
              <a:t>E-Learning Projects Coordinator</a:t>
            </a:r>
          </a:p>
          <a:p>
            <a:pPr algn="ctr">
              <a:defRPr sz="2000">
                <a:solidFill>
                  <a:srgbClr val="FFFFFF"/>
                </a:solidFill>
                <a:latin typeface="Cairo"/>
              </a:defRPr>
            </a:pPr>
            <a:r>
              <a:t>s.mahgoub0101@education.qa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