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A153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C9A227"/>
                </a:solidFill>
                <a:latin typeface="Cairo"/>
              </a:defRPr>
            </a:pPr>
            <a:r>
              <a:t>تقرير المدرسة الشامل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8404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  <a:latin typeface="Cairo"/>
              </a:defRPr>
            </a:pPr>
            <a:r>
              <a:t>مدرسة عثمان بن عفّان النموذجية للبنين</a:t>
            </a:r>
          </a:p>
          <a:p>
            <a:r>
              <a:t>وزارة التعليم والتعليم العالي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📊 الإحصائيات الرئيسية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3657600" cy="1828800"/>
          </a:xfrm>
          <a:prstGeom prst="rect">
            <a:avLst/>
          </a:prstGeom>
          <a:solidFill>
            <a:srgbClr val="F5F5F5"/>
          </a:solidFill>
          <a:ln w="38100">
            <a:solidFill>
              <a:srgbClr val="8A15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64592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8A1538"/>
                </a:solidFill>
                <a:latin typeface="Cairo"/>
              </a:defRPr>
            </a:pPr>
            <a:r>
              <a:t>👥 إجمالي الطلاب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286000"/>
            <a:ext cx="3291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8A1538"/>
                </a:solidFill>
                <a:latin typeface="Cairo"/>
              </a:defRPr>
            </a:pPr>
            <a:r>
              <a:t>150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1371600"/>
            <a:ext cx="3657600" cy="1828800"/>
          </a:xfrm>
          <a:prstGeom prst="rect">
            <a:avLst/>
          </a:prstGeom>
          <a:solidFill>
            <a:srgbClr val="F5F5F5"/>
          </a:solidFill>
          <a:ln w="38100">
            <a:solidFill>
              <a:srgbClr val="8A15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5212080" y="164592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8A1538"/>
                </a:solidFill>
                <a:latin typeface="Cairo"/>
              </a:defRPr>
            </a:pPr>
            <a:r>
              <a:t>📊 إجمالي التقييمات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2080" y="2286000"/>
            <a:ext cx="3291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8A1538"/>
                </a:solidFill>
                <a:latin typeface="Cairo"/>
              </a:defRPr>
            </a:pPr>
            <a:r>
              <a:t>450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657600"/>
            <a:ext cx="3657600" cy="1828800"/>
          </a:xfrm>
          <a:prstGeom prst="rect">
            <a:avLst/>
          </a:prstGeom>
          <a:solidFill>
            <a:srgbClr val="F5F5F5"/>
          </a:solidFill>
          <a:ln w="38100">
            <a:solidFill>
              <a:srgbClr val="8A15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40080" y="393192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8A1538"/>
                </a:solidFill>
                <a:latin typeface="Cairo"/>
              </a:defRPr>
            </a:pPr>
            <a:r>
              <a:t>✅ التقييمات المُنجزة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" y="4572000"/>
            <a:ext cx="3291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8A1538"/>
                </a:solidFill>
                <a:latin typeface="Cairo"/>
              </a:defRPr>
            </a:pPr>
            <a:r>
              <a:t>360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3657600"/>
            <a:ext cx="3657600" cy="1828800"/>
          </a:xfrm>
          <a:prstGeom prst="rect">
            <a:avLst/>
          </a:prstGeom>
          <a:solidFill>
            <a:srgbClr val="F5F5F5"/>
          </a:solidFill>
          <a:ln w="38100">
            <a:solidFill>
              <a:srgbClr val="8A15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212080" y="393192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8A1538"/>
                </a:solidFill>
                <a:latin typeface="Cairo"/>
              </a:defRPr>
            </a:pPr>
            <a:r>
              <a:t>🎯 نسبة الإنجاز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2080" y="4572000"/>
            <a:ext cx="3291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8A1538"/>
                </a:solidFill>
                <a:latin typeface="Cairo"/>
              </a:defRPr>
            </a:pPr>
            <a:r>
              <a:t>80.0%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📈 توزيع الطلاب حسب الفئات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8A1538"/>
                </a:solidFill>
                <a:latin typeface="Cairo"/>
              </a:defRPr>
            </a:pPr>
            <a:r>
              <a:t>البلاتينية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37160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33333"/>
                </a:solidFill>
                <a:latin typeface="Cairo"/>
              </a:defRPr>
            </a:pPr>
            <a:r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37160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C9A227"/>
                </a:solidFill>
                <a:latin typeface="Cairo"/>
              </a:defRPr>
            </a:pPr>
            <a:r>
              <a:t>16.7%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10312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8A1538"/>
                </a:solidFill>
                <a:latin typeface="Cairo"/>
              </a:defRPr>
            </a:pPr>
            <a:r>
              <a:t>الذهبية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210312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33333"/>
                </a:solidFill>
                <a:latin typeface="Cairo"/>
              </a:defRPr>
            </a:pPr>
            <a:r>
              <a:t>40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210312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C9A227"/>
                </a:solidFill>
                <a:latin typeface="Cairo"/>
              </a:defRPr>
            </a:pPr>
            <a:r>
              <a:t>26.7%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83464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8A1538"/>
                </a:solidFill>
                <a:latin typeface="Cairo"/>
              </a:defRPr>
            </a:pPr>
            <a:r>
              <a:t>الفضية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283464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33333"/>
                </a:solidFill>
                <a:latin typeface="Cairo"/>
              </a:defRPr>
            </a:pPr>
            <a:r>
              <a:t>35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283464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C9A227"/>
                </a:solidFill>
                <a:latin typeface="Cairo"/>
              </a:defRPr>
            </a:pPr>
            <a:r>
              <a:t>23.3%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356616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8A1538"/>
                </a:solidFill>
                <a:latin typeface="Cairo"/>
              </a:defRPr>
            </a:pPr>
            <a:r>
              <a:t>البرونزية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800" y="356616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33333"/>
                </a:solidFill>
                <a:latin typeface="Cairo"/>
              </a:defRPr>
            </a:pPr>
            <a: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356616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C9A227"/>
                </a:solidFill>
                <a:latin typeface="Cairo"/>
              </a:defRPr>
            </a:pPr>
            <a:r>
              <a:t>20.0%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429768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8A1538"/>
                </a:solidFill>
                <a:latin typeface="Cairo"/>
              </a:defRPr>
            </a:pPr>
            <a:r>
              <a:t>يحتاج إلى تطوير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4800" y="429768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33333"/>
                </a:solidFill>
                <a:latin typeface="Cairo"/>
              </a:defRPr>
            </a:pPr>
            <a:r>
              <a:t>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29768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C9A227"/>
                </a:solidFill>
                <a:latin typeface="Cairo"/>
              </a:defRPr>
            </a:pPr>
            <a:r>
              <a:t>10.0%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502920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8A1538"/>
                </a:solidFill>
                <a:latin typeface="Cairo"/>
              </a:defRPr>
            </a:pPr>
            <a:r>
              <a:t>لا يستفيد من النظام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4800" y="502920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33333"/>
                </a:solidFill>
                <a:latin typeface="Cairo"/>
              </a:defRPr>
            </a:pPr>
            <a: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0" y="502920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C9A227"/>
                </a:solidFill>
                <a:latin typeface="Cairo"/>
              </a:defRPr>
            </a:pPr>
            <a:r>
              <a:t>3.3%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📚 تحليل المواد الدراسية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25603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8A1538"/>
                </a:solidFill>
                <a:latin typeface="Cairo"/>
              </a:defRPr>
            </a:pPr>
            <a:r>
              <a:t>المادة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371600"/>
            <a:ext cx="16459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8A1538"/>
                </a:solidFill>
                <a:latin typeface="Cairo"/>
              </a:defRPr>
            </a:pPr>
            <a:r>
              <a:t>الطلاب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16459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8A1538"/>
                </a:solidFill>
                <a:latin typeface="Cairo"/>
              </a:defRPr>
            </a:pPr>
            <a:r>
              <a:t>نسبة الإنجاز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1371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8A1538"/>
                </a:solidFill>
                <a:latin typeface="Cairo"/>
              </a:defRPr>
            </a:pPr>
            <a:r>
              <a:t>الفئة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011680"/>
            <a:ext cx="25603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الرياضيات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2011680"/>
            <a:ext cx="16459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333333"/>
                </a:solidFill>
                <a:latin typeface="Cairo"/>
              </a:defRPr>
            </a:pPr>
            <a:r>
              <a:t>150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2011680"/>
            <a:ext cx="16459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85.5%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2011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8A1538"/>
                </a:solidFill>
                <a:latin typeface="Cairo"/>
              </a:defRPr>
            </a:pPr>
            <a:r>
              <a:t>الذهبية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651760"/>
            <a:ext cx="25603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اللغة العربية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2651760"/>
            <a:ext cx="16459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333333"/>
                </a:solidFill>
                <a:latin typeface="Cairo"/>
              </a:defRPr>
            </a:pPr>
            <a:r>
              <a:t>150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200" y="2651760"/>
            <a:ext cx="16459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78.2%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65176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8A1538"/>
                </a:solidFill>
                <a:latin typeface="Cairo"/>
              </a:defRPr>
            </a:pPr>
            <a:r>
              <a:t>الفضية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💡 التوصيات التلقائية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8872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>
                <a:solidFill>
                  <a:srgbClr val="8A1538"/>
                </a:solidFill>
                <a:latin typeface="Cairo"/>
              </a:defRPr>
            </a:pPr>
            <a:r>
              <a:t>بناءً على نسبة الإنجاز الكلية (80.0% - الذهبية):</a:t>
            </a:r>
          </a:p>
        </p:txBody>
      </p:sp>
      <p:sp>
        <p:nvSpPr>
          <p:cNvPr id="4" name="Oval 3"/>
          <p:cNvSpPr/>
          <p:nvPr/>
        </p:nvSpPr>
        <p:spPr>
          <a:xfrm>
            <a:off x="731520" y="201168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01168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الحفاظ على الأداء الجيد والعمل على تعزيز ثقافة الإنجاز</a:t>
            </a:r>
          </a:p>
        </p:txBody>
      </p:sp>
      <p:sp>
        <p:nvSpPr>
          <p:cNvPr id="6" name="Oval 5"/>
          <p:cNvSpPr/>
          <p:nvPr/>
        </p:nvSpPr>
        <p:spPr>
          <a:xfrm>
            <a:off x="731520" y="278892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278892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تحفيز الطلاب المتميزين وتكريمهم لتشجيع الآخرين</a:t>
            </a:r>
          </a:p>
        </p:txBody>
      </p:sp>
      <p:sp>
        <p:nvSpPr>
          <p:cNvPr id="8" name="Oval 7"/>
          <p:cNvSpPr/>
          <p:nvPr/>
        </p:nvSpPr>
        <p:spPr>
          <a:xfrm>
            <a:off x="731520" y="356616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356616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توفير برامج دعم إضافية للطلاب المتعثرين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434340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34340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تفعيل التواصل مع أولياء الأمور وإرسال تقارير دورية</a:t>
            </a:r>
          </a:p>
        </p:txBody>
      </p:sp>
      <p:sp>
        <p:nvSpPr>
          <p:cNvPr id="12" name="Oval 11"/>
          <p:cNvSpPr/>
          <p:nvPr/>
        </p:nvSpPr>
        <p:spPr>
          <a:xfrm>
            <a:off x="731520" y="512064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512064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المتابعة الدورية الأسبوعية لقياس التحسن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📝 إجراءات منسق المشاريع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إجراءات منسق المشاريع الإلكترونية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A153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C9A227"/>
                </a:solidFill>
                <a:latin typeface="Cairo"/>
              </a:defRPr>
            </a:pPr>
            <a:r>
              <a:t>شكراً لكم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  <a:latin typeface="Cairo"/>
              </a:defRPr>
            </a:pPr>
            <a:r>
              <a:t>تطوير وتنفيذ: Sahar Osman</a:t>
            </a:r>
          </a:p>
          <a:p>
            <a:pPr algn="ctr">
              <a:defRPr sz="2000">
                <a:solidFill>
                  <a:srgbClr val="FFFFFF"/>
                </a:solidFill>
                <a:latin typeface="Cairo"/>
              </a:defRPr>
            </a:pPr>
            <a:r>
              <a:t>E-Learning Projects Coordinator</a:t>
            </a:r>
          </a:p>
          <a:p>
            <a:pPr algn="ctr">
              <a:defRPr sz="2000">
                <a:solidFill>
                  <a:srgbClr val="FFFFFF"/>
                </a:solidFill>
                <a:latin typeface="Cairo"/>
              </a:defRPr>
            </a:pPr>
            <a:r>
              <a:t>s.mahgoub0101@education.qa</a:t>
            </a:r>
          </a:p>
          <a:p>
            <a:pPr algn="ctr">
              <a:defRPr sz="2000">
                <a:solidFill>
                  <a:srgbClr val="FFFFFF"/>
                </a:solidFill>
                <a:latin typeface="Cairo"/>
              </a:defRPr>
            </a:pPr>
            <a:r>
              <a:t>linkedin.com/in/sahar-osman-a19a45209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