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79" r:id="rId8"/>
    <p:sldId id="278" r:id="rId9"/>
    <p:sldId id="271" r:id="rId10"/>
    <p:sldId id="272" r:id="rId11"/>
    <p:sldId id="282" r:id="rId12"/>
    <p:sldId id="281" r:id="rId13"/>
    <p:sldId id="273" r:id="rId14"/>
    <p:sldId id="275" r:id="rId15"/>
    <p:sldId id="276" r:id="rId16"/>
    <p:sldId id="277" r:id="rId17"/>
    <p:sldId id="285" r:id="rId18"/>
    <p:sldId id="286" r:id="rId19"/>
    <p:sldId id="266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5982"/>
    <p:restoredTop sz="95680"/>
  </p:normalViewPr>
  <p:slideViewPr>
    <p:cSldViewPr snapToGrid="0" snapToObjects="1">
      <p:cViewPr varScale="1">
        <p:scale>
          <a:sx n="160" d="100"/>
          <a:sy n="160" d="100"/>
        </p:scale>
        <p:origin x="168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79718-57DF-3340-801D-13130AD4483E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13367-2562-024E-AEA3-5EC20997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76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17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79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1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62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13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01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25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72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33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78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8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5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6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8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3/6/24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7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3/6/24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1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2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6120F-7C53-FA43-B47F-EC3C20EF4E1C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wcarpentry.github.io/python-novice-inflammation/" TargetMode="External"/><Relationship Id="rId7" Type="http://schemas.openxmlformats.org/officeDocument/2006/relationships/hyperlink" Target="https://www.datacamp.com/community/blog/ipython-jupyter#gs.3u5kJq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atacamp.com/community/tutorials/tutorial-jupyter-notebook#gs.EJrQvQs" TargetMode="External"/><Relationship Id="rId5" Type="http://schemas.openxmlformats.org/officeDocument/2006/relationships/hyperlink" Target="https://jupyter-notebook-beginner-guide.readthedocs.io/en/latest/what_is_jupyter.html" TargetMode="External"/><Relationship Id="rId4" Type="http://schemas.openxmlformats.org/officeDocument/2006/relationships/hyperlink" Target="https://stackoverflow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967593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82979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dirty="0"/>
              <a:t>Variable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9384"/>
            <a:ext cx="8281670" cy="4940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There is a need to manage tradeoffs between versatility, utility, and memory consumption.</a:t>
            </a:r>
          </a:p>
          <a:p>
            <a:r>
              <a:rPr lang="en-US" sz="2000" b="1" dirty="0">
                <a:latin typeface="+mj-lt"/>
              </a:rPr>
              <a:t>integers </a:t>
            </a:r>
            <a:r>
              <a:rPr lang="en-US" sz="2000" dirty="0">
                <a:latin typeface="+mj-lt"/>
              </a:rPr>
              <a:t>(e.g., 1, 2500, –12)</a:t>
            </a:r>
          </a:p>
          <a:p>
            <a:r>
              <a:rPr lang="en-US" sz="2000" b="1" dirty="0">
                <a:latin typeface="+mj-lt"/>
              </a:rPr>
              <a:t>floating points: </a:t>
            </a:r>
            <a:r>
              <a:rPr lang="en-US" sz="2000" dirty="0">
                <a:latin typeface="+mj-lt"/>
              </a:rPr>
              <a:t>decimals that can "float" to any position (e.g., 3.14)</a:t>
            </a:r>
          </a:p>
          <a:p>
            <a:r>
              <a:rPr lang="en-US" sz="2000" b="1" dirty="0" err="1">
                <a:latin typeface="+mj-lt"/>
              </a:rPr>
              <a:t>booleans</a:t>
            </a:r>
            <a:r>
              <a:rPr lang="en-US" sz="2000" b="1" dirty="0">
                <a:latin typeface="+mj-lt"/>
              </a:rPr>
              <a:t>:</a:t>
            </a:r>
            <a:r>
              <a:rPr lang="en-US" sz="2000" dirty="0">
                <a:latin typeface="+mj-lt"/>
              </a:rPr>
              <a:t> True [1] or False [0]</a:t>
            </a:r>
          </a:p>
          <a:p>
            <a:r>
              <a:rPr lang="en-US" sz="2000" b="1" dirty="0">
                <a:latin typeface="+mj-lt"/>
              </a:rPr>
              <a:t>strings:</a:t>
            </a:r>
            <a:r>
              <a:rPr lang="en-US" sz="2000" dirty="0">
                <a:latin typeface="+mj-lt"/>
              </a:rPr>
              <a:t> a sequence of text or characters; can include numbers, which the computer sees as characters in string context</a:t>
            </a:r>
          </a:p>
          <a:p>
            <a:pPr marL="1036638" lvl="1" indent="-341313">
              <a:spcBef>
                <a:spcPts val="1000"/>
              </a:spcBef>
              <a:buFont typeface="Wingdings" charset="2"/>
              <a:buChar char="Ø"/>
            </a:pPr>
            <a:r>
              <a:rPr lang="en-US" sz="2000" dirty="0">
                <a:latin typeface="+mj-lt"/>
              </a:rPr>
              <a:t>addition of integers: 123 + 4 = 127</a:t>
            </a:r>
          </a:p>
          <a:p>
            <a:pPr marL="1036638" lvl="1" indent="-341313">
              <a:spcBef>
                <a:spcPts val="1000"/>
              </a:spcBef>
              <a:buFont typeface="Wingdings" charset="2"/>
              <a:buChar char="Ø"/>
            </a:pPr>
            <a:r>
              <a:rPr lang="en-US" sz="2000" dirty="0">
                <a:latin typeface="+mj-lt"/>
              </a:rPr>
              <a:t>addition of strings: "123" + "4" = "1234"</a:t>
            </a:r>
          </a:p>
          <a:p>
            <a:r>
              <a:rPr lang="en-US" sz="2000" b="1" dirty="0">
                <a:latin typeface="+mj-lt"/>
              </a:rPr>
              <a:t>arrays and lists: </a:t>
            </a:r>
            <a:r>
              <a:rPr lang="en-US" sz="2000" dirty="0">
                <a:latin typeface="+mj-lt"/>
              </a:rPr>
              <a:t>ordered lists of values or variables; Python distinguishes arrays vs. lists; basically, you can do math on arrays</a:t>
            </a:r>
          </a:p>
          <a:p>
            <a:r>
              <a:rPr lang="en-US" sz="2000" b="1" dirty="0">
                <a:latin typeface="+mj-lt"/>
              </a:rPr>
              <a:t>dictionaries: </a:t>
            </a:r>
            <a:r>
              <a:rPr lang="en-US" sz="2000" dirty="0">
                <a:latin typeface="+mj-lt"/>
              </a:rPr>
              <a:t>unordered lists of values or variables; individual elements are accessed by a "key", which can be a word, for example</a:t>
            </a:r>
          </a:p>
        </p:txBody>
      </p:sp>
    </p:spTree>
    <p:extLst>
      <p:ext uri="{BB962C8B-B14F-4D97-AF65-F5344CB8AC3E}">
        <p14:creationId xmlns:p14="http://schemas.microsoft.com/office/powerpoint/2010/main" val="434939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similar to little stand-alone programs called inside your program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latin typeface="+mj-lt"/>
              </a:rPr>
              <a:t>lots of them are built into the language</a:t>
            </a:r>
          </a:p>
          <a:p>
            <a:pPr marL="1147763" lvl="1" indent="-331788">
              <a:buFont typeface="Wingdings" charset="2"/>
              <a:buChar char="Ø"/>
            </a:pPr>
            <a:r>
              <a:rPr lang="en-US" sz="2000" dirty="0">
                <a:latin typeface="+mj-lt"/>
              </a:rPr>
              <a:t>print(), round(), etc.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latin typeface="+mj-lt"/>
              </a:rPr>
              <a:t>"pass" variables (called "parameters") within parentheses to a function</a:t>
            </a:r>
          </a:p>
          <a:p>
            <a:pPr marL="1147763" lvl="1" indent="-280988">
              <a:buFont typeface="Wingdings" charset="2"/>
              <a:buChar char="Ø"/>
            </a:pPr>
            <a:r>
              <a:rPr lang="en-US" sz="2000" dirty="0">
                <a:latin typeface="+mj-lt"/>
              </a:rPr>
              <a:t>print( 'hello world' )</a:t>
            </a:r>
          </a:p>
          <a:p>
            <a:pPr marL="1147763" lvl="1" indent="-280988">
              <a:buFont typeface="Wingdings" charset="2"/>
              <a:buChar char="Ø"/>
            </a:pPr>
            <a:r>
              <a:rPr lang="en-US" sz="2000" dirty="0">
                <a:latin typeface="+mj-lt"/>
              </a:rPr>
              <a:t>round(3.1452)</a:t>
            </a:r>
          </a:p>
          <a:p>
            <a:pPr marL="231775" lvl="1" indent="-231775">
              <a:spcBef>
                <a:spcPts val="1200"/>
              </a:spcBef>
              <a:buFont typeface="Arial" charset="0"/>
              <a:buChar char="•"/>
            </a:pPr>
            <a:r>
              <a:rPr lang="en-US" dirty="0">
                <a:latin typeface="+mj-lt"/>
              </a:rPr>
              <a:t>you can write your own functions for common tasks</a:t>
            </a:r>
          </a:p>
        </p:txBody>
      </p:sp>
    </p:spTree>
    <p:extLst>
      <p:ext uri="{BB962C8B-B14F-4D97-AF65-F5344CB8AC3E}">
        <p14:creationId xmlns:p14="http://schemas.microsoft.com/office/powerpoint/2010/main" val="118081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Methods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733" y="1504974"/>
            <a:ext cx="8604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+mj-lt"/>
              </a:rPr>
              <a:t>a </a:t>
            </a:r>
            <a:r>
              <a:rPr lang="en-US" sz="2400" b="1" dirty="0">
                <a:latin typeface="+mj-lt"/>
              </a:rPr>
              <a:t>method </a:t>
            </a:r>
            <a:r>
              <a:rPr lang="en-US" sz="2400" dirty="0">
                <a:latin typeface="+mj-lt"/>
              </a:rPr>
              <a:t>is like a </a:t>
            </a:r>
            <a:r>
              <a:rPr lang="en-US" sz="2400" i="1" dirty="0">
                <a:latin typeface="+mj-lt"/>
              </a:rPr>
              <a:t>function</a:t>
            </a:r>
            <a:r>
              <a:rPr lang="en-US" sz="2400" dirty="0">
                <a:latin typeface="+mj-lt"/>
              </a:rPr>
              <a:t> that belongs to a specific variable </a:t>
            </a:r>
            <a:r>
              <a:rPr lang="en-US" sz="2400" i="1" dirty="0">
                <a:latin typeface="+mj-lt"/>
              </a:rPr>
              <a:t>type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+mj-lt"/>
              </a:rPr>
              <a:t>use the dot notation to access these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9554" y="3963603"/>
            <a:ext cx="7986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# the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() function lists all of the available variables and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# methods nested within a specified variable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my_dna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# use the </a:t>
            </a:r>
            <a:r>
              <a:rPr lang="en-US" sz="1600" i="1" dirty="0">
                <a:latin typeface="Courier" charset="0"/>
                <a:ea typeface="Courier" charset="0"/>
                <a:cs typeface="Courier" charset="0"/>
              </a:rPr>
              <a:t>lower()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method to print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my_dna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 in lower case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my_dna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6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lower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8969" y="2847821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variable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(method arguments)</a:t>
            </a:r>
          </a:p>
        </p:txBody>
      </p:sp>
    </p:spTree>
    <p:extLst>
      <p:ext uri="{BB962C8B-B14F-4D97-AF65-F5344CB8AC3E}">
        <p14:creationId xmlns:p14="http://schemas.microsoft.com/office/powerpoint/2010/main" val="143561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130" y="405766"/>
            <a:ext cx="7886700" cy="1325563"/>
          </a:xfrm>
        </p:spPr>
        <p:txBody>
          <a:bodyPr/>
          <a:lstStyle/>
          <a:p>
            <a:r>
              <a:rPr lang="en-US" dirty="0">
                <a:ea typeface="Arial" charset="0"/>
                <a:cs typeface="Arial" charset="0"/>
              </a:rPr>
              <a:t>Mathematical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43369"/>
              </p:ext>
            </p:extLst>
          </p:nvPr>
        </p:nvGraphicFramePr>
        <p:xfrm>
          <a:off x="659130" y="2054206"/>
          <a:ext cx="7767819" cy="4041792"/>
        </p:xfrm>
        <a:graphic>
          <a:graphicData uri="http://schemas.openxmlformats.org/drawingml/2006/table">
            <a:tbl>
              <a:tblPr firstRow="1" firstCol="1" bandRow="1"/>
              <a:tblGrid>
                <a:gridCol w="2589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6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6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Operator 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Description 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Usage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2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+ [Addition]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Adds values on either side of the operator. 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a + b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8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- [Subtraction]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Subtracts right hand operand from left hand operand. 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a – b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2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* [Multiplication]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Multiplies values on either side of the operator 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a * b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2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/ [Division]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Divides left hand operand by right hand operand 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b / a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8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% [Modulus] 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Divides left hand operand by right hand operand and returns remainder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b % a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78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** [Exponent] 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Performs exponential (power) calculation on operators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a**b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269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130" y="405767"/>
            <a:ext cx="7886700" cy="874394"/>
          </a:xfrm>
        </p:spPr>
        <p:txBody>
          <a:bodyPr/>
          <a:lstStyle/>
          <a:p>
            <a:r>
              <a:rPr lang="en-US" dirty="0">
                <a:ea typeface="Arial" charset="0"/>
                <a:cs typeface="Arial" charset="0"/>
              </a:rPr>
              <a:t>Comparison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14568"/>
              </p:ext>
            </p:extLst>
          </p:nvPr>
        </p:nvGraphicFramePr>
        <p:xfrm>
          <a:off x="659130" y="1759566"/>
          <a:ext cx="8027670" cy="4333212"/>
        </p:xfrm>
        <a:graphic>
          <a:graphicData uri="http://schemas.openxmlformats.org/drawingml/2006/table">
            <a:tbl>
              <a:tblPr firstRow="1" firstCol="1" bandRow="1"/>
              <a:tblGrid>
                <a:gridCol w="1342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8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612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224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" charset="0"/>
                          <a:ea typeface="Courier" charset="0"/>
                          <a:cs typeface="Courier" charset="0"/>
                        </a:rPr>
                        <a:t>If the values of two operands are equal, then the condition becomes true.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" charset="0"/>
                          <a:ea typeface="Courier" charset="0"/>
                          <a:cs typeface="Courier" charset="0"/>
                        </a:rPr>
                        <a:t>(a == b) is not true.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836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If values of two operands are not equal, then condition becomes true.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224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If the value of left operand is greater than the value of right operand, then condition becomes true.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" charset="0"/>
                          <a:ea typeface="Courier" charset="0"/>
                          <a:cs typeface="Courier" charset="0"/>
                        </a:rPr>
                        <a:t>(a &gt; b) is not true.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224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If the value of left operand is less than the value of right operand, then condition becomes true.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" charset="0"/>
                          <a:ea typeface="Courier" charset="0"/>
                          <a:cs typeface="Courier" charset="0"/>
                        </a:rPr>
                        <a:t>(a &lt; b) is true.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836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If the value of left operand is greater than or equal to the value of right operand, then condition becomes true.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" charset="0"/>
                          <a:ea typeface="Courier" charset="0"/>
                          <a:cs typeface="Courier" charset="0"/>
                        </a:rPr>
                        <a:t>(a &gt;= b) is not true.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7836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If the value of left operand is less than or equal to the value of right operand, then condition becomes true.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" charset="0"/>
                          <a:ea typeface="Courier" charset="0"/>
                          <a:cs typeface="Courier" charset="0"/>
                        </a:rPr>
                        <a:t>(a &lt;= b) is true.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86085" y="842964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 = 10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b = 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63305" y="6449072"/>
            <a:ext cx="3940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charset="0"/>
                <a:ea typeface="Arial" charset="0"/>
                <a:cs typeface="Arial" charset="0"/>
              </a:rPr>
              <a:t>https://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www.tutorialspoint.com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/python/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python_basic_operators.htm</a:t>
            </a:r>
            <a:endParaRPr lang="en-US" sz="1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8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7378"/>
              </p:ext>
            </p:extLst>
          </p:nvPr>
        </p:nvGraphicFramePr>
        <p:xfrm>
          <a:off x="315646" y="1646336"/>
          <a:ext cx="8573667" cy="3718560"/>
        </p:xfrm>
        <a:graphic>
          <a:graphicData uri="http://schemas.openxmlformats.org/drawingml/2006/table">
            <a:tbl>
              <a:tblPr firstRow="1" firstCol="1" bandRow="1"/>
              <a:tblGrid>
                <a:gridCol w="1754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1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Assigns values from right side operands to left side operand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" charset="0"/>
                          <a:ea typeface="Courier" charset="0"/>
                          <a:cs typeface="Courier" charset="0"/>
                        </a:rPr>
                        <a:t>c = a + b assigns value of a + b into 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+= Add 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It adds right operand to the left operand and assign the result to left operand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c += a is equivalent to c = c + 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-= Subtract 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It subtracts right operand from the left operand and assign the result to left operand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c -= a is equivalent to c = c - 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*= Multiply 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It multiplies right operand with the left operand and assign the result to left operand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c *= a is equivalent to c = c * 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/= Divide 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It divides left operand with the right operand and assign the result to left operand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c /= a is equivalent to c = c / ac /= a is equivalent to c = c / 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%= Modulus 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It takes modulus using two operands and assign the result to left operand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c %= a is equivalent to c = c % 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**= Exponent 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Performs exponential (power) calculation on operators and assign value to the left operand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c **= a is equivalent to c = c ** 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//= Floor Division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It performs floor division on operators and assign value to the left operand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c //= a is equivalent to c = c // 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44088" y="842964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 = 10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b = 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63305" y="6449072"/>
            <a:ext cx="3940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charset="0"/>
                <a:ea typeface="Arial" charset="0"/>
                <a:cs typeface="Arial" charset="0"/>
              </a:rPr>
              <a:t>https://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www.tutorialspoint.com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/python/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python_basic_operators.htm</a:t>
            </a:r>
            <a:endParaRPr lang="en-US" sz="1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646" y="405767"/>
            <a:ext cx="7886700" cy="874394"/>
          </a:xfrm>
        </p:spPr>
        <p:txBody>
          <a:bodyPr/>
          <a:lstStyle/>
          <a:p>
            <a:r>
              <a:rPr lang="en-US" dirty="0">
                <a:ea typeface="Arial" charset="0"/>
                <a:cs typeface="Arial" charset="0"/>
              </a:rPr>
              <a:t>Assignment operators</a:t>
            </a:r>
          </a:p>
        </p:txBody>
      </p:sp>
    </p:spTree>
    <p:extLst>
      <p:ext uri="{BB962C8B-B14F-4D97-AF65-F5344CB8AC3E}">
        <p14:creationId xmlns:p14="http://schemas.microsoft.com/office/powerpoint/2010/main" val="1502645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20240"/>
              </p:ext>
            </p:extLst>
          </p:nvPr>
        </p:nvGraphicFramePr>
        <p:xfrm>
          <a:off x="315646" y="2218696"/>
          <a:ext cx="8573667" cy="1463040"/>
        </p:xfrm>
        <a:graphic>
          <a:graphicData uri="http://schemas.openxmlformats.org/drawingml/2006/table">
            <a:tbl>
              <a:tblPr firstRow="1" firstCol="1" bandRow="1"/>
              <a:tblGrid>
                <a:gridCol w="1754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1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Common symbols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and Logical 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If both the operands are true then condition becomes true.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" charset="0"/>
                          <a:ea typeface="Courier" charset="0"/>
                          <a:cs typeface="Courier" charset="0"/>
                        </a:rPr>
                        <a:t>and, &amp;, &amp;&amp;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or Logical 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" charset="0"/>
                          <a:ea typeface="Courier" charset="0"/>
                          <a:cs typeface="Courier" charset="0"/>
                        </a:rPr>
                        <a:t>If any of the two operands are non-zero then condition becomes true.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" charset="0"/>
                          <a:ea typeface="Courier" charset="0"/>
                          <a:cs typeface="Courier" charset="0"/>
                        </a:rPr>
                        <a:t>or, |, ||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not Logical NOT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Used to reverse the logical state of its operand.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" charset="0"/>
                          <a:ea typeface="Courier" charset="0"/>
                          <a:cs typeface="Courier" charset="0"/>
                        </a:rPr>
                        <a:t>not, !, ~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646" y="405767"/>
            <a:ext cx="7886700" cy="874394"/>
          </a:xfrm>
        </p:spPr>
        <p:txBody>
          <a:bodyPr/>
          <a:lstStyle/>
          <a:p>
            <a:r>
              <a:rPr lang="en-US" dirty="0">
                <a:ea typeface="Arial" charset="0"/>
                <a:cs typeface="Arial" charset="0"/>
              </a:rPr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1070401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448666"/>
            <a:ext cx="8436747" cy="862385"/>
          </a:xfrm>
        </p:spPr>
        <p:txBody>
          <a:bodyPr anchor="ctr">
            <a:normAutofit/>
          </a:bodyPr>
          <a:lstStyle/>
          <a:p>
            <a:r>
              <a:rPr lang="en-US" sz="3600" dirty="0"/>
              <a:t>Ways to write and execute Python code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0B61DA-EEAB-5FA1-58ED-BD3607A82F13}"/>
              </a:ext>
            </a:extLst>
          </p:cNvPr>
          <p:cNvGrpSpPr/>
          <p:nvPr/>
        </p:nvGrpSpPr>
        <p:grpSpPr>
          <a:xfrm>
            <a:off x="747220" y="1655250"/>
            <a:ext cx="2874875" cy="2304974"/>
            <a:chOff x="818503" y="1771439"/>
            <a:chExt cx="2874875" cy="2304974"/>
          </a:xfrm>
        </p:grpSpPr>
        <p:sp>
          <p:nvSpPr>
            <p:cNvPr id="4" name="TextBox 3"/>
            <p:cNvSpPr txBox="1"/>
            <p:nvPr/>
          </p:nvSpPr>
          <p:spPr>
            <a:xfrm>
              <a:off x="818503" y="1771439"/>
              <a:ext cx="26253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2400" dirty="0">
                  <a:latin typeface="+mj-lt"/>
                </a:rPr>
                <a:t>plain text files with Python code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E6C8363-120E-492C-9A89-C01F03602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503" y="2613373"/>
              <a:ext cx="2874875" cy="146304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F5F7D0D-81AD-EC96-1CB8-FF0557715BF1}"/>
              </a:ext>
            </a:extLst>
          </p:cNvPr>
          <p:cNvGrpSpPr/>
          <p:nvPr/>
        </p:nvGrpSpPr>
        <p:grpSpPr>
          <a:xfrm>
            <a:off x="4482935" y="1583454"/>
            <a:ext cx="3913845" cy="2448567"/>
            <a:chOff x="4718580" y="1539061"/>
            <a:chExt cx="3913845" cy="244856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79135DF-F4A7-E471-5A46-88D4ABBB0ABC}"/>
                </a:ext>
              </a:extLst>
            </p:cNvPr>
            <p:cNvSpPr txBox="1"/>
            <p:nvPr/>
          </p:nvSpPr>
          <p:spPr>
            <a:xfrm>
              <a:off x="4718580" y="1539061"/>
              <a:ext cx="36069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interactive</a:t>
              </a:r>
            </a:p>
            <a:p>
              <a:pPr algn="ctr"/>
              <a:r>
                <a:rPr lang="en-US" sz="2400" dirty="0">
                  <a:latin typeface="+mj-lt"/>
                </a:rPr>
                <a:t>"notebooks"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E6BDC54-8952-021B-681F-D2D744F71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0833" y="2332778"/>
              <a:ext cx="3262411" cy="146304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BD76F8-FA81-B453-4D4F-C9A9F3FB280C}"/>
                </a:ext>
              </a:extLst>
            </p:cNvPr>
            <p:cNvSpPr txBox="1"/>
            <p:nvPr/>
          </p:nvSpPr>
          <p:spPr>
            <a:xfrm>
              <a:off x="6847649" y="3064298"/>
              <a:ext cx="178477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latin typeface="+mj-lt"/>
                </a:rPr>
                <a:t>Jupyter</a:t>
              </a:r>
              <a:endParaRPr lang="en-US" dirty="0">
                <a:latin typeface="+mj-lt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+mj-lt"/>
                </a:rPr>
                <a:t>VS Code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+mj-lt"/>
                </a:rPr>
                <a:t>Google </a:t>
              </a:r>
              <a:r>
                <a:rPr lang="en-US" dirty="0" err="1">
                  <a:latin typeface="+mj-lt"/>
                </a:rPr>
                <a:t>Colab</a:t>
              </a:r>
              <a:endParaRPr lang="en-US" dirty="0">
                <a:latin typeface="+mj-lt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70AB42B-6341-82C2-E9C5-2D18708C278C}"/>
              </a:ext>
            </a:extLst>
          </p:cNvPr>
          <p:cNvSpPr txBox="1"/>
          <p:nvPr/>
        </p:nvSpPr>
        <p:spPr>
          <a:xfrm>
            <a:off x="747220" y="4446240"/>
            <a:ext cx="310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>
                <a:latin typeface="+mj-lt"/>
              </a:rPr>
              <a:t>from the command line</a:t>
            </a:r>
          </a:p>
        </p:txBody>
      </p:sp>
      <p:pic>
        <p:nvPicPr>
          <p:cNvPr id="15" name="Picture 14" descr="A screen shot of a computer&#10;&#10;Description automatically generated">
            <a:extLst>
              <a:ext uri="{FF2B5EF4-FFF2-40B4-BE49-F238E27FC236}">
                <a16:creationId xmlns:a16="http://schemas.microsoft.com/office/drawing/2014/main" id="{84FFFBA1-6903-EC12-DC9A-6CB0C3A23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219" y="4913720"/>
            <a:ext cx="7004627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93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What is </a:t>
            </a:r>
            <a:r>
              <a:rPr lang="en-US" sz="3600" dirty="0" err="1"/>
              <a:t>Jupyter</a:t>
            </a:r>
            <a:r>
              <a:rPr lang="en-US" sz="3600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3612" y="1928439"/>
            <a:ext cx="80187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</a:pPr>
            <a:r>
              <a:rPr lang="en-US" sz="2400" dirty="0">
                <a:latin typeface="+mj-lt"/>
              </a:rPr>
              <a:t>open-source web application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</a:pPr>
            <a:r>
              <a:rPr lang="en-US" sz="2400" dirty="0">
                <a:latin typeface="+mj-lt"/>
              </a:rPr>
              <a:t>create digital notebooks that contain live code, equations, output including graphics, comments and text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</a:pPr>
            <a:r>
              <a:rPr lang="en-US" sz="2400" dirty="0">
                <a:latin typeface="+mj-lt"/>
              </a:rPr>
              <a:t>includes different kernels (i.e., the programs that run code), including Python and Julia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3854" y="5172461"/>
            <a:ext cx="1258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+mj-lt"/>
                <a:hlinkClick r:id="rId3"/>
              </a:rPr>
              <a:t>Jupyter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584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Launch </a:t>
            </a:r>
            <a:r>
              <a:rPr lang="en-US" sz="3600" dirty="0" err="1"/>
              <a:t>Jupyter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143760"/>
            <a:ext cx="657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python_scripts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$ 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python_scripts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jupyter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notebook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564640"/>
            <a:ext cx="3250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From the command line: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433278"/>
            <a:ext cx="2066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From the dock: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431637-2C38-6295-5682-1B52EA8EA067}"/>
              </a:ext>
            </a:extLst>
          </p:cNvPr>
          <p:cNvGrpSpPr/>
          <p:nvPr/>
        </p:nvGrpSpPr>
        <p:grpSpPr>
          <a:xfrm>
            <a:off x="901482" y="4131523"/>
            <a:ext cx="1770380" cy="2189632"/>
            <a:chOff x="901482" y="4131523"/>
            <a:chExt cx="1770380" cy="218963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82" y="4131523"/>
              <a:ext cx="1770380" cy="177038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972C67-64CF-1AEF-FA32-395AD3C6706D}"/>
                </a:ext>
              </a:extLst>
            </p:cNvPr>
            <p:cNvSpPr txBox="1"/>
            <p:nvPr/>
          </p:nvSpPr>
          <p:spPr>
            <a:xfrm>
              <a:off x="1348539" y="5951823"/>
              <a:ext cx="876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j-lt"/>
                </a:rPr>
                <a:t>Jupyter</a:t>
              </a:r>
              <a:endParaRPr lang="en-US" dirty="0">
                <a:latin typeface="+mj-l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765F24-16D2-E06A-43DD-9CC5620CEA8F}"/>
              </a:ext>
            </a:extLst>
          </p:cNvPr>
          <p:cNvGrpSpPr/>
          <p:nvPr/>
        </p:nvGrpSpPr>
        <p:grpSpPr>
          <a:xfrm>
            <a:off x="3288498" y="4129745"/>
            <a:ext cx="1773936" cy="2191410"/>
            <a:chOff x="3236160" y="4129745"/>
            <a:chExt cx="1773936" cy="2191410"/>
          </a:xfrm>
        </p:grpSpPr>
        <p:pic>
          <p:nvPicPr>
            <p:cNvPr id="8" name="Picture 7" descr="A blue logo with a white background&#10;&#10;Description automatically generated">
              <a:extLst>
                <a:ext uri="{FF2B5EF4-FFF2-40B4-BE49-F238E27FC236}">
                  <a16:creationId xmlns:a16="http://schemas.microsoft.com/office/drawing/2014/main" id="{4666AADF-ADE8-9C89-5E81-03E2431A2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6160" y="4129745"/>
              <a:ext cx="1773936" cy="177393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6CAE97-6246-FF3A-C253-34A5D702F8E1}"/>
                </a:ext>
              </a:extLst>
            </p:cNvPr>
            <p:cNvSpPr txBox="1"/>
            <p:nvPr/>
          </p:nvSpPr>
          <p:spPr>
            <a:xfrm>
              <a:off x="3649858" y="5951823"/>
              <a:ext cx="946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VS Code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E08CE-59B3-1D70-8F95-45D2A96A06C9}"/>
              </a:ext>
            </a:extLst>
          </p:cNvPr>
          <p:cNvGrpSpPr/>
          <p:nvPr/>
        </p:nvGrpSpPr>
        <p:grpSpPr>
          <a:xfrm>
            <a:off x="5679070" y="4442491"/>
            <a:ext cx="1915140" cy="1878664"/>
            <a:chOff x="5679070" y="4442491"/>
            <a:chExt cx="1915140" cy="187866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ADA842C-9FC2-269D-7D46-326E7C3F0477}"/>
                </a:ext>
              </a:extLst>
            </p:cNvPr>
            <p:cNvGrpSpPr/>
            <p:nvPr/>
          </p:nvGrpSpPr>
          <p:grpSpPr>
            <a:xfrm>
              <a:off x="5954016" y="4442491"/>
              <a:ext cx="1365249" cy="1148444"/>
              <a:chOff x="5574394" y="4088502"/>
              <a:chExt cx="1365249" cy="1148444"/>
            </a:xfrm>
          </p:grpSpPr>
          <p:pic>
            <p:nvPicPr>
              <p:cNvPr id="10" name="Picture 9" descr="A close-up of a logo&#10;&#10;Description automatically generated">
                <a:extLst>
                  <a:ext uri="{FF2B5EF4-FFF2-40B4-BE49-F238E27FC236}">
                    <a16:creationId xmlns:a16="http://schemas.microsoft.com/office/drawing/2014/main" id="{87354EA1-4430-6270-4202-23D29E96AA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50438"/>
              <a:stretch/>
            </p:blipFill>
            <p:spPr>
              <a:xfrm>
                <a:off x="5574394" y="4088502"/>
                <a:ext cx="1365249" cy="574222"/>
              </a:xfrm>
              <a:prstGeom prst="rect">
                <a:avLst/>
              </a:prstGeom>
            </p:spPr>
          </p:pic>
          <p:pic>
            <p:nvPicPr>
              <p:cNvPr id="11" name="Picture 10" descr="A close-up of a logo&#10;&#10;Description automatically generated">
                <a:extLst>
                  <a:ext uri="{FF2B5EF4-FFF2-40B4-BE49-F238E27FC236}">
                    <a16:creationId xmlns:a16="http://schemas.microsoft.com/office/drawing/2014/main" id="{CF928311-CDD1-6FA8-6480-623269338A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1637"/>
              <a:stretch/>
            </p:blipFill>
            <p:spPr>
              <a:xfrm>
                <a:off x="5574394" y="4662724"/>
                <a:ext cx="1332203" cy="574222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7178FE-3BC8-0F86-BCB1-417443588651}"/>
                </a:ext>
              </a:extLst>
            </p:cNvPr>
            <p:cNvSpPr txBox="1"/>
            <p:nvPr/>
          </p:nvSpPr>
          <p:spPr>
            <a:xfrm>
              <a:off x="5679070" y="5951823"/>
              <a:ext cx="1915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from your browser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Programming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185" y="1463794"/>
            <a:ext cx="8823220" cy="32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285750">
              <a:spcAft>
                <a:spcPts val="800"/>
              </a:spcAft>
              <a:buFont typeface="Arial"/>
              <a:buChar char="•"/>
            </a:pPr>
            <a:r>
              <a:rPr lang="en-US" sz="3000" dirty="0">
                <a:latin typeface="+mj-lt"/>
                <a:cs typeface="Calibri"/>
              </a:rPr>
              <a:t>What is a program?</a:t>
            </a:r>
          </a:p>
          <a:p>
            <a:pPr marL="1485900" lvl="1" indent="-400050">
              <a:spcAft>
                <a:spcPts val="800"/>
              </a:spcAft>
              <a:buFont typeface="Lucida Grande"/>
              <a:buChar char="−"/>
            </a:pPr>
            <a:r>
              <a:rPr lang="en-US" sz="3000" dirty="0">
                <a:latin typeface="+mj-lt"/>
                <a:cs typeface="Calibri"/>
              </a:rPr>
              <a:t>Input</a:t>
            </a:r>
          </a:p>
          <a:p>
            <a:pPr marL="1485900" lvl="1" indent="-400050">
              <a:spcAft>
                <a:spcPts val="800"/>
              </a:spcAft>
              <a:buFont typeface="Lucida Grande"/>
              <a:buChar char="−"/>
            </a:pPr>
            <a:r>
              <a:rPr lang="en-US" sz="3000" dirty="0">
                <a:latin typeface="+mj-lt"/>
                <a:cs typeface="Calibri"/>
              </a:rPr>
              <a:t>Function</a:t>
            </a:r>
          </a:p>
          <a:p>
            <a:pPr marL="1485900" lvl="1" indent="-400050">
              <a:spcAft>
                <a:spcPts val="800"/>
              </a:spcAft>
              <a:buFont typeface="Lucida Grande"/>
              <a:buChar char="−"/>
            </a:pPr>
            <a:r>
              <a:rPr lang="en-US" sz="3000" dirty="0">
                <a:latin typeface="+mj-lt"/>
                <a:cs typeface="Calibri"/>
              </a:rPr>
              <a:t>Output</a:t>
            </a:r>
          </a:p>
          <a:p>
            <a:pPr lvl="1" indent="-285750">
              <a:spcAft>
                <a:spcPts val="800"/>
              </a:spcAft>
              <a:buFont typeface="Arial"/>
              <a:buChar char="•"/>
            </a:pPr>
            <a:r>
              <a:rPr lang="en-US" sz="3000" u="sng" dirty="0">
                <a:latin typeface="+mj-lt"/>
                <a:cs typeface="Calibri"/>
              </a:rPr>
              <a:t>Remember</a:t>
            </a:r>
            <a:r>
              <a:rPr lang="en-US" sz="3000" dirty="0">
                <a:latin typeface="+mj-lt"/>
                <a:cs typeface="Calibri"/>
              </a:rPr>
              <a:t>: Programs do what you tell them to do, </a:t>
            </a:r>
            <a:r>
              <a:rPr lang="en-US" sz="3000" b="1" i="1" dirty="0">
                <a:latin typeface="+mj-lt"/>
                <a:cs typeface="Calibri"/>
              </a:rPr>
              <a:t>not</a:t>
            </a:r>
            <a:r>
              <a:rPr lang="en-US" sz="3000" dirty="0">
                <a:latin typeface="+mj-lt"/>
                <a:cs typeface="Calibri"/>
              </a:rPr>
              <a:t> what you want them to do.</a:t>
            </a:r>
            <a:endParaRPr lang="en-US" sz="3000" dirty="0">
              <a:solidFill>
                <a:srgbClr val="0000FF"/>
              </a:solidFill>
              <a:latin typeface="+mj-lt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95341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Stand-alone scripts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9554" y="1894172"/>
            <a:ext cx="7986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#! 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usr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/bin/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env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python3</a:t>
            </a: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# my first script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print(‘hello world’)</a:t>
            </a: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80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The Programming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185" y="1355844"/>
            <a:ext cx="882322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2625" lvl="1" indent="-457200">
              <a:spcAft>
                <a:spcPts val="400"/>
              </a:spcAft>
              <a:buFont typeface="+mj-lt"/>
              <a:buAutoNum type="alphaUcPeriod"/>
            </a:pPr>
            <a:r>
              <a:rPr lang="en-US" sz="2400" dirty="0">
                <a:latin typeface="+mj-lt"/>
                <a:cs typeface="Calibri"/>
              </a:rPr>
              <a:t>Identify the required input(s)</a:t>
            </a:r>
          </a:p>
          <a:p>
            <a:pPr marL="682625" lvl="1" indent="-457200">
              <a:spcAft>
                <a:spcPts val="400"/>
              </a:spcAft>
              <a:buFont typeface="+mj-lt"/>
              <a:buAutoNum type="alphaUcPeriod"/>
            </a:pPr>
            <a:r>
              <a:rPr lang="en-US" sz="2400" dirty="0">
                <a:latin typeface="+mj-lt"/>
                <a:cs typeface="Calibri"/>
              </a:rPr>
              <a:t>Decide what the output will be and how you want it formatted</a:t>
            </a:r>
          </a:p>
          <a:p>
            <a:pPr marL="682625" lvl="1" indent="-457200">
              <a:spcAft>
                <a:spcPts val="400"/>
              </a:spcAft>
              <a:buFont typeface="+mj-lt"/>
              <a:buAutoNum type="alphaUcPeriod"/>
            </a:pPr>
            <a:r>
              <a:rPr lang="en-US" sz="2400" dirty="0">
                <a:latin typeface="+mj-lt"/>
                <a:cs typeface="Calibri"/>
              </a:rPr>
              <a:t>Make an overall design – the general method – for creating the output</a:t>
            </a:r>
          </a:p>
          <a:p>
            <a:pPr marL="682625" lvl="1" indent="-457200">
              <a:spcAft>
                <a:spcPts val="400"/>
              </a:spcAft>
              <a:buFont typeface="+mj-lt"/>
              <a:buAutoNum type="alphaUcPeriod"/>
            </a:pPr>
            <a:r>
              <a:rPr lang="en-US" sz="2400" dirty="0">
                <a:latin typeface="+mj-lt"/>
                <a:cs typeface="Calibri"/>
              </a:rPr>
              <a:t>Write some </a:t>
            </a:r>
            <a:r>
              <a:rPr lang="en-US" sz="2400" dirty="0" err="1">
                <a:latin typeface="+mj-lt"/>
                <a:cs typeface="Calibri"/>
              </a:rPr>
              <a:t>pseudocode</a:t>
            </a:r>
            <a:r>
              <a:rPr lang="en-US" sz="2400" dirty="0">
                <a:latin typeface="+mj-lt"/>
                <a:cs typeface="Calibri"/>
              </a:rPr>
              <a:t> (# Comments)</a:t>
            </a:r>
          </a:p>
          <a:p>
            <a:pPr marL="1654175" lvl="3" indent="-514350">
              <a:spcAft>
                <a:spcPts val="400"/>
              </a:spcAft>
              <a:buFont typeface="+mj-lt"/>
              <a:buAutoNum type="romanLcPeriod"/>
            </a:pPr>
            <a:r>
              <a:rPr lang="en-US" sz="2400" dirty="0">
                <a:latin typeface="+mj-lt"/>
                <a:cs typeface="Calibri"/>
              </a:rPr>
              <a:t>"Read in the FASTA file"</a:t>
            </a:r>
          </a:p>
          <a:p>
            <a:pPr marL="1654175" lvl="3" indent="-514350">
              <a:spcAft>
                <a:spcPts val="400"/>
              </a:spcAft>
              <a:buFont typeface="+mj-lt"/>
              <a:buAutoNum type="romanLcPeriod"/>
            </a:pPr>
            <a:r>
              <a:rPr lang="en-US" sz="2400" dirty="0">
                <a:latin typeface="+mj-lt"/>
                <a:cs typeface="Calibri"/>
              </a:rPr>
              <a:t>"Calculate the reverse complement"</a:t>
            </a:r>
          </a:p>
          <a:p>
            <a:pPr marL="2568575" lvl="5" indent="-514350">
              <a:spcAft>
                <a:spcPts val="400"/>
              </a:spcAft>
              <a:buFont typeface="+mj-lt"/>
              <a:buAutoNum type="romanLcPeriod"/>
            </a:pPr>
            <a:r>
              <a:rPr lang="en-US" sz="2400" dirty="0">
                <a:latin typeface="+mj-lt"/>
                <a:cs typeface="Calibri"/>
              </a:rPr>
              <a:t>"Reverse it"</a:t>
            </a:r>
          </a:p>
          <a:p>
            <a:pPr marL="2568575" lvl="5" indent="-514350">
              <a:spcAft>
                <a:spcPts val="400"/>
              </a:spcAft>
              <a:buFont typeface="+mj-lt"/>
              <a:buAutoNum type="romanLcPeriod"/>
            </a:pPr>
            <a:r>
              <a:rPr lang="en-US" sz="2400" dirty="0">
                <a:latin typeface="+mj-lt"/>
                <a:cs typeface="Calibri"/>
              </a:rPr>
              <a:t>"Substitute A for T, G for C, and vice-versa"</a:t>
            </a:r>
          </a:p>
          <a:p>
            <a:pPr marL="2568575" lvl="5" indent="-514350">
              <a:spcAft>
                <a:spcPts val="400"/>
              </a:spcAft>
              <a:buFont typeface="+mj-lt"/>
              <a:buAutoNum type="romanLcPeriod"/>
            </a:pPr>
            <a:r>
              <a:rPr lang="en-US" sz="2400" dirty="0">
                <a:latin typeface="+mj-lt"/>
                <a:cs typeface="Calibri"/>
              </a:rPr>
              <a:t>"Print it out in FASTA format"</a:t>
            </a:r>
          </a:p>
          <a:p>
            <a:pPr marL="682625" lvl="1" indent="-457200">
              <a:spcAft>
                <a:spcPts val="400"/>
              </a:spcAft>
              <a:buFont typeface="+mj-lt"/>
              <a:buAutoNum type="alphaUcPeriod"/>
            </a:pPr>
            <a:r>
              <a:rPr lang="en-US" sz="2400" dirty="0">
                <a:latin typeface="+mj-lt"/>
                <a:cs typeface="Calibri"/>
              </a:rPr>
              <a:t>Fill in the actual code</a:t>
            </a:r>
          </a:p>
        </p:txBody>
      </p:sp>
    </p:spTree>
    <p:extLst>
      <p:ext uri="{BB962C8B-B14F-4D97-AF65-F5344CB8AC3E}">
        <p14:creationId xmlns:p14="http://schemas.microsoft.com/office/powerpoint/2010/main" val="46979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Compiled vs. interpreted programs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185" y="1355844"/>
            <a:ext cx="8823220" cy="540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lvl="1" indent="-342900">
              <a:spcAft>
                <a:spcPts val="400"/>
              </a:spcAft>
              <a:buFont typeface="Arial" charset="0"/>
              <a:buChar char="•"/>
            </a:pPr>
            <a:r>
              <a:rPr lang="en-US" sz="2400" b="1" dirty="0">
                <a:latin typeface="+mj-lt"/>
                <a:cs typeface="Calibri"/>
              </a:rPr>
              <a:t>Compiled programs</a:t>
            </a:r>
          </a:p>
          <a:p>
            <a:pPr marL="1482725" lvl="3" indent="-342900">
              <a:spcAft>
                <a:spcPts val="400"/>
              </a:spcAft>
              <a:buFont typeface="Wingdings" charset="2"/>
              <a:buChar char="Ø"/>
            </a:pPr>
            <a:r>
              <a:rPr lang="en-US" sz="2400" dirty="0">
                <a:latin typeface="+mj-lt"/>
                <a:cs typeface="Calibri"/>
              </a:rPr>
              <a:t>translate human-readable code into something recognizable by the processor</a:t>
            </a:r>
          </a:p>
          <a:p>
            <a:pPr marL="1482725" lvl="3" indent="-342900">
              <a:spcAft>
                <a:spcPts val="400"/>
              </a:spcAft>
              <a:buFont typeface="Wingdings" charset="2"/>
              <a:buChar char="Ø"/>
            </a:pPr>
            <a:r>
              <a:rPr lang="en-US" sz="2400" dirty="0">
                <a:latin typeface="+mj-lt"/>
                <a:cs typeface="Calibri"/>
              </a:rPr>
              <a:t>the programs need to be </a:t>
            </a:r>
            <a:r>
              <a:rPr lang="en-US" sz="2400" b="1" dirty="0">
                <a:latin typeface="+mj-lt"/>
                <a:cs typeface="Calibri"/>
              </a:rPr>
              <a:t>compiled</a:t>
            </a:r>
            <a:r>
              <a:rPr lang="en-US" sz="2400" dirty="0">
                <a:latin typeface="+mj-lt"/>
                <a:cs typeface="Calibri"/>
              </a:rPr>
              <a:t> before running</a:t>
            </a:r>
          </a:p>
          <a:p>
            <a:pPr marL="1482725" lvl="3" indent="-342900">
              <a:spcAft>
                <a:spcPts val="400"/>
              </a:spcAft>
              <a:buFont typeface="Wingdings" charset="2"/>
              <a:buChar char="Ø"/>
            </a:pPr>
            <a:r>
              <a:rPr lang="en-US" sz="2400" dirty="0">
                <a:latin typeface="+mj-lt"/>
                <a:cs typeface="Calibri"/>
              </a:rPr>
              <a:t>this is the case for most programs you use</a:t>
            </a:r>
          </a:p>
          <a:p>
            <a:pPr marL="1482725" lvl="3" indent="-342900">
              <a:spcAft>
                <a:spcPts val="400"/>
              </a:spcAft>
              <a:buFont typeface="Wingdings" charset="2"/>
              <a:buChar char="Ø"/>
            </a:pPr>
            <a:r>
              <a:rPr lang="en-US" sz="2400" dirty="0">
                <a:latin typeface="+mj-lt"/>
                <a:cs typeface="Calibri"/>
              </a:rPr>
              <a:t>examples: C, C++, Fortran</a:t>
            </a:r>
          </a:p>
          <a:p>
            <a:pPr marL="568325" lvl="1" indent="-342900">
              <a:spcAft>
                <a:spcPts val="400"/>
              </a:spcAft>
              <a:buFont typeface="Arial" charset="0"/>
              <a:buChar char="•"/>
            </a:pPr>
            <a:endParaRPr lang="en-US" sz="2400" dirty="0">
              <a:latin typeface="+mj-lt"/>
              <a:cs typeface="Calibri"/>
            </a:endParaRPr>
          </a:p>
          <a:p>
            <a:pPr marL="568325" lvl="1" indent="-342900">
              <a:spcAft>
                <a:spcPts val="400"/>
              </a:spcAft>
              <a:buFont typeface="Arial" charset="0"/>
              <a:buChar char="•"/>
            </a:pPr>
            <a:r>
              <a:rPr lang="en-US" sz="2400" b="1" dirty="0">
                <a:latin typeface="+mj-lt"/>
                <a:cs typeface="Calibri"/>
              </a:rPr>
              <a:t>Interpreted programs</a:t>
            </a:r>
            <a:r>
              <a:rPr lang="en-US" sz="2400" dirty="0">
                <a:latin typeface="+mj-lt"/>
                <a:cs typeface="Calibri"/>
              </a:rPr>
              <a:t>:</a:t>
            </a:r>
          </a:p>
          <a:p>
            <a:pPr marL="1482725" lvl="3" indent="-342900">
              <a:spcAft>
                <a:spcPts val="400"/>
              </a:spcAft>
              <a:buFont typeface="Wingdings" charset="2"/>
              <a:buChar char="Ø"/>
            </a:pPr>
            <a:r>
              <a:rPr lang="en-US" sz="2400" dirty="0">
                <a:latin typeface="+mj-lt"/>
                <a:cs typeface="Calibri"/>
              </a:rPr>
              <a:t>not compiled; human-readable code is processed on the fly by an </a:t>
            </a:r>
            <a:r>
              <a:rPr lang="en-US" sz="2400" b="1" dirty="0">
                <a:latin typeface="+mj-lt"/>
                <a:cs typeface="Calibri"/>
              </a:rPr>
              <a:t>interpreter</a:t>
            </a:r>
          </a:p>
          <a:p>
            <a:pPr marL="1482725" lvl="3" indent="-342900">
              <a:spcAft>
                <a:spcPts val="400"/>
              </a:spcAft>
              <a:buFont typeface="Wingdings" charset="2"/>
              <a:buChar char="Ø"/>
            </a:pPr>
            <a:r>
              <a:rPr lang="en-US" sz="2400" dirty="0">
                <a:latin typeface="+mj-lt"/>
                <a:cs typeface="Calibri"/>
              </a:rPr>
              <a:t>these are called </a:t>
            </a:r>
            <a:r>
              <a:rPr lang="en-US" sz="2400" b="1" dirty="0">
                <a:latin typeface="+mj-lt"/>
                <a:cs typeface="Calibri"/>
              </a:rPr>
              <a:t>"interpreted" </a:t>
            </a:r>
            <a:r>
              <a:rPr lang="en-US" sz="2400" dirty="0">
                <a:latin typeface="+mj-lt"/>
                <a:cs typeface="Calibri"/>
              </a:rPr>
              <a:t>or </a:t>
            </a:r>
            <a:r>
              <a:rPr lang="en-US" sz="2400" b="1" dirty="0">
                <a:latin typeface="+mj-lt"/>
                <a:cs typeface="Calibri"/>
              </a:rPr>
              <a:t>"scripting"</a:t>
            </a:r>
            <a:r>
              <a:rPr lang="en-US" sz="2400" dirty="0">
                <a:latin typeface="+mj-lt"/>
                <a:cs typeface="Calibri"/>
              </a:rPr>
              <a:t> languages</a:t>
            </a:r>
          </a:p>
          <a:p>
            <a:pPr marL="1482725" lvl="3" indent="-342900">
              <a:spcAft>
                <a:spcPts val="400"/>
              </a:spcAft>
              <a:buFont typeface="Wingdings" charset="2"/>
              <a:buChar char="Ø"/>
            </a:pPr>
            <a:r>
              <a:rPr lang="en-US" sz="2400" dirty="0">
                <a:latin typeface="+mj-lt"/>
                <a:cs typeface="Calibri"/>
              </a:rPr>
              <a:t>examples: MATLAB, Perl, Python, R</a:t>
            </a:r>
          </a:p>
          <a:p>
            <a:pPr marL="1482725" lvl="3" indent="-342900">
              <a:spcAft>
                <a:spcPts val="400"/>
              </a:spcAft>
              <a:buFont typeface="Wingdings" charset="2"/>
              <a:buChar char="Ø"/>
            </a:pPr>
            <a:endParaRPr lang="en-US" sz="2400" b="1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78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Python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1401503"/>
            <a:ext cx="3657600" cy="19019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200" y="1401503"/>
            <a:ext cx="3342639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en-US" dirty="0">
                <a:latin typeface="+mj-lt"/>
              </a:rPr>
              <a:t>clean, readable code</a:t>
            </a:r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en-US" dirty="0">
                <a:latin typeface="+mj-lt"/>
              </a:rPr>
              <a:t>huge momentum, especially in biology</a:t>
            </a:r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en-US" dirty="0">
                <a:latin typeface="+mj-lt"/>
              </a:rPr>
              <a:t>good packages for mathematical and statistical analyses</a:t>
            </a:r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en-US" dirty="0">
                <a:latin typeface="+mj-lt"/>
              </a:rPr>
              <a:t>good packages for data visualization</a:t>
            </a:r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en-US" dirty="0">
                <a:latin typeface="+mj-lt"/>
              </a:rPr>
              <a:t>a very young language (1991)</a:t>
            </a:r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endParaRPr lang="en-US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56C71A-30E8-BF45-98C8-1C30CB359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592" y="3861246"/>
            <a:ext cx="4223288" cy="270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7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Resources for Learning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1361" y="1401503"/>
            <a:ext cx="7701279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+mj-lt"/>
              </a:rPr>
              <a:t>Python</a:t>
            </a:r>
            <a:endParaRPr lang="en-US" sz="2400" dirty="0">
              <a:latin typeface="+mj-lt"/>
              <a:hlinkClick r:id="rId3"/>
            </a:endParaRPr>
          </a:p>
          <a:p>
            <a:pPr marL="742950" lvl="1" indent="-285750">
              <a:spcAft>
                <a:spcPts val="1200"/>
              </a:spcAft>
              <a:buFont typeface="Arial" charset="0"/>
              <a:buChar char="•"/>
            </a:pPr>
            <a:r>
              <a:rPr lang="en-US" sz="2400" dirty="0">
                <a:latin typeface="+mj-lt"/>
                <a:hlinkClick r:id="rId3"/>
              </a:rPr>
              <a:t>Software Carpentry</a:t>
            </a:r>
            <a:endParaRPr lang="en-US" sz="2400" dirty="0">
              <a:latin typeface="+mj-lt"/>
            </a:endParaRPr>
          </a:p>
          <a:p>
            <a:pPr marL="742950" lvl="1" indent="-285750">
              <a:spcAft>
                <a:spcPts val="1200"/>
              </a:spcAft>
              <a:buFont typeface="Arial" charset="0"/>
              <a:buChar char="•"/>
            </a:pPr>
            <a:r>
              <a:rPr lang="en-US" sz="2400" dirty="0">
                <a:latin typeface="+mj-lt"/>
                <a:hlinkClick r:id="rId4"/>
              </a:rPr>
              <a:t>Stack Overflow</a:t>
            </a:r>
            <a:endParaRPr lang="en-US" sz="2400" dirty="0">
              <a:latin typeface="+mj-lt"/>
            </a:endParaRPr>
          </a:p>
          <a:p>
            <a:pPr marL="742950" lvl="1" indent="-285750">
              <a:spcAft>
                <a:spcPts val="1200"/>
              </a:spcAft>
              <a:buFont typeface="Arial" charset="0"/>
              <a:buChar char="•"/>
            </a:pPr>
            <a:r>
              <a:rPr lang="en-US" sz="2400" dirty="0">
                <a:latin typeface="+mj-lt"/>
              </a:rPr>
              <a:t>tons of others</a:t>
            </a:r>
          </a:p>
          <a:p>
            <a:pPr marL="742950" lvl="1" indent="-285750">
              <a:spcAft>
                <a:spcPts val="1200"/>
              </a:spcAft>
              <a:buFont typeface="Arial" charset="0"/>
              <a:buChar char="•"/>
            </a:pPr>
            <a:endParaRPr lang="en-US" sz="2400" dirty="0">
              <a:latin typeface="+mj-lt"/>
            </a:endParaRPr>
          </a:p>
          <a:p>
            <a:pPr>
              <a:spcAft>
                <a:spcPts val="1200"/>
              </a:spcAft>
            </a:pPr>
            <a:r>
              <a:rPr lang="en-US" sz="2400" dirty="0" err="1">
                <a:latin typeface="+mj-lt"/>
              </a:rPr>
              <a:t>Jupyter</a:t>
            </a:r>
            <a:endParaRPr lang="en-US" sz="2400" dirty="0">
              <a:latin typeface="+mj-lt"/>
            </a:endParaRPr>
          </a:p>
          <a:p>
            <a:pPr marL="742950" lvl="1" indent="-285750">
              <a:spcAft>
                <a:spcPts val="1200"/>
              </a:spcAft>
              <a:buFont typeface="Arial" charset="0"/>
              <a:buChar char="•"/>
            </a:pPr>
            <a:r>
              <a:rPr lang="en-US" sz="2400" dirty="0">
                <a:latin typeface="+mj-lt"/>
                <a:hlinkClick r:id="rId5"/>
              </a:rPr>
              <a:t>Introduction to the Jupyter Notebook</a:t>
            </a:r>
            <a:endParaRPr lang="en-US" sz="2400" dirty="0">
              <a:latin typeface="+mj-lt"/>
              <a:hlinkClick r:id="rId6"/>
            </a:endParaRPr>
          </a:p>
          <a:p>
            <a:pPr marL="742950" lvl="1" indent="-285750">
              <a:spcAft>
                <a:spcPts val="1200"/>
              </a:spcAft>
              <a:buFont typeface="Arial" charset="0"/>
              <a:buChar char="•"/>
            </a:pPr>
            <a:r>
              <a:rPr lang="en-US" sz="2400" dirty="0">
                <a:latin typeface="+mj-lt"/>
                <a:hlinkClick r:id="rId6"/>
              </a:rPr>
              <a:t>Jupyter Notebook Tutorial</a:t>
            </a:r>
            <a:endParaRPr lang="en-US" sz="2400" dirty="0">
              <a:latin typeface="+mj-lt"/>
              <a:hlinkClick r:id="rId7"/>
            </a:endParaRPr>
          </a:p>
        </p:txBody>
      </p:sp>
    </p:spTree>
    <p:extLst>
      <p:ext uri="{BB962C8B-B14F-4D97-AF65-F5344CB8AC3E}">
        <p14:creationId xmlns:p14="http://schemas.microsoft.com/office/powerpoint/2010/main" val="178978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448666"/>
            <a:ext cx="8436747" cy="862385"/>
          </a:xfrm>
        </p:spPr>
        <p:txBody>
          <a:bodyPr anchor="ctr">
            <a:normAutofit/>
          </a:bodyPr>
          <a:lstStyle/>
          <a:p>
            <a:r>
              <a:rPr lang="en-US" sz="3600" dirty="0"/>
              <a:t>Which version of Python?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1361" y="2000217"/>
            <a:ext cx="79763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r>
              <a:rPr lang="en-US" sz="2400" dirty="0">
                <a:latin typeface="+mj-lt"/>
              </a:rPr>
              <a:t>Major changes from Python 2.7 to Python 3.x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r>
              <a:rPr lang="en-US" sz="2400" dirty="0">
                <a:latin typeface="+mj-lt"/>
              </a:rPr>
              <a:t>Python 2.7 is probably installed on your computer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r>
              <a:rPr lang="en-US" sz="2400" dirty="0">
                <a:latin typeface="+mj-lt"/>
              </a:rPr>
              <a:t>A lot of code still available in Python 2.7, but it stopped being supported in 2020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r>
              <a:rPr lang="en-US" sz="2400" dirty="0">
                <a:latin typeface="+mj-lt"/>
              </a:rPr>
              <a:t>We will learn Python 3.*</a:t>
            </a:r>
          </a:p>
        </p:txBody>
      </p:sp>
    </p:spTree>
    <p:extLst>
      <p:ext uri="{BB962C8B-B14F-4D97-AF65-F5344CB8AC3E}">
        <p14:creationId xmlns:p14="http://schemas.microsoft.com/office/powerpoint/2010/main" val="134439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4368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Basic programming concepts</a:t>
            </a:r>
          </a:p>
        </p:txBody>
      </p:sp>
    </p:spTree>
    <p:extLst>
      <p:ext uri="{BB962C8B-B14F-4D97-AF65-F5344CB8AC3E}">
        <p14:creationId xmlns:p14="http://schemas.microsoft.com/office/powerpoint/2010/main" val="71390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5440"/>
            <a:ext cx="8220710" cy="4785359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a variable is a name that holds a value, and the value can change</a:t>
            </a:r>
          </a:p>
          <a:p>
            <a:r>
              <a:rPr lang="en-US" dirty="0">
                <a:latin typeface="+mj-lt"/>
              </a:rPr>
              <a:t>variables have several important attributes</a:t>
            </a:r>
          </a:p>
          <a:p>
            <a:pPr marL="1147763" indent="-241300"/>
            <a:r>
              <a:rPr lang="en-US" b="1" dirty="0">
                <a:latin typeface="+mj-lt"/>
              </a:rPr>
              <a:t>name</a:t>
            </a:r>
            <a:r>
              <a:rPr lang="en-US" dirty="0">
                <a:latin typeface="+mj-lt"/>
              </a:rPr>
              <a:t>: a word that (ideally) describes what the variable is meant to contain (e.g., '</a:t>
            </a:r>
            <a:r>
              <a:rPr lang="en-US" dirty="0" err="1">
                <a:latin typeface="+mj-lt"/>
              </a:rPr>
              <a:t>plot_number</a:t>
            </a:r>
            <a:r>
              <a:rPr lang="en-US" dirty="0">
                <a:latin typeface="+mj-lt"/>
              </a:rPr>
              <a:t>', '</a:t>
            </a:r>
            <a:r>
              <a:rPr lang="en-US" dirty="0" err="1">
                <a:latin typeface="+mj-lt"/>
              </a:rPr>
              <a:t>dna_seq</a:t>
            </a:r>
            <a:r>
              <a:rPr lang="en-US" dirty="0">
                <a:latin typeface="+mj-lt"/>
              </a:rPr>
              <a:t>', '</a:t>
            </a:r>
            <a:r>
              <a:rPr lang="en-US" dirty="0" err="1">
                <a:latin typeface="+mj-lt"/>
              </a:rPr>
              <a:t>aa_seq</a:t>
            </a:r>
            <a:r>
              <a:rPr lang="en-US" dirty="0">
                <a:latin typeface="+mj-lt"/>
              </a:rPr>
              <a:t>')</a:t>
            </a:r>
          </a:p>
          <a:p>
            <a:pPr marL="1147763" indent="-241300"/>
            <a:r>
              <a:rPr lang="en-US" b="1" dirty="0">
                <a:latin typeface="+mj-lt"/>
              </a:rPr>
              <a:t>type:</a:t>
            </a:r>
            <a:r>
              <a:rPr lang="en-US" dirty="0">
                <a:latin typeface="+mj-lt"/>
              </a:rPr>
              <a:t> the kind of information the variable holds</a:t>
            </a:r>
          </a:p>
          <a:p>
            <a:pPr marL="1147763" indent="-241300"/>
            <a:r>
              <a:rPr lang="en-US" b="1" dirty="0">
                <a:latin typeface="+mj-lt"/>
              </a:rPr>
              <a:t>value:</a:t>
            </a:r>
            <a:r>
              <a:rPr lang="en-US" dirty="0">
                <a:latin typeface="+mj-lt"/>
              </a:rPr>
              <a:t> the actual piece of information the variable holds; a variable can only hold one type of value</a:t>
            </a:r>
          </a:p>
        </p:txBody>
      </p:sp>
    </p:spTree>
    <p:extLst>
      <p:ext uri="{BB962C8B-B14F-4D97-AF65-F5344CB8AC3E}">
        <p14:creationId xmlns:p14="http://schemas.microsoft.com/office/powerpoint/2010/main" val="162565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4772</TotalTime>
  <Words>1407</Words>
  <Application>Microsoft Macintosh PowerPoint</Application>
  <PresentationFormat>On-screen Show (4:3)</PresentationFormat>
  <Paragraphs>211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Lucida Grande</vt:lpstr>
      <vt:lpstr>Wingdings</vt:lpstr>
      <vt:lpstr>Office Theme</vt:lpstr>
      <vt:lpstr>Introduction to Python</vt:lpstr>
      <vt:lpstr>Programming</vt:lpstr>
      <vt:lpstr>The Programming Process</vt:lpstr>
      <vt:lpstr>Compiled vs. interpreted programs</vt:lpstr>
      <vt:lpstr>Python</vt:lpstr>
      <vt:lpstr>Resources for Learning Python</vt:lpstr>
      <vt:lpstr>Which version of Python?</vt:lpstr>
      <vt:lpstr>Basic programming concepts</vt:lpstr>
      <vt:lpstr>Variables</vt:lpstr>
      <vt:lpstr>Variable types</vt:lpstr>
      <vt:lpstr>Functions</vt:lpstr>
      <vt:lpstr>Methods</vt:lpstr>
      <vt:lpstr>Mathematical operators</vt:lpstr>
      <vt:lpstr>Comparison operators</vt:lpstr>
      <vt:lpstr>Assignment operators</vt:lpstr>
      <vt:lpstr>Logical operators</vt:lpstr>
      <vt:lpstr>Ways to write and execute Python code</vt:lpstr>
      <vt:lpstr>What is Jupyter?</vt:lpstr>
      <vt:lpstr>Launch Jupyter</vt:lpstr>
      <vt:lpstr>Stand-alone scripts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Andrew Alverson</dc:creator>
  <cp:lastModifiedBy>Andrew Alverson</cp:lastModifiedBy>
  <cp:revision>78</cp:revision>
  <dcterms:created xsi:type="dcterms:W3CDTF">2017-03-24T16:39:19Z</dcterms:created>
  <dcterms:modified xsi:type="dcterms:W3CDTF">2024-03-06T14:10:38Z</dcterms:modified>
</cp:coreProperties>
</file>