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2" y="10675453"/>
            <a:ext cx="20200057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3"/>
          </a:xfrm>
          <a:prstGeom prst="rect">
            <a:avLst/>
          </a:prstGeom>
        </p:spPr>
        <p:txBody>
          <a:bodyPr numCol="1" spcCol="38100"/>
          <a:lstStyle>
            <a:lvl1pPr marL="131850" indent="37172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1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6"/>
            <a:ext cx="16773843" cy="1118820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1200"/>
            </a:lvl1pPr>
            <a:lvl2pPr marL="762000" indent="-152400" defTabSz="825500">
              <a:lnSpc>
                <a:spcPct val="100000"/>
              </a:lnSpc>
              <a:spcBef>
                <a:spcPts val="0"/>
              </a:spcBef>
              <a:defRPr b="1" sz="1200"/>
            </a:lvl2pPr>
            <a:lvl3pPr marL="1371600" indent="-152400" defTabSz="825500">
              <a:lnSpc>
                <a:spcPct val="100000"/>
              </a:lnSpc>
              <a:spcBef>
                <a:spcPts val="0"/>
              </a:spcBef>
              <a:defRPr b="1" sz="1200"/>
            </a:lvl3pPr>
            <a:lvl4pPr marL="1981200" indent="-152400" defTabSz="825500">
              <a:lnSpc>
                <a:spcPct val="100000"/>
              </a:lnSpc>
              <a:spcBef>
                <a:spcPts val="0"/>
              </a:spcBef>
              <a:defRPr b="1" sz="1200"/>
            </a:lvl4pPr>
            <a:lvl5pPr marL="2590800" indent="-152400" defTabSz="825500">
              <a:lnSpc>
                <a:spcPct val="100000"/>
              </a:lnSpc>
              <a:spcBef>
                <a:spcPts val="0"/>
              </a:spcBef>
              <a:defRPr b="1" sz="12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2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2" name="Sales Dashboard – Tableau Project Summary"/>
          <p:cNvSpPr txBox="1"/>
          <p:nvPr>
            <p:ph type="title"/>
          </p:nvPr>
        </p:nvSpPr>
        <p:spPr>
          <a:xfrm>
            <a:off x="1002015" y="1516252"/>
            <a:ext cx="21971008" cy="3788100"/>
          </a:xfrm>
          <a:prstGeom prst="rect">
            <a:avLst/>
          </a:prstGeom>
        </p:spPr>
        <p:txBody>
          <a:bodyPr/>
          <a:lstStyle>
            <a:lvl1pPr defTabSz="2023821">
              <a:defRPr spc="-200" sz="96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Sales Dashboard – Tableau Project Summary</a:t>
            </a:r>
          </a:p>
        </p:txBody>
      </p:sp>
      <p:sp>
        <p:nvSpPr>
          <p:cNvPr id="173" name="Name: Saharsh Reddy Kaidhapuram…"/>
          <p:cNvSpPr txBox="1"/>
          <p:nvPr/>
        </p:nvSpPr>
        <p:spPr>
          <a:xfrm>
            <a:off x="1002018" y="5974593"/>
            <a:ext cx="21971002" cy="434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57200" indent="-317500" defTabSz="8255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b="1"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Name: Saharsh Reddy Kaidhapuram</a:t>
            </a:r>
          </a:p>
          <a:p>
            <a:pPr marL="457200" indent="-317500" defTabSz="8255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b="1"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Internship Task: Task 4</a:t>
            </a:r>
          </a:p>
          <a:p>
            <a:pPr marL="457200" indent="-317500" defTabSz="8255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b="1"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Tool Used: Tableau Public</a:t>
            </a:r>
          </a:p>
          <a:p>
            <a:pPr marL="457200" indent="-317500" defTabSz="825500">
              <a:lnSpc>
                <a:spcPct val="100000"/>
              </a:lnSpc>
              <a:spcBef>
                <a:spcPts val="0"/>
              </a:spcBef>
              <a:buSzPct val="123000"/>
              <a:buFont typeface="Times Roman"/>
              <a:buChar char="•"/>
              <a:defRPr b="1"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Date: 25th April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tatement"/>
          <p:cNvSpPr txBox="1"/>
          <p:nvPr>
            <p:ph type="body" idx="1"/>
          </p:nvPr>
        </p:nvSpPr>
        <p:spPr>
          <a:xfrm>
            <a:off x="1206500" y="959446"/>
            <a:ext cx="21971000" cy="11621315"/>
          </a:xfrm>
          <a:prstGeom prst="rect">
            <a:avLst/>
          </a:prstGeom>
        </p:spPr>
        <p:txBody>
          <a:bodyPr/>
          <a:lstStyle/>
          <a:p>
            <a:pPr defTabSz="975334">
              <a:defRPr spc="-92" sz="4640"/>
            </a:pPr>
          </a:p>
        </p:txBody>
      </p:sp>
      <p:pic>
        <p:nvPicPr>
          <p:cNvPr id="20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959446"/>
            <a:ext cx="5929896" cy="11518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tatement"/>
          <p:cNvSpPr txBox="1"/>
          <p:nvPr>
            <p:ph type="body" idx="1"/>
          </p:nvPr>
        </p:nvSpPr>
        <p:spPr>
          <a:xfrm>
            <a:off x="1206500" y="1387163"/>
            <a:ext cx="21971001" cy="1219644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1387163"/>
            <a:ext cx="12487972" cy="9152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ment"/>
          <p:cNvSpPr txBox="1"/>
          <p:nvPr>
            <p:ph type="body" idx="1"/>
          </p:nvPr>
        </p:nvSpPr>
        <p:spPr>
          <a:xfrm>
            <a:off x="1206500" y="1523333"/>
            <a:ext cx="21971000" cy="109852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1523333"/>
            <a:ext cx="14476460" cy="816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atement"/>
          <p:cNvSpPr txBox="1"/>
          <p:nvPr>
            <p:ph type="body" idx="1"/>
          </p:nvPr>
        </p:nvSpPr>
        <p:spPr>
          <a:xfrm>
            <a:off x="829998" y="1329892"/>
            <a:ext cx="22946686" cy="11797108"/>
          </a:xfrm>
          <a:prstGeom prst="rect">
            <a:avLst/>
          </a:prstGeom>
        </p:spPr>
        <p:txBody>
          <a:bodyPr/>
          <a:lstStyle/>
          <a:p>
            <a:pPr defTabSz="975334">
              <a:defRPr spc="-92" sz="4640"/>
            </a:pPr>
          </a:p>
        </p:txBody>
      </p:sp>
      <p:pic>
        <p:nvPicPr>
          <p:cNvPr id="214" name="Screenshot 2025-04-25 at 7.25.26 PM.png" descr="Screenshot 2025-04-25 at 7.2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998" y="1329892"/>
            <a:ext cx="7810605" cy="1169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tatement"/>
          <p:cNvSpPr txBox="1"/>
          <p:nvPr>
            <p:ph type="body" idx="1"/>
          </p:nvPr>
        </p:nvSpPr>
        <p:spPr>
          <a:xfrm>
            <a:off x="1206500" y="924235"/>
            <a:ext cx="21971000" cy="12251730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pic>
        <p:nvPicPr>
          <p:cNvPr id="217" name="Screenshot 2025-04-25 at 7.40.02 PM.png" descr="Screenshot 2025-04-25 at 7.40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142" y="908009"/>
            <a:ext cx="9652364" cy="5075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shot 2025-04-25 at 7.40.13 PM.png" descr="Screenshot 2025-04-25 at 7.40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8550" y="7509246"/>
            <a:ext cx="10062662" cy="5338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shot 2025-04-25 at 7.40.29 PM.png" descr="Screenshot 2025-04-25 at 7.40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93699" y="953572"/>
            <a:ext cx="9652364" cy="4984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shot 2025-04-25 at 7.41.24 PM.png" descr="Screenshot 2025-04-25 at 7.41.24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9477" y="7466845"/>
            <a:ext cx="10237693" cy="5423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ask Objective"/>
          <p:cNvSpPr txBox="1"/>
          <p:nvPr>
            <p:ph type="title"/>
          </p:nvPr>
        </p:nvSpPr>
        <p:spPr>
          <a:xfrm>
            <a:off x="1206500" y="1079499"/>
            <a:ext cx="21971000" cy="1434953"/>
          </a:xfrm>
          <a:prstGeom prst="rect">
            <a:avLst/>
          </a:prstGeom>
        </p:spPr>
        <p:txBody>
          <a:bodyPr/>
          <a:lstStyle>
            <a:lvl1pPr defTabSz="1926287">
              <a:defRPr spc="-200" sz="91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Task Objective</a:t>
            </a:r>
          </a:p>
        </p:txBody>
      </p:sp>
      <p:sp>
        <p:nvSpPr>
          <p:cNvPr id="176" name="Create an interactive dashboard for sales analysis…"/>
          <p:cNvSpPr txBox="1"/>
          <p:nvPr>
            <p:ph type="body" idx="1"/>
          </p:nvPr>
        </p:nvSpPr>
        <p:spPr>
          <a:xfrm>
            <a:off x="1206500" y="4309019"/>
            <a:ext cx="21971000" cy="7486786"/>
          </a:xfrm>
          <a:prstGeom prst="rect">
            <a:avLst/>
          </a:prstGeom>
        </p:spPr>
        <p:txBody>
          <a:bodyPr/>
          <a:lstStyle/>
          <a:p>
            <a:pPr marL="32272" indent="-32272">
              <a:buSzPct val="100000"/>
              <a:buChar char="•"/>
              <a:defRPr sz="5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Create an interactive dashboard for sales analysis</a:t>
            </a:r>
          </a:p>
          <a:p>
            <a:pPr marL="32272" indent="-32272">
              <a:buSzPct val="100000"/>
              <a:buChar char="•"/>
              <a:defRPr sz="5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Use KPIs and visualizations to uncover insights</a:t>
            </a:r>
          </a:p>
          <a:p>
            <a:pPr marL="32272" indent="-32272">
              <a:buSzPct val="100000"/>
              <a:buChar char="•"/>
              <a:defRPr sz="56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Deliver summary presentation and Tableau workbook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set Overview"/>
          <p:cNvSpPr txBox="1"/>
          <p:nvPr>
            <p:ph type="title"/>
          </p:nvPr>
        </p:nvSpPr>
        <p:spPr>
          <a:xfrm>
            <a:off x="1206500" y="1079499"/>
            <a:ext cx="21971000" cy="1434953"/>
          </a:xfrm>
          <a:prstGeom prst="rect">
            <a:avLst/>
          </a:prstGeom>
        </p:spPr>
        <p:txBody>
          <a:bodyPr/>
          <a:lstStyle>
            <a:lvl1pPr defTabSz="1926287">
              <a:defRPr spc="-200" sz="91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Dataset Overview</a:t>
            </a:r>
          </a:p>
        </p:txBody>
      </p:sp>
      <p:sp>
        <p:nvSpPr>
          <p:cNvPr id="179" name="File: Sales_DataSet.csv…"/>
          <p:cNvSpPr txBox="1"/>
          <p:nvPr>
            <p:ph type="body" idx="1"/>
          </p:nvPr>
        </p:nvSpPr>
        <p:spPr>
          <a:xfrm>
            <a:off x="1206499" y="3967294"/>
            <a:ext cx="21971002" cy="8541671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File: Sales_DataSet.csv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Rows: ~5,000+ sales records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Fields Used:</a:t>
            </a:r>
          </a:p>
          <a:p>
            <a:pPr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       </a:t>
            </a:r>
            <a:r>
              <a:rPr sz="5100"/>
              <a:t>Sales,Profit,Order Date,Region,Catgory,Segment,etc.</a:t>
            </a:r>
            <a:endParaRPr sz="5100"/>
          </a:p>
          <a:p>
            <a:pPr marL="228600" indent="-228600" defTabSz="457200">
              <a:buSzPct val="100000"/>
              <a:buChar char="•"/>
              <a:defRPr sz="53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Source: Superstore-style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 KPIs"/>
          <p:cNvSpPr txBox="1"/>
          <p:nvPr>
            <p:ph type="title"/>
          </p:nvPr>
        </p:nvSpPr>
        <p:spPr>
          <a:xfrm>
            <a:off x="1206500" y="367157"/>
            <a:ext cx="21971000" cy="1698987"/>
          </a:xfrm>
          <a:prstGeom prst="rect">
            <a:avLst/>
          </a:prstGeom>
        </p:spPr>
        <p:txBody>
          <a:bodyPr/>
          <a:lstStyle>
            <a:lvl1pPr defTabSz="2292038">
              <a:defRPr spc="-300" sz="109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Key KPIs</a:t>
            </a:r>
          </a:p>
        </p:txBody>
      </p:sp>
      <p:sp>
        <p:nvSpPr>
          <p:cNvPr id="182" name="KPI                                                       Field to Use…"/>
          <p:cNvSpPr txBox="1"/>
          <p:nvPr>
            <p:ph type="body" idx="1"/>
          </p:nvPr>
        </p:nvSpPr>
        <p:spPr>
          <a:xfrm>
            <a:off x="1715884" y="2137944"/>
            <a:ext cx="21971002" cy="10968698"/>
          </a:xfrm>
          <a:prstGeom prst="rect">
            <a:avLst/>
          </a:prstGeom>
        </p:spPr>
        <p:txBody>
          <a:bodyPr/>
          <a:lstStyle/>
          <a:p>
            <a:pPr defTabSz="2438337">
              <a:lnSpc>
                <a:spcPct val="80000"/>
              </a:lnSpc>
              <a:defRPr spc="-200" sz="58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      KPI                                                       Field to Use</a:t>
            </a:r>
            <a:endParaRPr spc="-116"/>
          </a:p>
          <a:p>
            <a:pPr defTabSz="2438337">
              <a:lnSpc>
                <a:spcPct val="80000"/>
              </a:lnSpc>
              <a:defRPr spc="-116" sz="5800">
                <a:latin typeface="Baskerville"/>
                <a:ea typeface="Baskerville"/>
                <a:cs typeface="Baskerville"/>
                <a:sym typeface="Baskerville"/>
              </a:defRPr>
            </a:pPr>
          </a:p>
          <a:p>
            <a:pPr defTabSz="2438337">
              <a:lnSpc>
                <a:spcPct val="80000"/>
              </a:lnSpc>
              <a:defRPr spc="-200" sz="58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📦 Total Boxes Shipped                  | SUM(Boxes Shipped)</a:t>
            </a:r>
            <a:endParaRPr spc="-116"/>
          </a:p>
          <a:p>
            <a:pPr defTabSz="2438337">
              <a:lnSpc>
                <a:spcPct val="80000"/>
              </a:lnSpc>
              <a:defRPr spc="-200" sz="58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💰 Total Amount (Revenue)          | SUM(Amount)</a:t>
            </a:r>
            <a:endParaRPr spc="-116"/>
          </a:p>
          <a:p>
            <a:pPr defTabSz="2438337">
              <a:lnSpc>
                <a:spcPct val="80000"/>
              </a:lnSpc>
              <a:defRPr spc="-200" sz="58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👥 Total Sales People                       | COUNTD(Sales Person)</a:t>
            </a:r>
            <a:endParaRPr spc="-116"/>
          </a:p>
          <a:p>
            <a:pPr defTabSz="2438337">
              <a:lnSpc>
                <a:spcPct val="80000"/>
              </a:lnSpc>
              <a:defRPr spc="-200" sz="58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📈 Boxes Shipped Over Time      | Date + Boxes Shipped</a:t>
            </a:r>
          </a:p>
        </p:txBody>
      </p:sp>
      <p:pic>
        <p:nvPicPr>
          <p:cNvPr id="183" name="Screenshot 2025-04-25 at 7.24.26 PM.png" descr="Screenshot 2025-04-25 at 7.24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572" y="7844590"/>
            <a:ext cx="6842215" cy="469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5-04-25 at 7.24.38 PM.png" descr="Screenshot 2025-04-25 at 7.24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3711" y="7552239"/>
            <a:ext cx="2716476" cy="5276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5-04-25 at 7.24.49 PM.png" descr="Screenshot 2025-04-25 at 7.24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0781" y="8482227"/>
            <a:ext cx="4662106" cy="341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5-04-25 at 7.25.13 PM.png" descr="Screenshot 2025-04-25 at 7.25.1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079480" y="7933155"/>
            <a:ext cx="8004430" cy="4514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shboard Preview"/>
          <p:cNvSpPr txBox="1"/>
          <p:nvPr>
            <p:ph type="title"/>
          </p:nvPr>
        </p:nvSpPr>
        <p:spPr>
          <a:xfrm>
            <a:off x="1206500" y="1079499"/>
            <a:ext cx="21971000" cy="1434953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Dashboard Preview</a:t>
            </a:r>
          </a:p>
        </p:txBody>
      </p:sp>
      <p:sp>
        <p:nvSpPr>
          <p:cNvPr id="189" name="Slide Subtitle"/>
          <p:cNvSpPr txBox="1"/>
          <p:nvPr>
            <p:ph type="body" idx="1"/>
          </p:nvPr>
        </p:nvSpPr>
        <p:spPr>
          <a:xfrm>
            <a:off x="3509802" y="2372962"/>
            <a:ext cx="21971002" cy="105862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Screenshot 2025-04-25 at 7.15.55 PM.png" descr="Screenshot 2025-04-25 at 7.15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9802" y="2372960"/>
            <a:ext cx="16294102" cy="10287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Key Insights"/>
          <p:cNvSpPr txBox="1"/>
          <p:nvPr>
            <p:ph type="title"/>
          </p:nvPr>
        </p:nvSpPr>
        <p:spPr>
          <a:xfrm>
            <a:off x="1206500" y="1234529"/>
            <a:ext cx="21971000" cy="143495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Key Insights</a:t>
            </a:r>
          </a:p>
        </p:txBody>
      </p:sp>
      <p:sp>
        <p:nvSpPr>
          <p:cNvPr id="193" name="📈 Sales peaked in Q4 of each year…"/>
          <p:cNvSpPr txBox="1"/>
          <p:nvPr>
            <p:ph type="body" idx="1"/>
          </p:nvPr>
        </p:nvSpPr>
        <p:spPr>
          <a:xfrm>
            <a:off x="1206500" y="3392596"/>
            <a:ext cx="21971000" cy="877036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📈 Sales peaked in Q4 of each year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🖥️ Technology category generated highest profit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📍 West region leads in total sales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🧾 Consumer segment contributes the most revenue</a:t>
            </a:r>
          </a:p>
          <a:p>
            <a:pPr marL="228600" indent="-228600"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🗺️ Sales are concentrated in a few key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ashboard Features"/>
          <p:cNvSpPr txBox="1"/>
          <p:nvPr>
            <p:ph type="title"/>
          </p:nvPr>
        </p:nvSpPr>
        <p:spPr>
          <a:xfrm>
            <a:off x="1206500" y="1079499"/>
            <a:ext cx="21971000" cy="1434953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Dashboard Features</a:t>
            </a:r>
          </a:p>
        </p:txBody>
      </p:sp>
      <p:sp>
        <p:nvSpPr>
          <p:cNvPr id="196" name="Filters: Segment, Category, Region…"/>
          <p:cNvSpPr txBox="1"/>
          <p:nvPr>
            <p:ph type="body" idx="1"/>
          </p:nvPr>
        </p:nvSpPr>
        <p:spPr>
          <a:xfrm>
            <a:off x="1206500" y="3059819"/>
            <a:ext cx="21971000" cy="8255846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1200"/>
              </a:spcBef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Filters: Segment, Category, Region</a:t>
            </a:r>
          </a:p>
          <a:p>
            <a:pPr marL="228600" indent="-228600" defTabSz="457200">
              <a:spcBef>
                <a:spcPts val="1200"/>
              </a:spcBef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Line chart with trend over time</a:t>
            </a:r>
          </a:p>
          <a:p>
            <a:pPr marL="228600" indent="-228600" defTabSz="457200">
              <a:spcBef>
                <a:spcPts val="1200"/>
              </a:spcBef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Map with sales by state</a:t>
            </a:r>
          </a:p>
          <a:p>
            <a:pPr marL="228600" indent="-228600" defTabSz="457200">
              <a:spcBef>
                <a:spcPts val="1200"/>
              </a:spcBef>
              <a:buSzPct val="100000"/>
              <a:buChar char="•"/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Pie chart for sales share by segment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clusion"/>
          <p:cNvSpPr txBox="1"/>
          <p:nvPr>
            <p:ph type="title"/>
          </p:nvPr>
        </p:nvSpPr>
        <p:spPr>
          <a:xfrm>
            <a:off x="1206500" y="1079499"/>
            <a:ext cx="21971000" cy="1434953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99" name="Dashboard helps stakeholders understand sales patterns…"/>
          <p:cNvSpPr txBox="1"/>
          <p:nvPr>
            <p:ph type="body" idx="1"/>
          </p:nvPr>
        </p:nvSpPr>
        <p:spPr>
          <a:xfrm>
            <a:off x="1206500" y="2734063"/>
            <a:ext cx="21971000" cy="8374923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Dashboard helps stakeholders understand sales patterns</a:t>
            </a:r>
          </a:p>
          <a:p>
            <a:pPr defTabSz="457200">
              <a:spcBef>
                <a:spcPts val="1200"/>
              </a:spcBef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Identifies strong segments and regions</a:t>
            </a:r>
          </a:p>
          <a:p>
            <a:pPr defTabSz="457200">
              <a:spcBef>
                <a:spcPts val="1200"/>
              </a:spcBef>
              <a:defRPr sz="55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Can be extended with product-level or profit trend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tatement"/>
          <p:cNvSpPr txBox="1"/>
          <p:nvPr>
            <p:ph type="body" idx="1"/>
          </p:nvPr>
        </p:nvSpPr>
        <p:spPr>
          <a:xfrm>
            <a:off x="1206500" y="1063693"/>
            <a:ext cx="21971000" cy="118224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2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1063693"/>
            <a:ext cx="14885525" cy="10207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