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89" r:id="rId5"/>
    <p:sldId id="300" r:id="rId6"/>
    <p:sldId id="293" r:id="rId7"/>
    <p:sldId id="306" r:id="rId8"/>
    <p:sldId id="302" r:id="rId9"/>
    <p:sldId id="308" r:id="rId10"/>
    <p:sldId id="309" r:id="rId11"/>
    <p:sldId id="1882" r:id="rId12"/>
    <p:sldId id="1883" r:id="rId13"/>
    <p:sldId id="301" r:id="rId14"/>
    <p:sldId id="1888" r:id="rId15"/>
    <p:sldId id="1885" r:id="rId16"/>
    <p:sldId id="1887" r:id="rId17"/>
    <p:sldId id="1886" r:id="rId18"/>
    <p:sldId id="304" r:id="rId19"/>
    <p:sldId id="1895" r:id="rId20"/>
    <p:sldId id="1896" r:id="rId21"/>
    <p:sldId id="1897" r:id="rId22"/>
    <p:sldId id="1898" r:id="rId23"/>
    <p:sldId id="1899" r:id="rId24"/>
    <p:sldId id="1890" r:id="rId25"/>
    <p:sldId id="1900" r:id="rId26"/>
    <p:sldId id="1906" r:id="rId27"/>
    <p:sldId id="1891" r:id="rId28"/>
    <p:sldId id="1901" r:id="rId29"/>
    <p:sldId id="1894" r:id="rId30"/>
    <p:sldId id="305" r:id="rId31"/>
    <p:sldId id="1902" r:id="rId32"/>
    <p:sldId id="1903" r:id="rId33"/>
    <p:sldId id="1904" r:id="rId34"/>
    <p:sldId id="1905" r:id="rId35"/>
    <p:sldId id="29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576" userDrawn="1">
          <p15:clr>
            <a:srgbClr val="A4A3A4"/>
          </p15:clr>
        </p15:guide>
        <p15:guide id="8" orient="horz" pos="3744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3725" autoAdjust="0"/>
  </p:normalViewPr>
  <p:slideViewPr>
    <p:cSldViewPr snapToGrid="0" showGuides="1">
      <p:cViewPr varScale="1">
        <p:scale>
          <a:sx n="48" d="100"/>
          <a:sy n="48" d="100"/>
        </p:scale>
        <p:origin x="55" y="943"/>
      </p:cViewPr>
      <p:guideLst>
        <p:guide orient="horz" pos="1344"/>
        <p:guide pos="576"/>
        <p:guide orient="horz" pos="3744"/>
        <p:guide pos="3840"/>
      </p:guideLst>
    </p:cSldViewPr>
  </p:slideViewPr>
  <p:outlineViewPr>
    <p:cViewPr>
      <p:scale>
        <a:sx n="33" d="100"/>
        <a:sy n="33" d="100"/>
      </p:scale>
      <p:origin x="0" y="-59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299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5DC31D-6BBA-1E40-9A7E-1FE0A421F3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9E10C-1649-9148-9887-C4B5DF38CE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65657-3F36-724B-A332-D448C4527D30}" type="datetimeFigureOut"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9E7DC-2FE3-FA48-929A-C3D3179E1E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40692-4B9B-A444-A85B-911AF05DE3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0D8CC-6079-CB40-AF25-90B118481B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6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5:32:52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1 0 5472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5:32:5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23983,'0'0'0</inkml:trace>
  <inkml:trace contextRef="#ctx0" brushRef="#br0" timeOffset="1">1886 468 14080,'0'0'0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E06ED-7D50-4BC0-A67C-04A5B8A7C6FE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8E94C-5589-4D72-8241-BC9816469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5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9/18/2023 12:16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7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9/18/2023 12:16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24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9/18/2023 12:16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85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9/18/2023 12:16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52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9/18/2023 12:16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98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9/18/2023 12:16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84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9/18/2023 12:16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18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9/18/2023 12:16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42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9/18/2023 12:16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91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9/18/2023 12:16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3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9/18/2023 12:16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28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9/18/2023 12:16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49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9/18/2023 12:16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71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9/18/2023 12:16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61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9/18/2023 12:16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6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9/18/2023 12:16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8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9/18/2023 12:16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75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9/18/2023 12:16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54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9/18/2023 12:16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7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ADDF-D82C-4780-9143-87E5F529D8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8648" y="813816"/>
            <a:ext cx="6400800" cy="640080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2B550A-AB53-4D15-A89E-6EEBB5151B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1448" y="1655064"/>
            <a:ext cx="7315200" cy="1143000"/>
          </a:xfrm>
        </p:spPr>
        <p:txBody>
          <a:bodyPr/>
          <a:lstStyle>
            <a:lvl1pPr algn="ctr">
              <a:defRPr sz="8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DE1EB1-91FE-4CB8-81BD-5BBBFC22C6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8648" y="3027707"/>
            <a:ext cx="6858000" cy="640080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86028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E11DAB-71A2-44C9-B830-25E19DC583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1"/>
            <a:ext cx="6400800" cy="6858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9B5FD0-EA88-4EA1-89FF-A0346C36D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2203704"/>
            <a:ext cx="6400800" cy="420624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11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E24C-B229-452F-B387-BA3429761C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119" y="946653"/>
            <a:ext cx="6857999" cy="653547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CEFA7B-7934-4EAA-8C20-7D9B03B9E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9120" y="1981933"/>
            <a:ext cx="6858000" cy="423367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93050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E35BBCA-FB90-42AF-995A-AA6CE87BD6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3643"/>
          <a:stretch>
            <a:fillRect/>
          </a:stretch>
        </p:blipFill>
        <p:spPr>
          <a:xfrm>
            <a:off x="914400" y="466647"/>
            <a:ext cx="10563726" cy="6391353"/>
          </a:xfrm>
          <a:custGeom>
            <a:avLst/>
            <a:gdLst>
              <a:gd name="connsiteX0" fmla="*/ 0 w 10563726"/>
              <a:gd name="connsiteY0" fmla="*/ 0 h 6391353"/>
              <a:gd name="connsiteX1" fmla="*/ 10563726 w 10563726"/>
              <a:gd name="connsiteY1" fmla="*/ 0 h 6391353"/>
              <a:gd name="connsiteX2" fmla="*/ 10563726 w 10563726"/>
              <a:gd name="connsiteY2" fmla="*/ 6391353 h 6391353"/>
              <a:gd name="connsiteX3" fmla="*/ 0 w 10563726"/>
              <a:gd name="connsiteY3" fmla="*/ 6391353 h 639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3726" h="6391353">
                <a:moveTo>
                  <a:pt x="0" y="0"/>
                </a:moveTo>
                <a:lnTo>
                  <a:pt x="10563726" y="0"/>
                </a:lnTo>
                <a:lnTo>
                  <a:pt x="10563726" y="6391353"/>
                </a:lnTo>
                <a:lnTo>
                  <a:pt x="0" y="639135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F399BE-6A96-4D58-AF62-861F9AE20C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1718" y="1460692"/>
            <a:ext cx="7772402" cy="685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AE12991-70DA-442D-98F3-6739146463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31720" y="2724912"/>
            <a:ext cx="7772401" cy="36576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F778D16-894A-4379-8B5B-DC2423451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021930" y="2240374"/>
            <a:ext cx="6148139" cy="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5106A418-68CC-4D3D-9032-696498842F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1"/>
            <a:ext cx="6400800" cy="6858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3C440-01C8-4E08-A98E-D76F10D08B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913064"/>
            <a:ext cx="6858001" cy="427939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56047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7AA20A23-A33B-4A1B-9162-707282E535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5602"/>
          <a:stretch>
            <a:fillRect/>
          </a:stretch>
        </p:blipFill>
        <p:spPr>
          <a:xfrm>
            <a:off x="1066800" y="523183"/>
            <a:ext cx="10058400" cy="6334817"/>
          </a:xfrm>
          <a:custGeom>
            <a:avLst/>
            <a:gdLst>
              <a:gd name="connsiteX0" fmla="*/ 0 w 10058400"/>
              <a:gd name="connsiteY0" fmla="*/ 0 h 6334817"/>
              <a:gd name="connsiteX1" fmla="*/ 10058400 w 10058400"/>
              <a:gd name="connsiteY1" fmla="*/ 0 h 6334817"/>
              <a:gd name="connsiteX2" fmla="*/ 10058400 w 10058400"/>
              <a:gd name="connsiteY2" fmla="*/ 6334817 h 6334817"/>
              <a:gd name="connsiteX3" fmla="*/ 0 w 10058400"/>
              <a:gd name="connsiteY3" fmla="*/ 6334817 h 633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0" h="6334817">
                <a:moveTo>
                  <a:pt x="0" y="0"/>
                </a:moveTo>
                <a:lnTo>
                  <a:pt x="10058400" y="0"/>
                </a:lnTo>
                <a:lnTo>
                  <a:pt x="10058400" y="6334817"/>
                </a:lnTo>
                <a:lnTo>
                  <a:pt x="0" y="6334817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136F446-5EA3-48C4-AA8D-AB9850B03B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1718" y="1460692"/>
            <a:ext cx="7772402" cy="6858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B70600-CFB5-4805-BC68-5AE22166B5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31720" y="2951305"/>
            <a:ext cx="7772400" cy="3456432"/>
          </a:xfrm>
        </p:spPr>
        <p:txBody>
          <a:bodyPr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C8060D-32CA-4A3C-9EAF-A2D3801AB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021930" y="2240374"/>
            <a:ext cx="6148139" cy="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2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CC92641-A8C8-41F9-8E1C-7C929693C6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119" y="946653"/>
            <a:ext cx="6857999" cy="653547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CC55B6-E9DA-4B68-A0D8-957F46B465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9120" y="2062956"/>
            <a:ext cx="6858000" cy="423367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63045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C6103AFC-AC4C-4756-AEEE-B0D669AC8C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4880"/>
          <a:stretch>
            <a:fillRect/>
          </a:stretch>
        </p:blipFill>
        <p:spPr>
          <a:xfrm>
            <a:off x="878302" y="469222"/>
            <a:ext cx="10424160" cy="6388778"/>
          </a:xfrm>
          <a:custGeom>
            <a:avLst/>
            <a:gdLst>
              <a:gd name="connsiteX0" fmla="*/ 0 w 10424160"/>
              <a:gd name="connsiteY0" fmla="*/ 0 h 6388778"/>
              <a:gd name="connsiteX1" fmla="*/ 10424160 w 10424160"/>
              <a:gd name="connsiteY1" fmla="*/ 0 h 6388778"/>
              <a:gd name="connsiteX2" fmla="*/ 10424160 w 10424160"/>
              <a:gd name="connsiteY2" fmla="*/ 6388778 h 6388778"/>
              <a:gd name="connsiteX3" fmla="*/ 0 w 10424160"/>
              <a:gd name="connsiteY3" fmla="*/ 6388778 h 638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4160" h="6388778">
                <a:moveTo>
                  <a:pt x="0" y="0"/>
                </a:moveTo>
                <a:lnTo>
                  <a:pt x="10424160" y="0"/>
                </a:lnTo>
                <a:lnTo>
                  <a:pt x="10424160" y="6388778"/>
                </a:lnTo>
                <a:lnTo>
                  <a:pt x="0" y="6388778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4604EF9-570E-48F5-BA06-DEB9EB7F7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599" y="1460692"/>
            <a:ext cx="6857999" cy="685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0B30880-FB83-4FD8-B7A4-675D68A479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0" y="2438570"/>
            <a:ext cx="6858000" cy="395020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8183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342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775E2-26ED-4CEF-94F6-7C85D113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46653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32AB5-76E2-49F4-96EE-B419AF1F0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294859"/>
            <a:ext cx="10058400" cy="3720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 userDrawn="1">
          <p15:clr>
            <a:srgbClr val="F26B43"/>
          </p15:clr>
        </p15:guide>
        <p15:guide id="2" pos="576" userDrawn="1">
          <p15:clr>
            <a:srgbClr val="F26B43"/>
          </p15:clr>
        </p15:guide>
        <p15:guide id="3" pos="7104" userDrawn="1">
          <p15:clr>
            <a:srgbClr val="F26B43"/>
          </p15:clr>
        </p15:guide>
        <p15:guide id="4" orient="horz" pos="3744" userDrawn="1">
          <p15:clr>
            <a:srgbClr val="F26B43"/>
          </p15:clr>
        </p15:guide>
        <p15:guide id="5" pos="2760" userDrawn="1">
          <p15:clr>
            <a:srgbClr val="F26B43"/>
          </p15:clr>
        </p15:guide>
        <p15:guide id="6" pos="4944" userDrawn="1">
          <p15:clr>
            <a:srgbClr val="F26B43"/>
          </p15:clr>
        </p15:guide>
        <p15:guide id="7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customXml" Target="../ink/ink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training/paths/intro-to-vc-git/" TargetMode="External"/><Relationship Id="rId2" Type="http://schemas.openxmlformats.org/officeDocument/2006/relationships/hyperlink" Target="https://learn.microsoft.com/training/github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ka.ms/workshopomatic-feedbac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bversion.apache.org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ercurial-scm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ducation.github.com/git-cheat-sheet-education.pdf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12D6-1B42-4E1C-AEE3-478A340AC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06449" y="882595"/>
            <a:ext cx="10385198" cy="2067339"/>
          </a:xfrm>
        </p:spPr>
        <p:txBody>
          <a:bodyPr anchor="ctr"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Introduction to</a:t>
            </a:r>
          </a:p>
          <a:p>
            <a:r>
              <a:rPr lang="en-US" dirty="0"/>
              <a:t>Git &amp; GitHub &amp; Version Control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348B4-1179-40C0-B903-717D79F0A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98648" y="3213099"/>
            <a:ext cx="6858000" cy="454687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Presented by:</a:t>
            </a:r>
            <a:endParaRPr lang="en-US" dirty="0"/>
          </a:p>
        </p:txBody>
      </p:sp>
      <p:pic>
        <p:nvPicPr>
          <p:cNvPr id="12" name="Graphic 11" descr="Illustration of a pencil character ">
            <a:extLst>
              <a:ext uri="{FF2B5EF4-FFF2-40B4-BE49-F238E27FC236}">
                <a16:creationId xmlns:a16="http://schemas.microsoft.com/office/drawing/2014/main" id="{937FAC84-23F1-401F-A313-68AD63D60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77964">
            <a:off x="1811563" y="4144102"/>
            <a:ext cx="1155789" cy="1971643"/>
          </a:xfrm>
          <a:prstGeom prst="rect">
            <a:avLst/>
          </a:prstGeom>
        </p:spPr>
      </p:pic>
      <p:pic>
        <p:nvPicPr>
          <p:cNvPr id="8" name="Graphic 7" descr="Illustration of a blue bag of school supplies character ">
            <a:extLst>
              <a:ext uri="{FF2B5EF4-FFF2-40B4-BE49-F238E27FC236}">
                <a16:creationId xmlns:a16="http://schemas.microsoft.com/office/drawing/2014/main" id="{F3A63EAE-D921-4D74-B1C8-6D0E847DF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2560" y="4391095"/>
            <a:ext cx="2483858" cy="1709233"/>
          </a:xfrm>
          <a:prstGeom prst="rect">
            <a:avLst/>
          </a:prstGeom>
        </p:spPr>
      </p:pic>
      <p:pic>
        <p:nvPicPr>
          <p:cNvPr id="10" name="Graphic 9" descr="Illustration of a purple book character ">
            <a:extLst>
              <a:ext uri="{FF2B5EF4-FFF2-40B4-BE49-F238E27FC236}">
                <a16:creationId xmlns:a16="http://schemas.microsoft.com/office/drawing/2014/main" id="{8A4FC9B1-AAE5-49E7-9209-B1CD7DC8C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269620" y="4059937"/>
            <a:ext cx="1775352" cy="2059055"/>
          </a:xfrm>
          <a:prstGeom prst="rect">
            <a:avLst/>
          </a:prstGeom>
        </p:spPr>
      </p:pic>
      <p:pic>
        <p:nvPicPr>
          <p:cNvPr id="6" name="Graphic 5" descr="Illustration of a globe character ">
            <a:extLst>
              <a:ext uri="{FF2B5EF4-FFF2-40B4-BE49-F238E27FC236}">
                <a16:creationId xmlns:a16="http://schemas.microsoft.com/office/drawing/2014/main" id="{A1CF0450-3738-4D52-BF18-A90C1F16AC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8174" y="4442978"/>
            <a:ext cx="2213723" cy="174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5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B320A-560D-4493-AA6A-79A2C8DC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733" y="1244600"/>
            <a:ext cx="8894234" cy="10161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Exercise – </a:t>
            </a:r>
            <a:br>
              <a:rPr lang="en-US" dirty="0"/>
            </a:br>
            <a:r>
              <a:rPr lang="en-US" dirty="0"/>
              <a:t>Install and Configure Git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2FFE3-A7C7-9249-96D4-8D9AC15E01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en-US" dirty="0"/>
              <a:t>In this exercise, we will: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and install Git.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Perform first time configuration for Git.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Configure Git with out Code Editor.</a:t>
            </a:r>
          </a:p>
        </p:txBody>
      </p:sp>
    </p:spTree>
    <p:extLst>
      <p:ext uri="{BB962C8B-B14F-4D97-AF65-F5344CB8AC3E}">
        <p14:creationId xmlns:p14="http://schemas.microsoft.com/office/powerpoint/2010/main" val="52493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87ED8DD4-6E86-B406-5D7F-1F00CDF73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1"/>
            <a:ext cx="6400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get Git?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F246EA-CF5C-E722-6EBF-32B37D186622}"/>
              </a:ext>
            </a:extLst>
          </p:cNvPr>
          <p:cNvSpPr txBox="1"/>
          <p:nvPr/>
        </p:nvSpPr>
        <p:spPr>
          <a:xfrm>
            <a:off x="914400" y="1877084"/>
            <a:ext cx="101831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Installing Git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C4E8B1-71A8-D9EE-3ECB-2AB0C3E39BE0}"/>
              </a:ext>
            </a:extLst>
          </p:cNvPr>
          <p:cNvSpPr txBox="1"/>
          <p:nvPr/>
        </p:nvSpPr>
        <p:spPr>
          <a:xfrm>
            <a:off x="914400" y="2587032"/>
            <a:ext cx="67336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MacOS / Windows</a:t>
            </a:r>
          </a:p>
          <a:p>
            <a:pPr lvl="2">
              <a:buFont typeface="+mj-lt"/>
              <a:buAutoNum type="arabicPeriod"/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go to </a:t>
            </a:r>
            <a:r>
              <a:rPr lang="en-US" b="0" i="0" u="none" strike="noStrike" dirty="0">
                <a:solidFill>
                  <a:srgbClr val="017A9B"/>
                </a:solidFill>
                <a:effectLst/>
                <a:latin typeface="Open Sans" panose="020B0606030504020204" pitchFamily="34" charset="0"/>
                <a:hlinkClick r:id="rId3"/>
              </a:rPr>
              <a:t>git-scm.com/downloads</a:t>
            </a:r>
            <a:endParaRPr lang="en-US" b="0" i="0" dirty="0">
              <a:solidFill>
                <a:srgbClr val="4F4F4F"/>
              </a:solidFill>
              <a:effectLst/>
              <a:latin typeface="Open Sans" panose="020B0606030504020204" pitchFamily="34" charset="0"/>
            </a:endParaRPr>
          </a:p>
          <a:p>
            <a:pPr lvl="2">
              <a:buFont typeface="+mj-lt"/>
              <a:buAutoNum type="arabicPeriod"/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download the software for Mac/Windows</a:t>
            </a:r>
          </a:p>
          <a:p>
            <a:pPr lvl="2">
              <a:buFont typeface="+mj-lt"/>
              <a:buAutoNum type="arabicPeriod"/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install Git choosing all of the default options</a:t>
            </a:r>
          </a:p>
          <a:p>
            <a:pPr lvl="1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D9A0E1-1BDA-6CC2-2552-EECDFF503F5D}"/>
              </a:ext>
            </a:extLst>
          </p:cNvPr>
          <p:cNvSpPr txBox="1"/>
          <p:nvPr/>
        </p:nvSpPr>
        <p:spPr>
          <a:xfrm>
            <a:off x="914400" y="4139572"/>
            <a:ext cx="6733672" cy="635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Linux</a:t>
            </a:r>
          </a:p>
          <a:p>
            <a:pPr lvl="2"/>
            <a:r>
              <a:rPr lang="en-US" dirty="0"/>
              <a:t>$ </a:t>
            </a:r>
            <a:r>
              <a:rPr lang="en-US" sz="1770" dirty="0" err="1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sudo</a:t>
            </a:r>
            <a:r>
              <a:rPr lang="en-US" sz="1770" dirty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apt-get install git</a:t>
            </a:r>
          </a:p>
        </p:txBody>
      </p:sp>
    </p:spTree>
    <p:extLst>
      <p:ext uri="{BB962C8B-B14F-4D97-AF65-F5344CB8AC3E}">
        <p14:creationId xmlns:p14="http://schemas.microsoft.com/office/powerpoint/2010/main" val="151553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Time Git Configuration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14400" y="1754188"/>
            <a:ext cx="11018520" cy="4567404"/>
          </a:xfrm>
        </p:spPr>
        <p:txBody>
          <a:bodyPr/>
          <a:lstStyle/>
          <a:p>
            <a:r>
              <a:rPr lang="en-US" dirty="0"/>
              <a:t># sets up Git with your name</a:t>
            </a:r>
          </a:p>
          <a:p>
            <a:r>
              <a:rPr lang="en-US" dirty="0"/>
              <a:t>git config --global user.name "&lt;Your-Full-Name&gt;"</a:t>
            </a:r>
          </a:p>
          <a:p>
            <a:endParaRPr lang="en-US" dirty="0"/>
          </a:p>
          <a:p>
            <a:r>
              <a:rPr lang="en-US" dirty="0"/>
              <a:t># sets up Git with your email</a:t>
            </a:r>
          </a:p>
          <a:p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"&lt;your-email-address&gt;"</a:t>
            </a:r>
          </a:p>
          <a:p>
            <a:endParaRPr lang="en-US" dirty="0"/>
          </a:p>
          <a:p>
            <a:r>
              <a:rPr lang="en-US" dirty="0"/>
              <a:t># makes sure that Git output is colored</a:t>
            </a:r>
          </a:p>
          <a:p>
            <a:r>
              <a:rPr lang="en-US" dirty="0"/>
              <a:t>git config --global </a:t>
            </a:r>
            <a:r>
              <a:rPr lang="en-US" dirty="0" err="1"/>
              <a:t>color.ui</a:t>
            </a:r>
            <a:r>
              <a:rPr lang="en-US" dirty="0"/>
              <a:t> auto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6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&amp; code Editor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15923" y="2354435"/>
            <a:ext cx="11018520" cy="4308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git config --global </a:t>
            </a:r>
            <a:r>
              <a:rPr lang="en-US" dirty="0" err="1"/>
              <a:t>core.editor</a:t>
            </a:r>
            <a:r>
              <a:rPr lang="en-US" dirty="0"/>
              <a:t> "atom --wait"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E678C8-1234-44A7-91AA-A09B97E2C62B}"/>
              </a:ext>
            </a:extLst>
          </p:cNvPr>
          <p:cNvSpPr txBox="1"/>
          <p:nvPr/>
        </p:nvSpPr>
        <p:spPr>
          <a:xfrm>
            <a:off x="915923" y="1679344"/>
            <a:ext cx="101831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Atom Editor Setup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F1283C4-7D5E-4CE3-8A2A-57128F1BB773}"/>
              </a:ext>
            </a:extLst>
          </p:cNvPr>
          <p:cNvSpPr txBox="1">
            <a:spLocks/>
          </p:cNvSpPr>
          <p:nvPr/>
        </p:nvSpPr>
        <p:spPr>
          <a:xfrm>
            <a:off x="915923" y="3671901"/>
            <a:ext cx="110185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46553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84607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814563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50997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git config --global </a:t>
            </a:r>
            <a:r>
              <a:rPr lang="en-US" dirty="0" err="1"/>
              <a:t>core.editor</a:t>
            </a:r>
            <a:r>
              <a:rPr lang="en-US" dirty="0"/>
              <a:t> "code --wait"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2E172C-BADC-4940-B420-8D82EF9025D3}"/>
              </a:ext>
            </a:extLst>
          </p:cNvPr>
          <p:cNvSpPr txBox="1"/>
          <p:nvPr/>
        </p:nvSpPr>
        <p:spPr>
          <a:xfrm>
            <a:off x="915923" y="2996810"/>
            <a:ext cx="101831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VSCode</a:t>
            </a:r>
            <a:r>
              <a:rPr lang="en-US" sz="3200" dirty="0"/>
              <a:t> Setup</a:t>
            </a:r>
          </a:p>
        </p:txBody>
      </p:sp>
    </p:spTree>
    <p:extLst>
      <p:ext uri="{BB962C8B-B14F-4D97-AF65-F5344CB8AC3E}">
        <p14:creationId xmlns:p14="http://schemas.microsoft.com/office/powerpoint/2010/main" val="9096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Git Configuration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14400" y="1745722"/>
            <a:ext cx="11018520" cy="1982081"/>
          </a:xfrm>
        </p:spPr>
        <p:txBody>
          <a:bodyPr>
            <a:normAutofit/>
          </a:bodyPr>
          <a:lstStyle/>
          <a:p>
            <a:r>
              <a:rPr lang="en-US" dirty="0"/>
              <a:t># lists all the configuration properties </a:t>
            </a:r>
          </a:p>
          <a:p>
            <a:r>
              <a:rPr lang="en-US" dirty="0"/>
              <a:t>git config --list</a:t>
            </a:r>
          </a:p>
        </p:txBody>
      </p:sp>
    </p:spTree>
    <p:extLst>
      <p:ext uri="{BB962C8B-B14F-4D97-AF65-F5344CB8AC3E}">
        <p14:creationId xmlns:p14="http://schemas.microsoft.com/office/powerpoint/2010/main" val="303088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B320A-560D-4493-AA6A-79A2C8DC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733" y="1244600"/>
            <a:ext cx="8894234" cy="10161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Exercise – </a:t>
            </a:r>
            <a:br>
              <a:rPr lang="en-US" dirty="0"/>
            </a:br>
            <a:r>
              <a:rPr lang="en-US" dirty="0"/>
              <a:t>Working with a Local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2FFE3-A7C7-9249-96D4-8D9AC15E01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en-US" dirty="0"/>
              <a:t>In this exercise, we will: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a Git Local Repository.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Make Changes, add, and commit them.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Review the repository’s history.</a:t>
            </a:r>
          </a:p>
          <a:p>
            <a:pPr>
              <a:lnSpc>
                <a:spcPts val="28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4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Local Git Repository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085B5C9-E37C-4FB5-4E53-611B26A12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3332733"/>
            <a:ext cx="11018520" cy="33389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$ls    - used to list files and directories</a:t>
            </a:r>
          </a:p>
          <a:p>
            <a:r>
              <a:rPr lang="en-US" dirty="0"/>
              <a:t>$</a:t>
            </a:r>
            <a:r>
              <a:rPr lang="en-US" dirty="0" err="1"/>
              <a:t>mkdir</a:t>
            </a:r>
            <a:r>
              <a:rPr lang="en-US" dirty="0"/>
              <a:t> - used to create a new directory</a:t>
            </a:r>
          </a:p>
          <a:p>
            <a:r>
              <a:rPr lang="en-US" dirty="0"/>
              <a:t>$cd    - used to change directories</a:t>
            </a:r>
          </a:p>
          <a:p>
            <a:r>
              <a:rPr lang="en-US" dirty="0"/>
              <a:t>$rm    - used to remove files and directories</a:t>
            </a:r>
            <a:endParaRPr lang="ar-EG" dirty="0"/>
          </a:p>
          <a:p>
            <a:r>
              <a:rPr lang="en-US" dirty="0"/>
              <a:t>$</a:t>
            </a:r>
            <a:r>
              <a:rPr lang="en-US" dirty="0" err="1"/>
              <a:t>pwd</a:t>
            </a:r>
            <a:r>
              <a:rPr lang="en-US" dirty="0"/>
              <a:t>   - used to print working directory</a:t>
            </a:r>
          </a:p>
          <a:p>
            <a:r>
              <a:rPr lang="en-US" dirty="0"/>
              <a:t>$touch - used to create and modify files</a:t>
            </a:r>
          </a:p>
          <a:p>
            <a:r>
              <a:rPr lang="en-US" dirty="0"/>
              <a:t>$start - used to open files or directories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192B62-D0DF-DE11-34C5-31AD91B82E44}"/>
              </a:ext>
            </a:extLst>
          </p:cNvPr>
          <p:cNvSpPr txBox="1"/>
          <p:nvPr/>
        </p:nvSpPr>
        <p:spPr>
          <a:xfrm>
            <a:off x="914400" y="1839130"/>
            <a:ext cx="67336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$git </a:t>
            </a:r>
            <a:r>
              <a:rPr lang="en-US" sz="2800" dirty="0" err="1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init</a:t>
            </a:r>
            <a:endParaRPr lang="en-US" sz="2800" dirty="0">
              <a:gradFill>
                <a:gsLst>
                  <a:gs pos="61049">
                    <a:schemeClr val="tx1"/>
                  </a:gs>
                  <a:gs pos="43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023B9-B06A-5358-D367-7584E1742F3A}"/>
              </a:ext>
            </a:extLst>
          </p:cNvPr>
          <p:cNvSpPr txBox="1"/>
          <p:nvPr/>
        </p:nvSpPr>
        <p:spPr>
          <a:xfrm>
            <a:off x="914400" y="2589484"/>
            <a:ext cx="101831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Common terminal commands</a:t>
            </a:r>
          </a:p>
        </p:txBody>
      </p:sp>
    </p:spTree>
    <p:extLst>
      <p:ext uri="{BB962C8B-B14F-4D97-AF65-F5344CB8AC3E}">
        <p14:creationId xmlns:p14="http://schemas.microsoft.com/office/powerpoint/2010/main" val="275063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Local Git Repository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085B5C9-E37C-4FB5-4E53-611B26A12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3332733"/>
            <a:ext cx="11018520" cy="33389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$ls    - used to list files and directories</a:t>
            </a:r>
          </a:p>
          <a:p>
            <a:r>
              <a:rPr lang="en-US" dirty="0"/>
              <a:t>$</a:t>
            </a:r>
            <a:r>
              <a:rPr lang="en-US" dirty="0" err="1"/>
              <a:t>mkdir</a:t>
            </a:r>
            <a:r>
              <a:rPr lang="en-US" dirty="0"/>
              <a:t> - used to create a new directory</a:t>
            </a:r>
          </a:p>
          <a:p>
            <a:r>
              <a:rPr lang="en-US" dirty="0"/>
              <a:t>$cd    - used to change directories</a:t>
            </a:r>
          </a:p>
          <a:p>
            <a:r>
              <a:rPr lang="en-US" dirty="0"/>
              <a:t>$rm    - used to remove files and directories</a:t>
            </a:r>
            <a:endParaRPr lang="ar-EG" dirty="0"/>
          </a:p>
          <a:p>
            <a:r>
              <a:rPr lang="en-US" dirty="0"/>
              <a:t>$</a:t>
            </a:r>
            <a:r>
              <a:rPr lang="en-US" dirty="0" err="1"/>
              <a:t>pwd</a:t>
            </a:r>
            <a:r>
              <a:rPr lang="en-US" dirty="0"/>
              <a:t>   - used to print working directory</a:t>
            </a:r>
          </a:p>
          <a:p>
            <a:r>
              <a:rPr lang="en-US" dirty="0"/>
              <a:t>$touch - used to create and modify files</a:t>
            </a:r>
          </a:p>
          <a:p>
            <a:r>
              <a:rPr lang="en-US" dirty="0"/>
              <a:t>$start - used to open files or directories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192B62-D0DF-DE11-34C5-31AD91B82E44}"/>
              </a:ext>
            </a:extLst>
          </p:cNvPr>
          <p:cNvSpPr txBox="1"/>
          <p:nvPr/>
        </p:nvSpPr>
        <p:spPr>
          <a:xfrm>
            <a:off x="914400" y="1839130"/>
            <a:ext cx="67336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$git </a:t>
            </a:r>
            <a:r>
              <a:rPr lang="en-US" sz="2800" dirty="0" err="1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init</a:t>
            </a:r>
            <a:endParaRPr lang="en-US" sz="2800" dirty="0">
              <a:gradFill>
                <a:gsLst>
                  <a:gs pos="61049">
                    <a:schemeClr val="tx1"/>
                  </a:gs>
                  <a:gs pos="43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023B9-B06A-5358-D367-7584E1742F3A}"/>
              </a:ext>
            </a:extLst>
          </p:cNvPr>
          <p:cNvSpPr txBox="1"/>
          <p:nvPr/>
        </p:nvSpPr>
        <p:spPr>
          <a:xfrm>
            <a:off x="914400" y="2589484"/>
            <a:ext cx="101831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Common terminal commands</a:t>
            </a:r>
          </a:p>
        </p:txBody>
      </p:sp>
    </p:spTree>
    <p:extLst>
      <p:ext uri="{BB962C8B-B14F-4D97-AF65-F5344CB8AC3E}">
        <p14:creationId xmlns:p14="http://schemas.microsoft.com/office/powerpoint/2010/main" val="87633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946653"/>
            <a:ext cx="10058400" cy="734003"/>
          </a:xfrm>
        </p:spPr>
        <p:txBody>
          <a:bodyPr/>
          <a:lstStyle/>
          <a:p>
            <a:r>
              <a:rPr lang="en-US" dirty="0"/>
              <a:t>How Git works?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EBA72D-EAF7-B507-63E8-ADC354B6DBDD}"/>
              </a:ext>
            </a:extLst>
          </p:cNvPr>
          <p:cNvSpPr/>
          <p:nvPr/>
        </p:nvSpPr>
        <p:spPr>
          <a:xfrm>
            <a:off x="1075266" y="1811867"/>
            <a:ext cx="2751667" cy="465666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Working 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6DF123-7D24-8425-DFCD-A2EE39418CF7}"/>
              </a:ext>
            </a:extLst>
          </p:cNvPr>
          <p:cNvSpPr/>
          <p:nvPr/>
        </p:nvSpPr>
        <p:spPr>
          <a:xfrm>
            <a:off x="4620683" y="1811867"/>
            <a:ext cx="2751667" cy="465666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Staging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CCF84F-94AF-F007-A9A9-3D45ACE0A92C}"/>
              </a:ext>
            </a:extLst>
          </p:cNvPr>
          <p:cNvSpPr/>
          <p:nvPr/>
        </p:nvSpPr>
        <p:spPr>
          <a:xfrm>
            <a:off x="8166100" y="1811867"/>
            <a:ext cx="2751667" cy="465666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Local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089F58-AA1E-3B04-4E9D-CB5EF34FD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766" y="2637389"/>
            <a:ext cx="712532" cy="1063082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B480D365-49AC-0D30-2298-20BF4595EA0D}"/>
              </a:ext>
            </a:extLst>
          </p:cNvPr>
          <p:cNvSpPr/>
          <p:nvPr/>
        </p:nvSpPr>
        <p:spPr>
          <a:xfrm>
            <a:off x="1949449" y="2637389"/>
            <a:ext cx="4047067" cy="1041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$ git add new-text-file.txt</a:t>
            </a:r>
          </a:p>
        </p:txBody>
      </p:sp>
    </p:spTree>
    <p:extLst>
      <p:ext uri="{BB962C8B-B14F-4D97-AF65-F5344CB8AC3E}">
        <p14:creationId xmlns:p14="http://schemas.microsoft.com/office/powerpoint/2010/main" val="8050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946653"/>
            <a:ext cx="10058400" cy="734003"/>
          </a:xfrm>
        </p:spPr>
        <p:txBody>
          <a:bodyPr/>
          <a:lstStyle/>
          <a:p>
            <a:r>
              <a:rPr lang="en-US" dirty="0"/>
              <a:t>How Git works?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EBA72D-EAF7-B507-63E8-ADC354B6DBDD}"/>
              </a:ext>
            </a:extLst>
          </p:cNvPr>
          <p:cNvSpPr/>
          <p:nvPr/>
        </p:nvSpPr>
        <p:spPr>
          <a:xfrm>
            <a:off x="1075266" y="1811867"/>
            <a:ext cx="2751667" cy="465666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Working 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6DF123-7D24-8425-DFCD-A2EE39418CF7}"/>
              </a:ext>
            </a:extLst>
          </p:cNvPr>
          <p:cNvSpPr/>
          <p:nvPr/>
        </p:nvSpPr>
        <p:spPr>
          <a:xfrm>
            <a:off x="4620683" y="1811867"/>
            <a:ext cx="2751667" cy="465666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Staging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CCF84F-94AF-F007-A9A9-3D45ACE0A92C}"/>
              </a:ext>
            </a:extLst>
          </p:cNvPr>
          <p:cNvSpPr/>
          <p:nvPr/>
        </p:nvSpPr>
        <p:spPr>
          <a:xfrm>
            <a:off x="8166100" y="1811867"/>
            <a:ext cx="2751667" cy="465666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Local Repository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977F649-798A-20CD-A0D7-3CD748840C52}"/>
              </a:ext>
            </a:extLst>
          </p:cNvPr>
          <p:cNvSpPr/>
          <p:nvPr/>
        </p:nvSpPr>
        <p:spPr>
          <a:xfrm>
            <a:off x="5943600" y="4635522"/>
            <a:ext cx="3826933" cy="1041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$ git commit –m “Message”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089F58-AA1E-3B04-4E9D-CB5EF34FD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626548"/>
            <a:ext cx="712532" cy="1063082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B480D365-49AC-0D30-2298-20BF4595EA0D}"/>
              </a:ext>
            </a:extLst>
          </p:cNvPr>
          <p:cNvSpPr/>
          <p:nvPr/>
        </p:nvSpPr>
        <p:spPr>
          <a:xfrm>
            <a:off x="1949449" y="2637389"/>
            <a:ext cx="4047067" cy="1041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$ git add new-text-file.txt</a:t>
            </a:r>
          </a:p>
        </p:txBody>
      </p:sp>
    </p:spTree>
    <p:extLst>
      <p:ext uri="{BB962C8B-B14F-4D97-AF65-F5344CB8AC3E}">
        <p14:creationId xmlns:p14="http://schemas.microsoft.com/office/powerpoint/2010/main" val="174991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489C1B-E610-4A9C-9D28-118BB1DC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5168B-77B1-A847-B1E3-2433BEBFD3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285750" indent="-28575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What is Version Control?</a:t>
            </a:r>
          </a:p>
          <a:p>
            <a:pPr marL="285750" indent="-28575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It’s time to get Git.</a:t>
            </a:r>
          </a:p>
          <a:p>
            <a:pPr marL="285750" indent="-28575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Working with repositories locally.</a:t>
            </a:r>
          </a:p>
          <a:p>
            <a:pPr marL="285750" indent="-28575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Working with remotes.</a:t>
            </a:r>
          </a:p>
          <a:p>
            <a:pPr marL="285750" indent="-28575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Working on another developer’s repository.</a:t>
            </a:r>
          </a:p>
        </p:txBody>
      </p:sp>
    </p:spTree>
    <p:extLst>
      <p:ext uri="{BB962C8B-B14F-4D97-AF65-F5344CB8AC3E}">
        <p14:creationId xmlns:p14="http://schemas.microsoft.com/office/powerpoint/2010/main" val="112056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946653"/>
            <a:ext cx="10058400" cy="734003"/>
          </a:xfrm>
        </p:spPr>
        <p:txBody>
          <a:bodyPr/>
          <a:lstStyle/>
          <a:p>
            <a:r>
              <a:rPr lang="en-US" dirty="0"/>
              <a:t>How Git works?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EBA72D-EAF7-B507-63E8-ADC354B6DBDD}"/>
              </a:ext>
            </a:extLst>
          </p:cNvPr>
          <p:cNvSpPr/>
          <p:nvPr/>
        </p:nvSpPr>
        <p:spPr>
          <a:xfrm>
            <a:off x="1075266" y="1811867"/>
            <a:ext cx="2751667" cy="465666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Working 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6DF123-7D24-8425-DFCD-A2EE39418CF7}"/>
              </a:ext>
            </a:extLst>
          </p:cNvPr>
          <p:cNvSpPr/>
          <p:nvPr/>
        </p:nvSpPr>
        <p:spPr>
          <a:xfrm>
            <a:off x="4620683" y="1811867"/>
            <a:ext cx="2751667" cy="465666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Staging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CCF84F-94AF-F007-A9A9-3D45ACE0A92C}"/>
              </a:ext>
            </a:extLst>
          </p:cNvPr>
          <p:cNvSpPr/>
          <p:nvPr/>
        </p:nvSpPr>
        <p:spPr>
          <a:xfrm>
            <a:off x="8166100" y="1811867"/>
            <a:ext cx="2751667" cy="465666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Local Repository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977F649-798A-20CD-A0D7-3CD748840C52}"/>
              </a:ext>
            </a:extLst>
          </p:cNvPr>
          <p:cNvSpPr/>
          <p:nvPr/>
        </p:nvSpPr>
        <p:spPr>
          <a:xfrm>
            <a:off x="5943600" y="4635522"/>
            <a:ext cx="3826933" cy="1041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$ git commit –m “Message”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089F58-AA1E-3B04-4E9D-CB5EF34FD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533" y="4635522"/>
            <a:ext cx="712532" cy="1063082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B480D365-49AC-0D30-2298-20BF4595EA0D}"/>
              </a:ext>
            </a:extLst>
          </p:cNvPr>
          <p:cNvSpPr/>
          <p:nvPr/>
        </p:nvSpPr>
        <p:spPr>
          <a:xfrm>
            <a:off x="1949449" y="2637389"/>
            <a:ext cx="4047067" cy="1041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$ git add new-text-file.txt</a:t>
            </a:r>
          </a:p>
        </p:txBody>
      </p:sp>
    </p:spTree>
    <p:extLst>
      <p:ext uri="{BB962C8B-B14F-4D97-AF65-F5344CB8AC3E}">
        <p14:creationId xmlns:p14="http://schemas.microsoft.com/office/powerpoint/2010/main" val="5006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10B270-092D-4173-A3B8-3C667092E3A0}"/>
              </a:ext>
            </a:extLst>
          </p:cNvPr>
          <p:cNvSpPr txBox="1"/>
          <p:nvPr/>
        </p:nvSpPr>
        <p:spPr>
          <a:xfrm>
            <a:off x="914400" y="1975015"/>
            <a:ext cx="104213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$ git add &lt;file1&gt; &lt;file2&gt; … &lt;</a:t>
            </a:r>
            <a:r>
              <a:rPr lang="en-US" sz="2800" dirty="0" err="1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fileN</a:t>
            </a:r>
            <a:r>
              <a:rPr lang="en-US" sz="2800" dirty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&gt;</a:t>
            </a:r>
          </a:p>
          <a:p>
            <a:br>
              <a:rPr lang="en-US" sz="2800" dirty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</a:br>
            <a:r>
              <a:rPr lang="en-US" sz="2800" dirty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$ git add 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BF212F-C335-4FA8-9A3C-EB7A6B479EDE}"/>
              </a:ext>
            </a:extLst>
          </p:cNvPr>
          <p:cNvSpPr txBox="1"/>
          <p:nvPr/>
        </p:nvSpPr>
        <p:spPr>
          <a:xfrm>
            <a:off x="914400" y="4124120"/>
            <a:ext cx="101831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This command moves your changes to the staging area.</a:t>
            </a:r>
          </a:p>
        </p:txBody>
      </p:sp>
    </p:spTree>
    <p:extLst>
      <p:ext uri="{BB962C8B-B14F-4D97-AF65-F5344CB8AC3E}">
        <p14:creationId xmlns:p14="http://schemas.microsoft.com/office/powerpoint/2010/main" val="407251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946653"/>
            <a:ext cx="10058400" cy="953709"/>
          </a:xfrm>
        </p:spPr>
        <p:txBody>
          <a:bodyPr/>
          <a:lstStyle/>
          <a:p>
            <a:r>
              <a:rPr lang="en-US" dirty="0"/>
              <a:t>Git Commit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10B270-092D-4173-A3B8-3C667092E3A0}"/>
              </a:ext>
            </a:extLst>
          </p:cNvPr>
          <p:cNvSpPr txBox="1"/>
          <p:nvPr/>
        </p:nvSpPr>
        <p:spPr>
          <a:xfrm>
            <a:off x="914400" y="1975015"/>
            <a:ext cx="10421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$ git commit –m “Initial commit”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BF212F-C335-4FA8-9A3C-EB7A6B479EDE}"/>
              </a:ext>
            </a:extLst>
          </p:cNvPr>
          <p:cNvSpPr txBox="1"/>
          <p:nvPr/>
        </p:nvSpPr>
        <p:spPr>
          <a:xfrm>
            <a:off x="914400" y="3198167"/>
            <a:ext cx="101831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This command moves your changes to the local repository.</a:t>
            </a:r>
          </a:p>
          <a:p>
            <a:endParaRPr lang="en-US" sz="2400" dirty="0"/>
          </a:p>
          <a:p>
            <a:r>
              <a:rPr lang="en-US" sz="2400" dirty="0"/>
              <a:t>Try to always write your commit message in an imperative way.</a:t>
            </a:r>
          </a:p>
        </p:txBody>
      </p:sp>
    </p:spTree>
    <p:extLst>
      <p:ext uri="{BB962C8B-B14F-4D97-AF65-F5344CB8AC3E}">
        <p14:creationId xmlns:p14="http://schemas.microsoft.com/office/powerpoint/2010/main" val="6491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946653"/>
            <a:ext cx="10058400" cy="953709"/>
          </a:xfrm>
        </p:spPr>
        <p:txBody>
          <a:bodyPr/>
          <a:lstStyle/>
          <a:p>
            <a:r>
              <a:rPr lang="en-US" dirty="0"/>
              <a:t>Git Commit Message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BF212F-C335-4FA8-9A3C-EB7A6B479EDE}"/>
              </a:ext>
            </a:extLst>
          </p:cNvPr>
          <p:cNvSpPr txBox="1"/>
          <p:nvPr/>
        </p:nvSpPr>
        <p:spPr>
          <a:xfrm>
            <a:off x="914400" y="1989568"/>
            <a:ext cx="101831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Do’s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Keep the message short (less than 60-ish characters)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Explain what the commit does (not how or why!)</a:t>
            </a:r>
          </a:p>
          <a:p>
            <a:endParaRPr lang="en-US" sz="2400" dirty="0"/>
          </a:p>
          <a:p>
            <a:r>
              <a:rPr lang="en-US" sz="2400" dirty="0"/>
              <a:t>Don’ts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Explain why the changes are made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Explain how the changes are made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the word “and”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091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the Repository’s History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10B270-092D-4173-A3B8-3C667092E3A0}"/>
              </a:ext>
            </a:extLst>
          </p:cNvPr>
          <p:cNvSpPr txBox="1"/>
          <p:nvPr/>
        </p:nvSpPr>
        <p:spPr>
          <a:xfrm>
            <a:off x="1033492" y="1764158"/>
            <a:ext cx="10421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$ git status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BF212F-C335-4FA8-9A3C-EB7A6B479EDE}"/>
              </a:ext>
            </a:extLst>
          </p:cNvPr>
          <p:cNvSpPr txBox="1"/>
          <p:nvPr/>
        </p:nvSpPr>
        <p:spPr>
          <a:xfrm>
            <a:off x="1033492" y="2705612"/>
            <a:ext cx="101831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On branch master</a:t>
            </a:r>
          </a:p>
          <a:p>
            <a:r>
              <a:rPr lang="en-US" sz="2400" dirty="0"/>
              <a:t>Your branch is up-to-date with 'origin/master'.</a:t>
            </a:r>
          </a:p>
          <a:p>
            <a:r>
              <a:rPr lang="en-US" sz="2400" dirty="0"/>
              <a:t>Nothing to commit, working directory clean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9D830B-FD65-4699-B96C-D0B5FECE78D8}"/>
              </a:ext>
            </a:extLst>
          </p:cNvPr>
          <p:cNvSpPr txBox="1"/>
          <p:nvPr/>
        </p:nvSpPr>
        <p:spPr>
          <a:xfrm>
            <a:off x="1033492" y="4585785"/>
            <a:ext cx="10421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$ git log</a:t>
            </a:r>
          </a:p>
        </p:txBody>
      </p:sp>
    </p:spTree>
    <p:extLst>
      <p:ext uri="{BB962C8B-B14F-4D97-AF65-F5344CB8AC3E}">
        <p14:creationId xmlns:p14="http://schemas.microsoft.com/office/powerpoint/2010/main" val="151916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the Repository’s History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10B270-092D-4173-A3B8-3C667092E3A0}"/>
              </a:ext>
            </a:extLst>
          </p:cNvPr>
          <p:cNvSpPr txBox="1"/>
          <p:nvPr/>
        </p:nvSpPr>
        <p:spPr>
          <a:xfrm>
            <a:off x="914400" y="1984930"/>
            <a:ext cx="10421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$ git status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BF212F-C335-4FA8-9A3C-EB7A6B479EDE}"/>
              </a:ext>
            </a:extLst>
          </p:cNvPr>
          <p:cNvSpPr txBox="1"/>
          <p:nvPr/>
        </p:nvSpPr>
        <p:spPr>
          <a:xfrm>
            <a:off x="914400" y="2744084"/>
            <a:ext cx="101831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This command display’s the status of the working directory and the staging area.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9D830B-FD65-4699-B96C-D0B5FECE78D8}"/>
              </a:ext>
            </a:extLst>
          </p:cNvPr>
          <p:cNvSpPr txBox="1"/>
          <p:nvPr/>
        </p:nvSpPr>
        <p:spPr>
          <a:xfrm>
            <a:off x="914400" y="4585785"/>
            <a:ext cx="10421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re Sans"/>
                <a:ea typeface="+mn-ea"/>
                <a:cs typeface="+mn-cs"/>
              </a:rPr>
              <a:t>It doesn’t show us history!</a:t>
            </a:r>
          </a:p>
        </p:txBody>
      </p:sp>
    </p:spTree>
    <p:extLst>
      <p:ext uri="{BB962C8B-B14F-4D97-AF65-F5344CB8AC3E}">
        <p14:creationId xmlns:p14="http://schemas.microsoft.com/office/powerpoint/2010/main" val="202988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946654"/>
            <a:ext cx="10058400" cy="807038"/>
          </a:xfrm>
        </p:spPr>
        <p:txBody>
          <a:bodyPr/>
          <a:lstStyle/>
          <a:p>
            <a:r>
              <a:rPr lang="en-US" dirty="0"/>
              <a:t>Reviewing the Repository’s History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10B270-092D-4173-A3B8-3C667092E3A0}"/>
              </a:ext>
            </a:extLst>
          </p:cNvPr>
          <p:cNvSpPr txBox="1"/>
          <p:nvPr/>
        </p:nvSpPr>
        <p:spPr>
          <a:xfrm>
            <a:off x="914400" y="5190661"/>
            <a:ext cx="10421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$ git log --</a:t>
            </a:r>
            <a:r>
              <a:rPr lang="en-US" sz="2800" dirty="0" err="1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oneline</a:t>
            </a:r>
            <a:endParaRPr lang="en-US" sz="2800" dirty="0">
              <a:gradFill>
                <a:gsLst>
                  <a:gs pos="61049">
                    <a:schemeClr val="tx1"/>
                  </a:gs>
                  <a:gs pos="43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BF212F-C335-4FA8-9A3C-EB7A6B479EDE}"/>
              </a:ext>
            </a:extLst>
          </p:cNvPr>
          <p:cNvSpPr txBox="1"/>
          <p:nvPr/>
        </p:nvSpPr>
        <p:spPr>
          <a:xfrm>
            <a:off x="914400" y="2644170"/>
            <a:ext cx="101831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This command will show you the history of changes in the repository including: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SHA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author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commit message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C5C14C-6458-725A-CA7E-A249F4AED5BE}"/>
              </a:ext>
            </a:extLst>
          </p:cNvPr>
          <p:cNvSpPr txBox="1"/>
          <p:nvPr/>
        </p:nvSpPr>
        <p:spPr>
          <a:xfrm>
            <a:off x="914400" y="1882783"/>
            <a:ext cx="10421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$ git log</a:t>
            </a:r>
          </a:p>
        </p:txBody>
      </p:sp>
    </p:spTree>
    <p:extLst>
      <p:ext uri="{BB962C8B-B14F-4D97-AF65-F5344CB8AC3E}">
        <p14:creationId xmlns:p14="http://schemas.microsoft.com/office/powerpoint/2010/main" val="388821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B320A-560D-4493-AA6A-79A2C8DC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733" y="1244600"/>
            <a:ext cx="8894234" cy="10161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Exercise – </a:t>
            </a:r>
            <a:br>
              <a:rPr lang="en-US" dirty="0"/>
            </a:br>
            <a:r>
              <a:rPr lang="en-US" dirty="0"/>
              <a:t>Working with Remotes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2FFE3-A7C7-9249-96D4-8D9AC15E01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en-US" dirty="0"/>
              <a:t>In this exercise, we will: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a GitHub repository and clone it.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Make changes and push to GitHub.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Fork a  repository and make a pull request.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63DCEE4-9D38-93E0-E677-06DCF9B2C078}"/>
                  </a:ext>
                </a:extLst>
              </p14:cNvPr>
              <p14:cNvContentPartPr/>
              <p14:nvPr/>
            </p14:nvContentPartPr>
            <p14:xfrm>
              <a:off x="3069000" y="6969177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63DCEE4-9D38-93E0-E677-06DCF9B2C0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0360" y="69601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7D0026-5036-2E4C-2E98-E43A3CB8875E}"/>
                  </a:ext>
                </a:extLst>
              </p14:cNvPr>
              <p14:cNvContentPartPr/>
              <p14:nvPr/>
            </p14:nvContentPartPr>
            <p14:xfrm>
              <a:off x="3417480" y="7228017"/>
              <a:ext cx="678960" cy="168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7D0026-5036-2E4C-2E98-E43A3CB887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8840" y="7219377"/>
                <a:ext cx="696600" cy="18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615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946653"/>
            <a:ext cx="10058400" cy="734003"/>
          </a:xfrm>
        </p:spPr>
        <p:txBody>
          <a:bodyPr/>
          <a:lstStyle/>
          <a:p>
            <a:r>
              <a:rPr lang="en-US" dirty="0"/>
              <a:t>How Git works?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EBA72D-EAF7-B507-63E8-ADC354B6DBDD}"/>
              </a:ext>
            </a:extLst>
          </p:cNvPr>
          <p:cNvSpPr/>
          <p:nvPr/>
        </p:nvSpPr>
        <p:spPr>
          <a:xfrm>
            <a:off x="1075266" y="1811867"/>
            <a:ext cx="2349501" cy="465666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Working 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6DF123-7D24-8425-DFCD-A2EE39418CF7}"/>
              </a:ext>
            </a:extLst>
          </p:cNvPr>
          <p:cNvSpPr/>
          <p:nvPr/>
        </p:nvSpPr>
        <p:spPr>
          <a:xfrm>
            <a:off x="3864366" y="1811867"/>
            <a:ext cx="2349501" cy="465666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Staging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CCF84F-94AF-F007-A9A9-3D45ACE0A92C}"/>
              </a:ext>
            </a:extLst>
          </p:cNvPr>
          <p:cNvSpPr/>
          <p:nvPr/>
        </p:nvSpPr>
        <p:spPr>
          <a:xfrm>
            <a:off x="6653466" y="1811867"/>
            <a:ext cx="2349501" cy="465666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Local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089F58-AA1E-3B04-4E9D-CB5EF34FD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567" y="3484033"/>
            <a:ext cx="712532" cy="1063082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B480D365-49AC-0D30-2298-20BF4595EA0D}"/>
              </a:ext>
            </a:extLst>
          </p:cNvPr>
          <p:cNvSpPr/>
          <p:nvPr/>
        </p:nvSpPr>
        <p:spPr>
          <a:xfrm>
            <a:off x="1597083" y="2556956"/>
            <a:ext cx="3533718" cy="1041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$ git add new-text-file.txt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977F649-798A-20CD-A0D7-3CD748840C52}"/>
              </a:ext>
            </a:extLst>
          </p:cNvPr>
          <p:cNvSpPr/>
          <p:nvPr/>
        </p:nvSpPr>
        <p:spPr>
          <a:xfrm>
            <a:off x="4598515" y="3433256"/>
            <a:ext cx="3533718" cy="1041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$ git commit –m “Message”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2692B7-9C75-A049-1434-584900A44307}"/>
              </a:ext>
            </a:extLst>
          </p:cNvPr>
          <p:cNvSpPr/>
          <p:nvPr/>
        </p:nvSpPr>
        <p:spPr>
          <a:xfrm>
            <a:off x="9442566" y="1811867"/>
            <a:ext cx="2349501" cy="465666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398679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946653"/>
            <a:ext cx="10058400" cy="734003"/>
          </a:xfrm>
        </p:spPr>
        <p:txBody>
          <a:bodyPr/>
          <a:lstStyle/>
          <a:p>
            <a:r>
              <a:rPr lang="en-US" dirty="0"/>
              <a:t>How Git works?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EBA72D-EAF7-B507-63E8-ADC354B6DBDD}"/>
              </a:ext>
            </a:extLst>
          </p:cNvPr>
          <p:cNvSpPr/>
          <p:nvPr/>
        </p:nvSpPr>
        <p:spPr>
          <a:xfrm>
            <a:off x="1075266" y="1811867"/>
            <a:ext cx="2349501" cy="465666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Working 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6DF123-7D24-8425-DFCD-A2EE39418CF7}"/>
              </a:ext>
            </a:extLst>
          </p:cNvPr>
          <p:cNvSpPr/>
          <p:nvPr/>
        </p:nvSpPr>
        <p:spPr>
          <a:xfrm>
            <a:off x="3864366" y="1811867"/>
            <a:ext cx="2349501" cy="465666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Staging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CCF84F-94AF-F007-A9A9-3D45ACE0A92C}"/>
              </a:ext>
            </a:extLst>
          </p:cNvPr>
          <p:cNvSpPr/>
          <p:nvPr/>
        </p:nvSpPr>
        <p:spPr>
          <a:xfrm>
            <a:off x="6653466" y="1811867"/>
            <a:ext cx="2349501" cy="465666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Local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089F58-AA1E-3B04-4E9D-CB5EF34FD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167" y="4441584"/>
            <a:ext cx="712532" cy="1063082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B480D365-49AC-0D30-2298-20BF4595EA0D}"/>
              </a:ext>
            </a:extLst>
          </p:cNvPr>
          <p:cNvSpPr/>
          <p:nvPr/>
        </p:nvSpPr>
        <p:spPr>
          <a:xfrm>
            <a:off x="1597083" y="2556956"/>
            <a:ext cx="3533718" cy="1041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$ git add new-text-file.txt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977F649-798A-20CD-A0D7-3CD748840C52}"/>
              </a:ext>
            </a:extLst>
          </p:cNvPr>
          <p:cNvSpPr/>
          <p:nvPr/>
        </p:nvSpPr>
        <p:spPr>
          <a:xfrm>
            <a:off x="4598515" y="3433256"/>
            <a:ext cx="3533718" cy="1041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$ git commit –m “Message”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2692B7-9C75-A049-1434-584900A44307}"/>
              </a:ext>
            </a:extLst>
          </p:cNvPr>
          <p:cNvSpPr/>
          <p:nvPr/>
        </p:nvSpPr>
        <p:spPr>
          <a:xfrm>
            <a:off x="9442566" y="1811867"/>
            <a:ext cx="2349501" cy="465666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Remote Repository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E698CB8-9DED-2603-18DF-A1A6EBAC07A7}"/>
              </a:ext>
            </a:extLst>
          </p:cNvPr>
          <p:cNvSpPr/>
          <p:nvPr/>
        </p:nvSpPr>
        <p:spPr>
          <a:xfrm>
            <a:off x="7669746" y="4430194"/>
            <a:ext cx="3106042" cy="1041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$ git push</a:t>
            </a:r>
          </a:p>
        </p:txBody>
      </p:sp>
    </p:spTree>
    <p:extLst>
      <p:ext uri="{BB962C8B-B14F-4D97-AF65-F5344CB8AC3E}">
        <p14:creationId xmlns:p14="http://schemas.microsoft.com/office/powerpoint/2010/main" val="254148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D4A52C-1616-4DE9-8F38-FB14C873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5C1BF62-F9A1-CD88-63AE-B86DA71B576E}"/>
              </a:ext>
            </a:extLst>
          </p:cNvPr>
          <p:cNvGrpSpPr/>
          <p:nvPr/>
        </p:nvGrpSpPr>
        <p:grpSpPr>
          <a:xfrm>
            <a:off x="914400" y="2567168"/>
            <a:ext cx="3957918" cy="685800"/>
            <a:chOff x="914400" y="2567168"/>
            <a:chExt cx="3957918" cy="685800"/>
          </a:xfrm>
        </p:grpSpPr>
        <p:sp>
          <p:nvSpPr>
            <p:cNvPr id="25" name="Title 2">
              <a:extLst>
                <a:ext uri="{FF2B5EF4-FFF2-40B4-BE49-F238E27FC236}">
                  <a16:creationId xmlns:a16="http://schemas.microsoft.com/office/drawing/2014/main" id="{32286F86-3B6D-D957-7066-684949907D35}"/>
                </a:ext>
              </a:extLst>
            </p:cNvPr>
            <p:cNvSpPr txBox="1">
              <a:spLocks/>
            </p:cNvSpPr>
            <p:nvPr/>
          </p:nvSpPr>
          <p:spPr>
            <a:xfrm>
              <a:off x="1109134" y="2567168"/>
              <a:ext cx="3763184" cy="6858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dirty="0">
                  <a:latin typeface="+mn-lt"/>
                </a:rPr>
                <a:t>Time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F93B79B-19FC-DC99-92C6-2DCE897B22ED}"/>
                </a:ext>
              </a:extLst>
            </p:cNvPr>
            <p:cNvSpPr/>
            <p:nvPr/>
          </p:nvSpPr>
          <p:spPr>
            <a:xfrm>
              <a:off x="914400" y="2730846"/>
              <a:ext cx="191475" cy="1947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9C75C7A-D520-46DF-4623-E8FF7C6B3CF5}"/>
              </a:ext>
            </a:extLst>
          </p:cNvPr>
          <p:cNvGrpSpPr/>
          <p:nvPr/>
        </p:nvGrpSpPr>
        <p:grpSpPr>
          <a:xfrm>
            <a:off x="914400" y="3252968"/>
            <a:ext cx="3957918" cy="685800"/>
            <a:chOff x="914400" y="3252968"/>
            <a:chExt cx="3957918" cy="685800"/>
          </a:xfrm>
        </p:grpSpPr>
        <p:sp>
          <p:nvSpPr>
            <p:cNvPr id="27" name="Title 2">
              <a:extLst>
                <a:ext uri="{FF2B5EF4-FFF2-40B4-BE49-F238E27FC236}">
                  <a16:creationId xmlns:a16="http://schemas.microsoft.com/office/drawing/2014/main" id="{0FA34D7D-8A12-A3D6-35FB-BD1E7D981D21}"/>
                </a:ext>
              </a:extLst>
            </p:cNvPr>
            <p:cNvSpPr txBox="1">
              <a:spLocks/>
            </p:cNvSpPr>
            <p:nvPr/>
          </p:nvSpPr>
          <p:spPr>
            <a:xfrm>
              <a:off x="1109134" y="3252968"/>
              <a:ext cx="3763184" cy="6858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dirty="0">
                  <a:latin typeface="+mn-lt"/>
                </a:rPr>
                <a:t>Who took it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D5C4AB8-A095-EAAD-9D7E-CC07877D6013}"/>
                </a:ext>
              </a:extLst>
            </p:cNvPr>
            <p:cNvSpPr/>
            <p:nvPr/>
          </p:nvSpPr>
          <p:spPr>
            <a:xfrm>
              <a:off x="914400" y="3412570"/>
              <a:ext cx="191475" cy="1947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C916BD5-803C-8E99-2EA0-713CFA7B2165}"/>
              </a:ext>
            </a:extLst>
          </p:cNvPr>
          <p:cNvGrpSpPr/>
          <p:nvPr/>
        </p:nvGrpSpPr>
        <p:grpSpPr>
          <a:xfrm>
            <a:off x="918633" y="3949349"/>
            <a:ext cx="3953685" cy="685800"/>
            <a:chOff x="918633" y="3949349"/>
            <a:chExt cx="3953685" cy="685800"/>
          </a:xfrm>
        </p:grpSpPr>
        <p:sp>
          <p:nvSpPr>
            <p:cNvPr id="28" name="Title 2">
              <a:extLst>
                <a:ext uri="{FF2B5EF4-FFF2-40B4-BE49-F238E27FC236}">
                  <a16:creationId xmlns:a16="http://schemas.microsoft.com/office/drawing/2014/main" id="{C5E09215-EBBA-0A95-6453-DDE36C44B9D1}"/>
                </a:ext>
              </a:extLst>
            </p:cNvPr>
            <p:cNvSpPr txBox="1">
              <a:spLocks/>
            </p:cNvSpPr>
            <p:nvPr/>
          </p:nvSpPr>
          <p:spPr>
            <a:xfrm>
              <a:off x="1109134" y="3949349"/>
              <a:ext cx="3763184" cy="6858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dirty="0">
                  <a:latin typeface="+mn-lt"/>
                </a:rPr>
                <a:t>State and Location of pieces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503590B-7837-3ABA-8679-706A719B6934}"/>
                </a:ext>
              </a:extLst>
            </p:cNvPr>
            <p:cNvSpPr/>
            <p:nvPr/>
          </p:nvSpPr>
          <p:spPr>
            <a:xfrm>
              <a:off x="918633" y="4140546"/>
              <a:ext cx="191475" cy="1947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A19803-CB90-6F8D-B908-225BEEBABF07}"/>
              </a:ext>
            </a:extLst>
          </p:cNvPr>
          <p:cNvGrpSpPr/>
          <p:nvPr/>
        </p:nvGrpSpPr>
        <p:grpSpPr>
          <a:xfrm>
            <a:off x="5085468" y="1875366"/>
            <a:ext cx="6141332" cy="3661833"/>
            <a:chOff x="5085468" y="1875366"/>
            <a:chExt cx="6141332" cy="3661833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2AFE4AB-23A4-4A8E-1B94-EA8F237410C3}"/>
                </a:ext>
              </a:extLst>
            </p:cNvPr>
            <p:cNvSpPr/>
            <p:nvPr/>
          </p:nvSpPr>
          <p:spPr>
            <a:xfrm>
              <a:off x="5085468" y="1875366"/>
              <a:ext cx="6141332" cy="36618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78FB5E88-8668-56FE-C367-30616CB770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8966" y="2251737"/>
              <a:ext cx="5687833" cy="2909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F42B498-1E30-8418-9108-8F09F5DF7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2623" y="3388230"/>
              <a:ext cx="636104" cy="636104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20EF6DD-26BA-1EE6-B4AF-8FF13D475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07602" y="2563941"/>
              <a:ext cx="636104" cy="636104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317C41B-1D7B-AF83-CDC0-3C1700670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87544" y="2585147"/>
              <a:ext cx="636105" cy="63610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3B43E48-3897-C1D3-06DC-7DBD4C5CD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48389" y="2585146"/>
              <a:ext cx="636105" cy="63610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96D9042-A0A8-DF56-CE63-3AC91C1DD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02257" y="4329759"/>
              <a:ext cx="403566" cy="40356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8BF0DD9-433D-A2D9-F53C-1924F32CF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405097" y="3999044"/>
              <a:ext cx="636105" cy="6361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224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2692B7-9C75-A049-1434-584900A44307}"/>
              </a:ext>
            </a:extLst>
          </p:cNvPr>
          <p:cNvSpPr/>
          <p:nvPr/>
        </p:nvSpPr>
        <p:spPr>
          <a:xfrm>
            <a:off x="9442566" y="1811867"/>
            <a:ext cx="2349501" cy="465666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Remote Repository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946653"/>
            <a:ext cx="10058400" cy="734003"/>
          </a:xfrm>
        </p:spPr>
        <p:txBody>
          <a:bodyPr/>
          <a:lstStyle/>
          <a:p>
            <a:r>
              <a:rPr lang="en-US" dirty="0"/>
              <a:t>How Git works?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EBA72D-EAF7-B507-63E8-ADC354B6DBDD}"/>
              </a:ext>
            </a:extLst>
          </p:cNvPr>
          <p:cNvSpPr/>
          <p:nvPr/>
        </p:nvSpPr>
        <p:spPr>
          <a:xfrm>
            <a:off x="1075266" y="1811867"/>
            <a:ext cx="2349501" cy="465666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Working 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6DF123-7D24-8425-DFCD-A2EE39418CF7}"/>
              </a:ext>
            </a:extLst>
          </p:cNvPr>
          <p:cNvSpPr/>
          <p:nvPr/>
        </p:nvSpPr>
        <p:spPr>
          <a:xfrm>
            <a:off x="3864366" y="1811867"/>
            <a:ext cx="2349501" cy="465666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Staging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CCF84F-94AF-F007-A9A9-3D45ACE0A92C}"/>
              </a:ext>
            </a:extLst>
          </p:cNvPr>
          <p:cNvSpPr/>
          <p:nvPr/>
        </p:nvSpPr>
        <p:spPr>
          <a:xfrm>
            <a:off x="6653466" y="1811867"/>
            <a:ext cx="2349501" cy="465666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Local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089F58-AA1E-3B04-4E9D-CB5EF34FD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5933" y="4419353"/>
            <a:ext cx="712532" cy="1063082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B480D365-49AC-0D30-2298-20BF4595EA0D}"/>
              </a:ext>
            </a:extLst>
          </p:cNvPr>
          <p:cNvSpPr/>
          <p:nvPr/>
        </p:nvSpPr>
        <p:spPr>
          <a:xfrm>
            <a:off x="1597083" y="2556956"/>
            <a:ext cx="3533718" cy="1041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$ git add new-text-file.txt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977F649-798A-20CD-A0D7-3CD748840C52}"/>
              </a:ext>
            </a:extLst>
          </p:cNvPr>
          <p:cNvSpPr/>
          <p:nvPr/>
        </p:nvSpPr>
        <p:spPr>
          <a:xfrm>
            <a:off x="4598515" y="3433256"/>
            <a:ext cx="3533718" cy="1041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$ git commit –m “Message”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E698CB8-9DED-2603-18DF-A1A6EBAC07A7}"/>
              </a:ext>
            </a:extLst>
          </p:cNvPr>
          <p:cNvSpPr/>
          <p:nvPr/>
        </p:nvSpPr>
        <p:spPr>
          <a:xfrm>
            <a:off x="7669746" y="4430194"/>
            <a:ext cx="3106042" cy="1041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$ git push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58DCBF1-D2C2-E59B-F512-2DFA868D4E28}"/>
              </a:ext>
            </a:extLst>
          </p:cNvPr>
          <p:cNvSpPr/>
          <p:nvPr/>
        </p:nvSpPr>
        <p:spPr>
          <a:xfrm flipH="1">
            <a:off x="7669745" y="5350558"/>
            <a:ext cx="3056188" cy="1041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$ git pull</a:t>
            </a:r>
          </a:p>
        </p:txBody>
      </p:sp>
    </p:spTree>
    <p:extLst>
      <p:ext uri="{BB962C8B-B14F-4D97-AF65-F5344CB8AC3E}">
        <p14:creationId xmlns:p14="http://schemas.microsoft.com/office/powerpoint/2010/main" val="265925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2692B7-9C75-A049-1434-584900A44307}"/>
              </a:ext>
            </a:extLst>
          </p:cNvPr>
          <p:cNvSpPr/>
          <p:nvPr/>
        </p:nvSpPr>
        <p:spPr>
          <a:xfrm>
            <a:off x="9442566" y="1811867"/>
            <a:ext cx="2349501" cy="465666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Remote Repository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946653"/>
            <a:ext cx="10058400" cy="734003"/>
          </a:xfrm>
        </p:spPr>
        <p:txBody>
          <a:bodyPr/>
          <a:lstStyle/>
          <a:p>
            <a:r>
              <a:rPr lang="en-US" dirty="0"/>
              <a:t>How Git works?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EBA72D-EAF7-B507-63E8-ADC354B6DBDD}"/>
              </a:ext>
            </a:extLst>
          </p:cNvPr>
          <p:cNvSpPr/>
          <p:nvPr/>
        </p:nvSpPr>
        <p:spPr>
          <a:xfrm>
            <a:off x="1075266" y="1811867"/>
            <a:ext cx="2349501" cy="465666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Working 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6DF123-7D24-8425-DFCD-A2EE39418CF7}"/>
              </a:ext>
            </a:extLst>
          </p:cNvPr>
          <p:cNvSpPr/>
          <p:nvPr/>
        </p:nvSpPr>
        <p:spPr>
          <a:xfrm>
            <a:off x="3864366" y="1811867"/>
            <a:ext cx="2349501" cy="465666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Staging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CCF84F-94AF-F007-A9A9-3D45ACE0A92C}"/>
              </a:ext>
            </a:extLst>
          </p:cNvPr>
          <p:cNvSpPr/>
          <p:nvPr/>
        </p:nvSpPr>
        <p:spPr>
          <a:xfrm>
            <a:off x="6653466" y="1811867"/>
            <a:ext cx="2349501" cy="465666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Local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089F58-AA1E-3B04-4E9D-CB5EF34FD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212" y="5311861"/>
            <a:ext cx="712532" cy="1063082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B480D365-49AC-0D30-2298-20BF4595EA0D}"/>
              </a:ext>
            </a:extLst>
          </p:cNvPr>
          <p:cNvSpPr/>
          <p:nvPr/>
        </p:nvSpPr>
        <p:spPr>
          <a:xfrm>
            <a:off x="1597083" y="2556956"/>
            <a:ext cx="3533718" cy="1041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$ git add new-text-file.txt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977F649-798A-20CD-A0D7-3CD748840C52}"/>
              </a:ext>
            </a:extLst>
          </p:cNvPr>
          <p:cNvSpPr/>
          <p:nvPr/>
        </p:nvSpPr>
        <p:spPr>
          <a:xfrm>
            <a:off x="4598515" y="3433256"/>
            <a:ext cx="3533718" cy="1041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$ git commit –m “Message”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E698CB8-9DED-2603-18DF-A1A6EBAC07A7}"/>
              </a:ext>
            </a:extLst>
          </p:cNvPr>
          <p:cNvSpPr/>
          <p:nvPr/>
        </p:nvSpPr>
        <p:spPr>
          <a:xfrm>
            <a:off x="7669746" y="4430194"/>
            <a:ext cx="3106042" cy="1041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$ git push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58DCBF1-D2C2-E59B-F512-2DFA868D4E28}"/>
              </a:ext>
            </a:extLst>
          </p:cNvPr>
          <p:cNvSpPr/>
          <p:nvPr/>
        </p:nvSpPr>
        <p:spPr>
          <a:xfrm flipH="1">
            <a:off x="7669745" y="5350558"/>
            <a:ext cx="3056188" cy="1041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$ git pull</a:t>
            </a:r>
          </a:p>
        </p:txBody>
      </p:sp>
    </p:spTree>
    <p:extLst>
      <p:ext uri="{BB962C8B-B14F-4D97-AF65-F5344CB8AC3E}">
        <p14:creationId xmlns:p14="http://schemas.microsoft.com/office/powerpoint/2010/main" val="30376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89901-0028-451D-BEFF-E66F1CA0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79B97-A3DA-7541-9D49-39EC686F9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Learn more about </a:t>
            </a:r>
            <a:r>
              <a:rPr lang="en-US" sz="2000" dirty="0">
                <a:hlinkClick r:id="rId2"/>
              </a:rPr>
              <a:t>GitHub on Microsoft Learn</a:t>
            </a:r>
            <a:r>
              <a:rPr lang="en-US" sz="2000" dirty="0"/>
              <a:t>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Finish </a:t>
            </a:r>
            <a:r>
              <a:rPr lang="en-US" sz="2000" dirty="0">
                <a:hlinkClick r:id="rId3"/>
              </a:rPr>
              <a:t>Introduction to version control with Git </a:t>
            </a:r>
            <a:r>
              <a:rPr lang="en-US" sz="2000" dirty="0"/>
              <a:t>learning path.</a:t>
            </a:r>
          </a:p>
          <a:p>
            <a:pPr>
              <a:lnSpc>
                <a:spcPts val="2800"/>
              </a:lnSpc>
            </a:pPr>
            <a:endParaRPr lang="en-US" sz="2000" dirty="0"/>
          </a:p>
          <a:p>
            <a:pPr>
              <a:lnSpc>
                <a:spcPts val="2800"/>
              </a:lnSpc>
            </a:pPr>
            <a:endParaRPr lang="en-US" sz="2000" dirty="0"/>
          </a:p>
          <a:p>
            <a:pPr>
              <a:lnSpc>
                <a:spcPts val="2800"/>
              </a:lnSpc>
            </a:pPr>
            <a:endParaRPr lang="en-US" sz="2000" dirty="0"/>
          </a:p>
          <a:p>
            <a:pPr>
              <a:lnSpc>
                <a:spcPts val="2800"/>
              </a:lnSpc>
            </a:pPr>
            <a:r>
              <a:rPr lang="en-US" sz="1600" dirty="0"/>
              <a:t>Please tell us how you liked this workshop by filling out this survey:</a:t>
            </a:r>
          </a:p>
          <a:p>
            <a:pPr defTabSz="932742">
              <a:spcAft>
                <a:spcPts val="600"/>
              </a:spcAft>
              <a:buSzPct val="90000"/>
            </a:pPr>
            <a:r>
              <a:rPr lang="en-US" sz="1600" dirty="0">
                <a:hlinkClick r:id="rId4"/>
              </a:rPr>
              <a:t>https://aka.ms/workshopomatic-feedback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933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D4A52C-1616-4DE9-8F38-FB14C873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929" y="4873370"/>
            <a:ext cx="9870142" cy="1363024"/>
          </a:xfrm>
        </p:spPr>
        <p:txBody>
          <a:bodyPr anchor="ctr"/>
          <a:lstStyle/>
          <a:p>
            <a:pPr algn="ctr"/>
            <a:r>
              <a:rPr lang="en-US" dirty="0">
                <a:cs typeface="Segoe UI"/>
              </a:rPr>
              <a:t>This Idea of a </a:t>
            </a:r>
            <a:r>
              <a:rPr lang="en-US" b="1" dirty="0">
                <a:cs typeface="Segoe UI"/>
              </a:rPr>
              <a:t>safe point </a:t>
            </a:r>
            <a:r>
              <a:rPr lang="en-US" dirty="0">
                <a:cs typeface="Segoe UI"/>
              </a:rPr>
              <a:t>is exactly </a:t>
            </a:r>
            <a:br>
              <a:rPr lang="en-US" dirty="0">
                <a:cs typeface="Segoe UI"/>
              </a:rPr>
            </a:br>
            <a:r>
              <a:rPr lang="en-US" dirty="0">
                <a:cs typeface="Segoe UI"/>
              </a:rPr>
              <a:t>What Version Control is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79AF900-A991-E0E0-90CD-276697452636}"/>
              </a:ext>
            </a:extLst>
          </p:cNvPr>
          <p:cNvGrpSpPr/>
          <p:nvPr/>
        </p:nvGrpSpPr>
        <p:grpSpPr>
          <a:xfrm>
            <a:off x="5085468" y="727881"/>
            <a:ext cx="6141332" cy="3661833"/>
            <a:chOff x="5085468" y="1875366"/>
            <a:chExt cx="6141332" cy="366183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36FBE0A-326A-870F-1319-CC8EBCC5667A}"/>
                </a:ext>
              </a:extLst>
            </p:cNvPr>
            <p:cNvSpPr/>
            <p:nvPr/>
          </p:nvSpPr>
          <p:spPr>
            <a:xfrm>
              <a:off x="5085468" y="1875366"/>
              <a:ext cx="6141332" cy="36618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794E2EF-5B74-85C9-7374-7C96770507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8966" y="2251737"/>
              <a:ext cx="5687833" cy="2909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4C08343-5DE4-91C8-C5C0-49C81B6E7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2623" y="3388230"/>
              <a:ext cx="636104" cy="63610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730D433-2D7F-5823-8A3D-99DB8B7DF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07602" y="2563941"/>
              <a:ext cx="636104" cy="63610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597DD15-37D5-BBD7-0646-BD1587BF1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87544" y="2585147"/>
              <a:ext cx="636105" cy="63610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BB64A86-DB01-3BEE-E471-3A23787F4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48389" y="2585146"/>
              <a:ext cx="636105" cy="63610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6F69A67-99DE-FF5D-B93D-085B41AE4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02257" y="4329759"/>
              <a:ext cx="403566" cy="40356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DB64965-5829-31DC-14E4-FD8BF1408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405097" y="3999044"/>
              <a:ext cx="636105" cy="636105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31B6E28-1DFA-95A0-93EA-B63A4C24C480}"/>
              </a:ext>
            </a:extLst>
          </p:cNvPr>
          <p:cNvGrpSpPr/>
          <p:nvPr/>
        </p:nvGrpSpPr>
        <p:grpSpPr>
          <a:xfrm>
            <a:off x="914400" y="1419683"/>
            <a:ext cx="3957918" cy="685800"/>
            <a:chOff x="914400" y="2567168"/>
            <a:chExt cx="3957918" cy="685800"/>
          </a:xfrm>
        </p:grpSpPr>
        <p:sp>
          <p:nvSpPr>
            <p:cNvPr id="5" name="Title 2">
              <a:extLst>
                <a:ext uri="{FF2B5EF4-FFF2-40B4-BE49-F238E27FC236}">
                  <a16:creationId xmlns:a16="http://schemas.microsoft.com/office/drawing/2014/main" id="{A897A44A-FACC-042F-7D45-DD3A57909F6A}"/>
                </a:ext>
              </a:extLst>
            </p:cNvPr>
            <p:cNvSpPr txBox="1">
              <a:spLocks/>
            </p:cNvSpPr>
            <p:nvPr/>
          </p:nvSpPr>
          <p:spPr>
            <a:xfrm>
              <a:off x="1109134" y="2567168"/>
              <a:ext cx="3763184" cy="6858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dirty="0">
                  <a:latin typeface="+mn-lt"/>
                </a:rPr>
                <a:t>Time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072382E-4A8D-2331-CAC2-ECDEBE85DC9E}"/>
                </a:ext>
              </a:extLst>
            </p:cNvPr>
            <p:cNvSpPr/>
            <p:nvPr/>
          </p:nvSpPr>
          <p:spPr>
            <a:xfrm>
              <a:off x="914400" y="2730846"/>
              <a:ext cx="191475" cy="1947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D11ECA8-16B6-5B00-88E8-7D342BC7B6FB}"/>
              </a:ext>
            </a:extLst>
          </p:cNvPr>
          <p:cNvGrpSpPr/>
          <p:nvPr/>
        </p:nvGrpSpPr>
        <p:grpSpPr>
          <a:xfrm>
            <a:off x="914400" y="2105483"/>
            <a:ext cx="3957918" cy="685800"/>
            <a:chOff x="914400" y="3252968"/>
            <a:chExt cx="3957918" cy="685800"/>
          </a:xfrm>
        </p:grpSpPr>
        <p:sp>
          <p:nvSpPr>
            <p:cNvPr id="8" name="Title 2">
              <a:extLst>
                <a:ext uri="{FF2B5EF4-FFF2-40B4-BE49-F238E27FC236}">
                  <a16:creationId xmlns:a16="http://schemas.microsoft.com/office/drawing/2014/main" id="{76F35C23-BF2E-AB4D-B2A5-81A7CD66372E}"/>
                </a:ext>
              </a:extLst>
            </p:cNvPr>
            <p:cNvSpPr txBox="1">
              <a:spLocks/>
            </p:cNvSpPr>
            <p:nvPr/>
          </p:nvSpPr>
          <p:spPr>
            <a:xfrm>
              <a:off x="1109134" y="3252968"/>
              <a:ext cx="3763184" cy="6858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dirty="0">
                  <a:latin typeface="+mn-lt"/>
                </a:rPr>
                <a:t>Who took it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CD8817B-F61C-CD4A-F8F8-AEDDF6040C64}"/>
                </a:ext>
              </a:extLst>
            </p:cNvPr>
            <p:cNvSpPr/>
            <p:nvPr/>
          </p:nvSpPr>
          <p:spPr>
            <a:xfrm>
              <a:off x="914400" y="3412570"/>
              <a:ext cx="191475" cy="1947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ECEA80-16FA-5877-408C-2E9FDFD66BC3}"/>
              </a:ext>
            </a:extLst>
          </p:cNvPr>
          <p:cNvGrpSpPr/>
          <p:nvPr/>
        </p:nvGrpSpPr>
        <p:grpSpPr>
          <a:xfrm>
            <a:off x="918633" y="2801864"/>
            <a:ext cx="3953685" cy="685800"/>
            <a:chOff x="918633" y="3949349"/>
            <a:chExt cx="3953685" cy="685800"/>
          </a:xfrm>
        </p:grpSpPr>
        <p:sp>
          <p:nvSpPr>
            <p:cNvPr id="11" name="Title 2">
              <a:extLst>
                <a:ext uri="{FF2B5EF4-FFF2-40B4-BE49-F238E27FC236}">
                  <a16:creationId xmlns:a16="http://schemas.microsoft.com/office/drawing/2014/main" id="{8D588EE2-4E7C-F5CB-80D5-D835A256C424}"/>
                </a:ext>
              </a:extLst>
            </p:cNvPr>
            <p:cNvSpPr txBox="1">
              <a:spLocks/>
            </p:cNvSpPr>
            <p:nvPr/>
          </p:nvSpPr>
          <p:spPr>
            <a:xfrm>
              <a:off x="1109134" y="3949349"/>
              <a:ext cx="3763184" cy="6858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dirty="0">
                  <a:latin typeface="+mn-lt"/>
                </a:rPr>
                <a:t>State and Location of pieces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11B2B63-B08B-C78F-FBF7-70CAB1B585F4}"/>
                </a:ext>
              </a:extLst>
            </p:cNvPr>
            <p:cNvSpPr/>
            <p:nvPr/>
          </p:nvSpPr>
          <p:spPr>
            <a:xfrm>
              <a:off x="918633" y="4140546"/>
              <a:ext cx="191475" cy="1947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490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61755D0-5562-4A11-BF40-227C0B57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368" y="475286"/>
            <a:ext cx="7933264" cy="9115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Version Control Systems (VCS)</a:t>
            </a:r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946083F8-E4B0-1F03-E45B-D0C8C2904DEA}"/>
              </a:ext>
            </a:extLst>
          </p:cNvPr>
          <p:cNvSpPr txBox="1">
            <a:spLocks/>
          </p:cNvSpPr>
          <p:nvPr/>
        </p:nvSpPr>
        <p:spPr>
          <a:xfrm>
            <a:off x="1447519" y="2294466"/>
            <a:ext cx="2518834" cy="1014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Centralized (CVCS)</a:t>
            </a:r>
          </a:p>
        </p:txBody>
      </p:sp>
      <p:sp>
        <p:nvSpPr>
          <p:cNvPr id="15" name="Title 9">
            <a:extLst>
              <a:ext uri="{FF2B5EF4-FFF2-40B4-BE49-F238E27FC236}">
                <a16:creationId xmlns:a16="http://schemas.microsoft.com/office/drawing/2014/main" id="{A9D8A7AE-8492-F44D-1222-00EDE494FF55}"/>
              </a:ext>
            </a:extLst>
          </p:cNvPr>
          <p:cNvSpPr txBox="1">
            <a:spLocks/>
          </p:cNvSpPr>
          <p:nvPr/>
        </p:nvSpPr>
        <p:spPr>
          <a:xfrm>
            <a:off x="8089899" y="2294466"/>
            <a:ext cx="2518834" cy="1014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Distributed (DVCS)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1B73179-8A8B-19F7-DA54-CB9603E84CF2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rot="5400000">
            <a:off x="3947631" y="146097"/>
            <a:ext cx="907674" cy="3389064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AFDC0F97-5F16-9CF7-F342-03A8366A04C6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rot="16200000" flipH="1">
            <a:off x="7268821" y="213971"/>
            <a:ext cx="907674" cy="3253316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3BD262FA-57FF-4616-1DD1-9E7161061F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3" t="35757" r="58597"/>
          <a:stretch/>
        </p:blipFill>
        <p:spPr>
          <a:xfrm>
            <a:off x="892952" y="3644900"/>
            <a:ext cx="3627967" cy="2352185"/>
          </a:xfrm>
          <a:prstGeom prst="rect">
            <a:avLst/>
          </a:prstGeom>
        </p:spPr>
      </p:pic>
      <p:pic>
        <p:nvPicPr>
          <p:cNvPr id="23" name="Picture 22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E949E97C-D69A-7469-128D-95E1C46F8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158" t="36883" r="622" b="-1126"/>
          <a:stretch/>
        </p:blipFill>
        <p:spPr>
          <a:xfrm>
            <a:off x="7535332" y="3644899"/>
            <a:ext cx="3627967" cy="235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3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411E272-379B-6EF0-5CE0-FD6E210B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1"/>
            <a:ext cx="92329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Most Popular Version Control Systems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72DD6BB3-E560-6FC3-0825-DB1DF6D05121}"/>
              </a:ext>
            </a:extLst>
          </p:cNvPr>
          <p:cNvSpPr txBox="1">
            <a:spLocks/>
          </p:cNvSpPr>
          <p:nvPr/>
        </p:nvSpPr>
        <p:spPr>
          <a:xfrm>
            <a:off x="914399" y="1882600"/>
            <a:ext cx="5685368" cy="26089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endParaRPr lang="en-US" sz="3600" dirty="0">
              <a:solidFill>
                <a:schemeClr val="bg1"/>
              </a:solidFill>
            </a:endParaRPr>
          </a:p>
          <a:p>
            <a:pPr marL="5715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Subversion</a:t>
            </a:r>
            <a:endParaRPr lang="en-US" sz="3600" dirty="0">
              <a:solidFill>
                <a:schemeClr val="bg1"/>
              </a:solidFill>
            </a:endParaRPr>
          </a:p>
          <a:p>
            <a:pPr marL="5715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Mercurial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6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">
            <a:extLst>
              <a:ext uri="{FF2B5EF4-FFF2-40B4-BE49-F238E27FC236}">
                <a16:creationId xmlns:a16="http://schemas.microsoft.com/office/drawing/2014/main" id="{32286F86-3B6D-D957-7066-684949907D35}"/>
              </a:ext>
            </a:extLst>
          </p:cNvPr>
          <p:cNvSpPr txBox="1">
            <a:spLocks/>
          </p:cNvSpPr>
          <p:nvPr/>
        </p:nvSpPr>
        <p:spPr>
          <a:xfrm>
            <a:off x="1163918" y="1661234"/>
            <a:ext cx="7416799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Distributed Version Control System.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57C9FBB-DD7C-19DE-9A97-CC4A1003C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64" y="0"/>
            <a:ext cx="1880075" cy="1880075"/>
          </a:xfrm>
          <a:prstGeom prst="rect">
            <a:avLst/>
          </a:prstGeom>
        </p:spPr>
      </p:pic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83A4A559-DF02-D951-86D0-6AB89B288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292" y="2887621"/>
            <a:ext cx="2081575" cy="188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2ED0C48-B1E8-ADED-4F13-749FFA787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767" y="2887621"/>
            <a:ext cx="1880075" cy="1880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86FC3F-C782-E852-F4B7-C5943757960E}"/>
              </a:ext>
            </a:extLst>
          </p:cNvPr>
          <p:cNvSpPr txBox="1"/>
          <p:nvPr/>
        </p:nvSpPr>
        <p:spPr>
          <a:xfrm>
            <a:off x="914138" y="5029305"/>
            <a:ext cx="34853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Version Control Tool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8E97A6-D590-7EF4-1E36-BCA2A461CA6F}"/>
              </a:ext>
            </a:extLst>
          </p:cNvPr>
          <p:cNvSpPr txBox="1"/>
          <p:nvPr/>
        </p:nvSpPr>
        <p:spPr>
          <a:xfrm>
            <a:off x="6965348" y="5029305"/>
            <a:ext cx="42054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Service hosts Git Projects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CF8DCC-30EF-606B-6BC5-FCD75FCD287D}"/>
              </a:ext>
            </a:extLst>
          </p:cNvPr>
          <p:cNvCxnSpPr/>
          <p:nvPr/>
        </p:nvCxnSpPr>
        <p:spPr>
          <a:xfrm>
            <a:off x="6096000" y="2668540"/>
            <a:ext cx="0" cy="3099429"/>
          </a:xfrm>
          <a:prstGeom prst="line">
            <a:avLst/>
          </a:prstGeom>
          <a:ln w="285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15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2486E5B-F5CF-893B-A286-7F0140E6BCB4}"/>
              </a:ext>
            </a:extLst>
          </p:cNvPr>
          <p:cNvSpPr txBox="1"/>
          <p:nvPr/>
        </p:nvSpPr>
        <p:spPr>
          <a:xfrm>
            <a:off x="1702580" y="1691611"/>
            <a:ext cx="42009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Version Control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3F6CF-3E07-EF90-98EC-2F17F003C052}"/>
              </a:ext>
            </a:extLst>
          </p:cNvPr>
          <p:cNvSpPr txBox="1"/>
          <p:nvPr/>
        </p:nvSpPr>
        <p:spPr>
          <a:xfrm>
            <a:off x="411646" y="2857565"/>
            <a:ext cx="42009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Source Code 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53452-F1BF-F182-B3C5-7DA6DDA7E726}"/>
              </a:ext>
            </a:extLst>
          </p:cNvPr>
          <p:cNvSpPr txBox="1"/>
          <p:nvPr/>
        </p:nvSpPr>
        <p:spPr>
          <a:xfrm>
            <a:off x="5133474" y="4170574"/>
            <a:ext cx="42009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Commit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2CF06-BF53-8654-8982-EBEF610A9F76}"/>
              </a:ext>
            </a:extLst>
          </p:cNvPr>
          <p:cNvSpPr txBox="1"/>
          <p:nvPr/>
        </p:nvSpPr>
        <p:spPr>
          <a:xfrm>
            <a:off x="1806853" y="4116888"/>
            <a:ext cx="42009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Repository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4B0334-0414-00E9-5ECA-DB968DBAA67F}"/>
              </a:ext>
            </a:extLst>
          </p:cNvPr>
          <p:cNvSpPr txBox="1"/>
          <p:nvPr/>
        </p:nvSpPr>
        <p:spPr>
          <a:xfrm>
            <a:off x="3403042" y="4923953"/>
            <a:ext cx="22437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Repo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09CF70-9712-929E-3B1B-AD0CB3053576}"/>
              </a:ext>
            </a:extLst>
          </p:cNvPr>
          <p:cNvSpPr txBox="1"/>
          <p:nvPr/>
        </p:nvSpPr>
        <p:spPr>
          <a:xfrm>
            <a:off x="6007768" y="4923953"/>
            <a:ext cx="22437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Checkout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9FC803-43B4-B8A0-9AB2-62ACE182CA51}"/>
              </a:ext>
            </a:extLst>
          </p:cNvPr>
          <p:cNvSpPr txBox="1"/>
          <p:nvPr/>
        </p:nvSpPr>
        <p:spPr>
          <a:xfrm>
            <a:off x="8251547" y="4258811"/>
            <a:ext cx="3098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Working Directory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902B27-13E6-C1DA-74B3-02864D3CAC14}"/>
              </a:ext>
            </a:extLst>
          </p:cNvPr>
          <p:cNvSpPr txBox="1"/>
          <p:nvPr/>
        </p:nvSpPr>
        <p:spPr>
          <a:xfrm>
            <a:off x="8885210" y="3567328"/>
            <a:ext cx="3098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Staging area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3A7E3-BBC8-E009-AF81-45DF88510AD0}"/>
              </a:ext>
            </a:extLst>
          </p:cNvPr>
          <p:cNvSpPr txBox="1"/>
          <p:nvPr/>
        </p:nvSpPr>
        <p:spPr>
          <a:xfrm>
            <a:off x="8508541" y="2959977"/>
            <a:ext cx="3098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396813-FAF0-2729-E078-8AC0C3C068F2}"/>
              </a:ext>
            </a:extLst>
          </p:cNvPr>
          <p:cNvSpPr txBox="1"/>
          <p:nvPr/>
        </p:nvSpPr>
        <p:spPr>
          <a:xfrm>
            <a:off x="8885210" y="2133082"/>
            <a:ext cx="3098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Staging Index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1D6D46-C5FD-E77F-BE2E-5C1C58F2E7B5}"/>
              </a:ext>
            </a:extLst>
          </p:cNvPr>
          <p:cNvSpPr txBox="1"/>
          <p:nvPr/>
        </p:nvSpPr>
        <p:spPr>
          <a:xfrm>
            <a:off x="7928588" y="1661143"/>
            <a:ext cx="3098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SHA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8C536F-3E23-4B43-689F-5D3324FEFEB9}"/>
              </a:ext>
            </a:extLst>
          </p:cNvPr>
          <p:cNvSpPr txBox="1"/>
          <p:nvPr/>
        </p:nvSpPr>
        <p:spPr>
          <a:xfrm>
            <a:off x="7222735" y="915686"/>
            <a:ext cx="3098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Branching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45ED8F-0D0B-FAB0-1D0B-1B94E2AD3FAB}"/>
              </a:ext>
            </a:extLst>
          </p:cNvPr>
          <p:cNvSpPr txBox="1"/>
          <p:nvPr/>
        </p:nvSpPr>
        <p:spPr>
          <a:xfrm>
            <a:off x="5410299" y="1326123"/>
            <a:ext cx="3098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Merging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1FC956-287C-7DA5-AC6B-A7AB632CAC45}"/>
              </a:ext>
            </a:extLst>
          </p:cNvPr>
          <p:cNvSpPr txBox="1"/>
          <p:nvPr/>
        </p:nvSpPr>
        <p:spPr>
          <a:xfrm>
            <a:off x="4878474" y="2633634"/>
            <a:ext cx="3098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Merge Conflicts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942C5E-C298-E0C1-73DB-E2DB557E897A}"/>
              </a:ext>
            </a:extLst>
          </p:cNvPr>
          <p:cNvSpPr txBox="1"/>
          <p:nvPr/>
        </p:nvSpPr>
        <p:spPr>
          <a:xfrm>
            <a:off x="3699379" y="3451746"/>
            <a:ext cx="3098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Remotes</a:t>
            </a:r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FE1261CB-7B5F-5704-43EB-C8D1C24D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1"/>
            <a:ext cx="9232900" cy="685800"/>
          </a:xfrm>
        </p:spPr>
        <p:txBody>
          <a:bodyPr>
            <a:normAutofit/>
          </a:bodyPr>
          <a:lstStyle/>
          <a:p>
            <a:r>
              <a:rPr lang="en-US" dirty="0"/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340537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FE1261CB-7B5F-5704-43EB-C8D1C24D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1"/>
            <a:ext cx="9232900" cy="685800"/>
          </a:xfrm>
        </p:spPr>
        <p:txBody>
          <a:bodyPr>
            <a:normAutofit/>
          </a:bodyPr>
          <a:lstStyle/>
          <a:p>
            <a:r>
              <a:rPr lang="en-US" dirty="0"/>
              <a:t>Terminology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8AC3AB-F788-C847-E5FA-90B1B3B50F75}"/>
              </a:ext>
            </a:extLst>
          </p:cNvPr>
          <p:cNvSpPr txBox="1"/>
          <p:nvPr/>
        </p:nvSpPr>
        <p:spPr>
          <a:xfrm>
            <a:off x="1983316" y="3105834"/>
            <a:ext cx="8225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git-cheat-sheet-education (github.com)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38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ack to school">
      <a:dk1>
        <a:sysClr val="windowText" lastClr="000000"/>
      </a:dk1>
      <a:lt1>
        <a:sysClr val="window" lastClr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Custom 30">
      <a:majorFont>
        <a:latin typeface="Kristen ITC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HousePresentation_Elementary_Win32_JB_v2" id="{76CC1F8F-1616-4FD5-B5D9-5288357CAB76}" vid="{CCFA5B03-57D1-4BF3-98DD-85D1A7F0AA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04EE7CA-01E4-4C36-A155-A254FEC02701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431A9B-4B87-4F2F-AB9E-CAE6A6729B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4EED2D-C894-47C4-9CDD-55EC03B2713B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71af3243-3dd4-4a8d-8c0d-dd76da1f02a5"/>
    <ds:schemaRef ds:uri="http://schemas.microsoft.com/office/2006/documentManagement/types"/>
    <ds:schemaRef ds:uri="http://purl.org/dc/dcmitype/"/>
    <ds:schemaRef ds:uri="http://www.w3.org/XML/1998/namespace"/>
    <ds:schemaRef ds:uri="16c05727-aa75-4e4a-9b5f-8a80a1165891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0F07EB6-DDE3-49D2-9047-A171C0D29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Open house presentation</Template>
  <TotalTime>685</TotalTime>
  <Words>1497</Words>
  <Application>Microsoft Office PowerPoint</Application>
  <PresentationFormat>Widescreen</PresentationFormat>
  <Paragraphs>256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Consolas</vt:lpstr>
      <vt:lpstr>Kristen ITC</vt:lpstr>
      <vt:lpstr>Open Sans</vt:lpstr>
      <vt:lpstr>Quire Sans</vt:lpstr>
      <vt:lpstr>Segoe UI</vt:lpstr>
      <vt:lpstr>Wingdings</vt:lpstr>
      <vt:lpstr>Office Theme</vt:lpstr>
      <vt:lpstr>PowerPoint Presentation</vt:lpstr>
      <vt:lpstr>Agenda </vt:lpstr>
      <vt:lpstr>What is Version Control?</vt:lpstr>
      <vt:lpstr>This Idea of a safe point is exactly  What Version Control is</vt:lpstr>
      <vt:lpstr>Version Control Systems (VCS)</vt:lpstr>
      <vt:lpstr>Most Popular Version Control Systems</vt:lpstr>
      <vt:lpstr>PowerPoint Presentation</vt:lpstr>
      <vt:lpstr>Terminology</vt:lpstr>
      <vt:lpstr>Terminology</vt:lpstr>
      <vt:lpstr>Exercise –  Install and Configure Git</vt:lpstr>
      <vt:lpstr>How to get Git?</vt:lpstr>
      <vt:lpstr>First Time Git Configuration</vt:lpstr>
      <vt:lpstr>Git &amp; code Editor</vt:lpstr>
      <vt:lpstr>Review Git Configuration</vt:lpstr>
      <vt:lpstr>Exercise –  Working with a Local Repository</vt:lpstr>
      <vt:lpstr>Initializing a Local Git Repository</vt:lpstr>
      <vt:lpstr>Initializing a Local Git Repository</vt:lpstr>
      <vt:lpstr>How Git works?</vt:lpstr>
      <vt:lpstr>How Git works?</vt:lpstr>
      <vt:lpstr>How Git works?</vt:lpstr>
      <vt:lpstr>Git Add</vt:lpstr>
      <vt:lpstr>Git Commit</vt:lpstr>
      <vt:lpstr>Git Commit Message</vt:lpstr>
      <vt:lpstr>Reviewing the Repository’s History</vt:lpstr>
      <vt:lpstr>Reviewing the Repository’s History</vt:lpstr>
      <vt:lpstr>Reviewing the Repository’s History</vt:lpstr>
      <vt:lpstr>Exercise –  Working with Remotes</vt:lpstr>
      <vt:lpstr>How Git works?</vt:lpstr>
      <vt:lpstr>How Git works?</vt:lpstr>
      <vt:lpstr>How Git works?</vt:lpstr>
      <vt:lpstr>How Git works?</vt:lpstr>
      <vt:lpstr>Next Steps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Aziz</dc:creator>
  <cp:lastModifiedBy>John Aziz</cp:lastModifiedBy>
  <cp:revision>10</cp:revision>
  <dcterms:created xsi:type="dcterms:W3CDTF">2023-09-16T15:23:39Z</dcterms:created>
  <dcterms:modified xsi:type="dcterms:W3CDTF">2023-09-17T21:23:55Z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