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5f4d9d27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5f4d9d27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5f4d9d2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f4d9d2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5f4d9d27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5f4d9d27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5f4d9d27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5f4d9d27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f4d9d27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f4d9d27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f4d9d2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f4d9d2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5f4d9d27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f4d9d27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f4d9d27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f4d9d27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5f4d9d27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f4d9d27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topic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Playing atari game using Reinforcement learning</a:t>
            </a:r>
            <a:endParaRPr/>
          </a:p>
        </p:txBody>
      </p:sp>
      <p:sp>
        <p:nvSpPr>
          <p:cNvPr id="56" name="Google Shape;56;p13"/>
          <p:cNvSpPr txBox="1"/>
          <p:nvPr/>
        </p:nvSpPr>
        <p:spPr>
          <a:xfrm>
            <a:off x="6474950" y="4414050"/>
            <a:ext cx="73326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Saharsh Gupta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reinforcement learning model was able to play the game of Breakout, with a best score of 7 points. This can be improved by allowing the agent to train for more steps as mentioned in the research paper by Deepmind.</a:t>
            </a:r>
            <a:endParaRPr/>
          </a:p>
          <a:p>
            <a:pPr indent="-342900" lvl="0" marL="457200" rtl="0" algn="l">
              <a:spcBef>
                <a:spcPts val="0"/>
              </a:spcBef>
              <a:spcAft>
                <a:spcPts val="0"/>
              </a:spcAft>
              <a:buSzPts val="1800"/>
              <a:buChar char="●"/>
            </a:pPr>
            <a:r>
              <a:rPr lang="en"/>
              <a:t>With a total of around 400,000 steps the agent was able to achieve a basic sense of the game (environment). With more number of steps better results are possible.</a:t>
            </a:r>
            <a:endParaRPr/>
          </a:p>
          <a:p>
            <a:pPr indent="45720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Follows Deepmind’s research paper, “Playing Atari with Deep Reinforcement Learning”.</a:t>
            </a:r>
            <a:endParaRPr/>
          </a:p>
          <a:p>
            <a:pPr indent="-342900" lvl="0" marL="457200" rtl="0" algn="l">
              <a:spcBef>
                <a:spcPts val="0"/>
              </a:spcBef>
              <a:spcAft>
                <a:spcPts val="0"/>
              </a:spcAft>
              <a:buSzPts val="1800"/>
              <a:buChar char="●"/>
            </a:pPr>
            <a:r>
              <a:rPr lang="en"/>
              <a:t>Using reinforcement learning the agent learned about the environment, that is the game “Breakout”.</a:t>
            </a:r>
            <a:endParaRPr/>
          </a:p>
          <a:p>
            <a:pPr indent="-342900" lvl="0" marL="457200" rtl="0" algn="l">
              <a:spcBef>
                <a:spcPts val="0"/>
              </a:spcBef>
              <a:spcAft>
                <a:spcPts val="0"/>
              </a:spcAft>
              <a:buSzPts val="1800"/>
              <a:buChar char="●"/>
            </a:pPr>
            <a:r>
              <a:rPr lang="en"/>
              <a:t>Research paper: https://deepmind.com/research/publications/playing-atari-deep-reinforcement-learning/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Software\Libraries used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Google colaboratory was used to train the model, with a GPU backend as convolutional layers trains faster on GPU.</a:t>
            </a:r>
            <a:endParaRPr/>
          </a:p>
          <a:p>
            <a:pPr indent="-342900" lvl="0" marL="457200" rtl="0" algn="l">
              <a:spcBef>
                <a:spcPts val="0"/>
              </a:spcBef>
              <a:spcAft>
                <a:spcPts val="0"/>
              </a:spcAft>
              <a:buSzPts val="1800"/>
              <a:buChar char="●"/>
            </a:pPr>
            <a:r>
              <a:rPr lang="en"/>
              <a:t>Scikit learn was used to preprocess the input for the neural network.</a:t>
            </a:r>
            <a:endParaRPr/>
          </a:p>
          <a:p>
            <a:pPr indent="-342900" lvl="0" marL="457200" rtl="0" algn="l">
              <a:spcBef>
                <a:spcPts val="0"/>
              </a:spcBef>
              <a:spcAft>
                <a:spcPts val="0"/>
              </a:spcAft>
              <a:buSzPts val="1800"/>
              <a:buChar char="●"/>
            </a:pPr>
            <a:r>
              <a:rPr lang="en"/>
              <a:t>Gym library by OpenAI was used to simulate the environment for the game “Breakout”. Used BreakoutDeterministic-v4 as this was used by Deepmind.</a:t>
            </a:r>
            <a:endParaRPr/>
          </a:p>
          <a:p>
            <a:pPr indent="-342900" lvl="0" marL="457200" rtl="0" algn="l">
              <a:spcBef>
                <a:spcPts val="0"/>
              </a:spcBef>
              <a:spcAft>
                <a:spcPts val="0"/>
              </a:spcAft>
              <a:buSzPts val="1800"/>
              <a:buChar char="●"/>
            </a:pPr>
            <a:r>
              <a:rPr lang="en"/>
              <a:t>Used Keras functional API to create the neural network.</a:t>
            </a:r>
            <a:endParaRPr/>
          </a:p>
          <a:p>
            <a:pPr indent="-342900" lvl="0" marL="457200" rtl="0" algn="l">
              <a:spcBef>
                <a:spcPts val="0"/>
              </a:spcBef>
              <a:spcAft>
                <a:spcPts val="0"/>
              </a:spcAft>
              <a:buSzPts val="1800"/>
              <a:buChar char="●"/>
            </a:pPr>
            <a:r>
              <a:rPr lang="en"/>
              <a:t>The model was compiled using RMSprop optimizer, and mean squared error for loss function.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 replay and </a:t>
            </a:r>
            <a:r>
              <a:rPr lang="en"/>
              <a:t>Preprocessing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Deepmind used Experience replay, which keeps record of all the states, action, reward, next state, and terminal information. Using the experience memory, sampled a random batch of size “32” and train the model with this mini batch for 1 epoch.</a:t>
            </a:r>
            <a:endParaRPr/>
          </a:p>
          <a:p>
            <a:pPr indent="-342900" lvl="0" marL="457200" rtl="0" algn="l">
              <a:spcBef>
                <a:spcPts val="0"/>
              </a:spcBef>
              <a:spcAft>
                <a:spcPts val="0"/>
              </a:spcAft>
              <a:buSzPts val="1800"/>
              <a:buChar char="●"/>
            </a:pPr>
            <a:r>
              <a:rPr lang="en"/>
              <a:t>The states are the observation from the environment which is the image of the game state (210x160 pixels RGB), using skimage from scikit learn, we convert the RGB to grayscale, then resize the image to 84x84 pixels as this is the playing area, and store these values as type uint8.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Algorithm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Deepmind research paper:</a:t>
            </a:r>
            <a:endParaRPr/>
          </a:p>
          <a:p>
            <a:pPr indent="-342900" lvl="0" marL="457200" rtl="0" algn="l">
              <a:spcBef>
                <a:spcPts val="1600"/>
              </a:spcBef>
              <a:spcAft>
                <a:spcPts val="0"/>
              </a:spcAft>
              <a:buSzPts val="1800"/>
              <a:buChar char="●"/>
            </a:pPr>
            <a:r>
              <a:rPr lang="en"/>
              <a:t>Initialized the replay memory.</a:t>
            </a:r>
            <a:endParaRPr/>
          </a:p>
          <a:p>
            <a:pPr indent="-342900" lvl="0" marL="457200" rtl="0" algn="l">
              <a:spcBef>
                <a:spcPts val="0"/>
              </a:spcBef>
              <a:spcAft>
                <a:spcPts val="0"/>
              </a:spcAft>
              <a:buSzPts val="1800"/>
              <a:buChar char="●"/>
            </a:pPr>
            <a:r>
              <a:rPr lang="en"/>
              <a:t>Initialize action-value function Q with random weights.</a:t>
            </a:r>
            <a:endParaRPr/>
          </a:p>
          <a:p>
            <a:pPr indent="-342900" lvl="0" marL="457200" rtl="0" algn="l">
              <a:spcBef>
                <a:spcPts val="0"/>
              </a:spcBef>
              <a:spcAft>
                <a:spcPts val="0"/>
              </a:spcAft>
              <a:buSzPts val="1800"/>
              <a:buChar char="●"/>
            </a:pPr>
            <a:r>
              <a:rPr lang="en"/>
              <a:t>For every episode:</a:t>
            </a:r>
            <a:endParaRPr/>
          </a:p>
          <a:p>
            <a:pPr indent="-317500" lvl="1" marL="914400" rtl="0" algn="l">
              <a:spcBef>
                <a:spcPts val="0"/>
              </a:spcBef>
              <a:spcAft>
                <a:spcPts val="0"/>
              </a:spcAft>
              <a:buSzPts val="1400"/>
              <a:buChar char="○"/>
            </a:pPr>
            <a:r>
              <a:rPr lang="en"/>
              <a:t>Observe state, preprocess the state and make history for experience replay.</a:t>
            </a:r>
            <a:endParaRPr/>
          </a:p>
          <a:p>
            <a:pPr indent="-317500" lvl="1" marL="914400" rtl="0" algn="l">
              <a:spcBef>
                <a:spcPts val="0"/>
              </a:spcBef>
              <a:spcAft>
                <a:spcPts val="0"/>
              </a:spcAft>
              <a:buSzPts val="1400"/>
              <a:buChar char="○"/>
            </a:pPr>
            <a:r>
              <a:rPr lang="en"/>
              <a:t>For every time step the agent is alive:</a:t>
            </a:r>
            <a:endParaRPr/>
          </a:p>
          <a:p>
            <a:pPr indent="-317500" lvl="2" marL="1371600" rtl="0" algn="l">
              <a:spcBef>
                <a:spcPts val="0"/>
              </a:spcBef>
              <a:spcAft>
                <a:spcPts val="0"/>
              </a:spcAft>
              <a:buSzPts val="1400"/>
              <a:buChar char="■"/>
            </a:pPr>
            <a:r>
              <a:rPr lang="en"/>
              <a:t>Using epsilon-greedy policy select an action.</a:t>
            </a:r>
            <a:endParaRPr/>
          </a:p>
          <a:p>
            <a:pPr indent="-317500" lvl="2" marL="1371600" rtl="0" algn="l">
              <a:spcBef>
                <a:spcPts val="0"/>
              </a:spcBef>
              <a:spcAft>
                <a:spcPts val="0"/>
              </a:spcAft>
              <a:buSzPts val="1400"/>
              <a:buChar char="■"/>
            </a:pPr>
            <a:r>
              <a:rPr lang="en"/>
              <a:t>Perform the action, and observe the </a:t>
            </a:r>
            <a:r>
              <a:rPr lang="en"/>
              <a:t>state, reward, terminal and info.</a:t>
            </a:r>
            <a:endParaRPr/>
          </a:p>
          <a:p>
            <a:pPr indent="-317500" lvl="2" marL="1371600" rtl="0" algn="l">
              <a:spcBef>
                <a:spcPts val="0"/>
              </a:spcBef>
              <a:spcAft>
                <a:spcPts val="0"/>
              </a:spcAft>
              <a:buSzPts val="1400"/>
              <a:buChar char="■"/>
            </a:pPr>
            <a:r>
              <a:rPr lang="en"/>
              <a:t>Preprocess the observation and store in history.</a:t>
            </a:r>
            <a:endParaRPr/>
          </a:p>
          <a:p>
            <a:pPr indent="-317500" lvl="2" marL="1371600" rtl="0" algn="l">
              <a:spcBef>
                <a:spcPts val="0"/>
              </a:spcBef>
              <a:spcAft>
                <a:spcPts val="0"/>
              </a:spcAft>
              <a:buSzPts val="1400"/>
              <a:buChar char="■"/>
            </a:pPr>
            <a:r>
              <a:rPr lang="en"/>
              <a:t>Sample a random batch from Replay memory, train for 1 epoch.</a:t>
            </a:r>
            <a:endParaRPr/>
          </a:p>
          <a:p>
            <a:pPr indent="-317500" lvl="2" marL="1371600" rtl="0" algn="l">
              <a:spcBef>
                <a:spcPts val="0"/>
              </a:spcBef>
              <a:spcAft>
                <a:spcPts val="0"/>
              </a:spcAft>
              <a:buSzPts val="1400"/>
              <a:buChar char="■"/>
            </a:pPr>
            <a:r>
              <a:rPr lang="en"/>
              <a:t>If terminal, target is the reward observed, If non-terminal target is discounted reward.</a:t>
            </a:r>
            <a:endParaRPr/>
          </a:p>
          <a:p>
            <a:pPr indent="-317500" lvl="2" marL="1371600" rtl="0" algn="l">
              <a:spcBef>
                <a:spcPts val="0"/>
              </a:spcBef>
              <a:spcAft>
                <a:spcPts val="0"/>
              </a:spcAft>
              <a:buSzPts val="1400"/>
              <a:buChar char="■"/>
            </a:pPr>
            <a:r>
              <a:rPr lang="en"/>
              <a:t>Optimize the loss</a:t>
            </a:r>
            <a:endParaRPr/>
          </a:p>
          <a:p>
            <a:pPr indent="0" lvl="0" marL="13716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of the Deep Q-network</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Neural network has 4 layers:</a:t>
            </a:r>
            <a:endParaRPr/>
          </a:p>
          <a:p>
            <a:pPr indent="-342900" lvl="0" marL="457200" rtl="0" algn="l">
              <a:spcBef>
                <a:spcPts val="1600"/>
              </a:spcBef>
              <a:spcAft>
                <a:spcPts val="0"/>
              </a:spcAft>
              <a:buSzPts val="1800"/>
              <a:buAutoNum type="arabicPeriod"/>
            </a:pPr>
            <a:r>
              <a:rPr lang="en"/>
              <a:t>The Input layer convolves 16 8×8 filters with stride 4 with the preprocessed input image and applies a rectifier nonlinearity activation function.</a:t>
            </a:r>
            <a:endParaRPr/>
          </a:p>
          <a:p>
            <a:pPr indent="-342900" lvl="0" marL="457200" rtl="0" algn="l">
              <a:spcBef>
                <a:spcPts val="0"/>
              </a:spcBef>
              <a:spcAft>
                <a:spcPts val="0"/>
              </a:spcAft>
              <a:buSzPts val="1800"/>
              <a:buAutoNum type="arabicPeriod"/>
            </a:pPr>
            <a:r>
              <a:rPr lang="en"/>
              <a:t>The second hidden layer convolves 32 4×4 filters with stride 2, again followed by a rectifier nonlinearity.</a:t>
            </a:r>
            <a:endParaRPr/>
          </a:p>
          <a:p>
            <a:pPr indent="-342900" lvl="0" marL="457200" rtl="0" algn="l">
              <a:spcBef>
                <a:spcPts val="0"/>
              </a:spcBef>
              <a:spcAft>
                <a:spcPts val="0"/>
              </a:spcAft>
              <a:buSzPts val="1800"/>
              <a:buAutoNum type="arabicPeriod"/>
            </a:pPr>
            <a:r>
              <a:rPr lang="en"/>
              <a:t>The final hidden layer is fully-connected Dense layer and consists of 256 rectifier units.</a:t>
            </a:r>
            <a:endParaRPr/>
          </a:p>
          <a:p>
            <a:pPr indent="-342900" lvl="0" marL="457200" rtl="0" algn="l">
              <a:spcBef>
                <a:spcPts val="0"/>
              </a:spcBef>
              <a:spcAft>
                <a:spcPts val="0"/>
              </a:spcAft>
              <a:buSzPts val="1800"/>
              <a:buAutoNum type="arabicPeriod"/>
            </a:pPr>
            <a:r>
              <a:rPr lang="en"/>
              <a:t>The output layer is a fully-connected Dense linear layer with a single output for each valid 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From the research paper (Deepmind DQN Agent):</a:t>
            </a:r>
            <a:endParaRPr/>
          </a:p>
          <a:p>
            <a:pPr indent="-342900" lvl="0" marL="457200" marR="0" rtl="0" algn="l">
              <a:lnSpc>
                <a:spcPct val="115000"/>
              </a:lnSpc>
              <a:spcBef>
                <a:spcPts val="1600"/>
              </a:spcBef>
              <a:spcAft>
                <a:spcPts val="0"/>
              </a:spcAft>
              <a:buSzPts val="1800"/>
              <a:buChar char="●"/>
            </a:pPr>
            <a:r>
              <a:rPr lang="en"/>
              <a:t>Mini batch size of 32.</a:t>
            </a:r>
            <a:endParaRPr/>
          </a:p>
          <a:p>
            <a:pPr indent="-342900" lvl="0" marL="457200" marR="0" rtl="0" algn="l">
              <a:lnSpc>
                <a:spcPct val="115000"/>
              </a:lnSpc>
              <a:spcBef>
                <a:spcPts val="0"/>
              </a:spcBef>
              <a:spcAft>
                <a:spcPts val="0"/>
              </a:spcAft>
              <a:buSzPts val="1800"/>
              <a:buChar char="●"/>
            </a:pPr>
            <a:r>
              <a:rPr lang="en"/>
              <a:t>Initial Epsilon = 1, Final Epsilon = 0.1, anealy decayed epsilon over 1 million steps.</a:t>
            </a:r>
            <a:endParaRPr/>
          </a:p>
          <a:p>
            <a:pPr indent="-342900" lvl="0" marL="457200" marR="0" rtl="0" algn="l">
              <a:lnSpc>
                <a:spcPct val="115000"/>
              </a:lnSpc>
              <a:spcBef>
                <a:spcPts val="0"/>
              </a:spcBef>
              <a:spcAft>
                <a:spcPts val="0"/>
              </a:spcAft>
              <a:buSzPts val="1800"/>
              <a:buChar char="●"/>
            </a:pPr>
            <a:r>
              <a:rPr lang="en"/>
              <a:t>Gamma (Discount factor) = 0.99</a:t>
            </a:r>
            <a:endParaRPr/>
          </a:p>
          <a:p>
            <a:pPr indent="-342900" lvl="0" marL="457200" marR="0" rtl="0" algn="l">
              <a:lnSpc>
                <a:spcPct val="115000"/>
              </a:lnSpc>
              <a:spcBef>
                <a:spcPts val="0"/>
              </a:spcBef>
              <a:spcAft>
                <a:spcPts val="0"/>
              </a:spcAft>
              <a:buSzPts val="1800"/>
              <a:buChar char="●"/>
            </a:pPr>
            <a:r>
              <a:rPr lang="en"/>
              <a:t>Trained for total 10 million steps.</a:t>
            </a:r>
            <a:endParaRPr/>
          </a:p>
          <a:p>
            <a:pPr indent="-342900" lvl="0" marL="457200" marR="0" rtl="0" algn="l">
              <a:lnSpc>
                <a:spcPct val="115000"/>
              </a:lnSpc>
              <a:spcBef>
                <a:spcPts val="0"/>
              </a:spcBef>
              <a:spcAft>
                <a:spcPts val="0"/>
              </a:spcAft>
              <a:buSzPts val="1800"/>
              <a:buChar char="●"/>
            </a:pPr>
            <a:r>
              <a:rPr lang="en"/>
              <a:t>Experience memory length = 1,000,000</a:t>
            </a:r>
            <a:endParaRPr/>
          </a:p>
          <a:p>
            <a:pPr indent="0" lvl="0" marL="0" marR="0" rtl="0" algn="l">
              <a:lnSpc>
                <a:spcPct val="115000"/>
              </a:lnSpc>
              <a:spcBef>
                <a:spcPts val="1600"/>
              </a:spcBef>
              <a:spcAft>
                <a:spcPts val="1600"/>
              </a:spcAft>
              <a:buNone/>
            </a:pPr>
            <a:r>
              <a:rPr lang="en"/>
              <a:t>My DQN Agent: Used the same values for mini batch, epsilon, and gamma. Epsilon steps changed to 100000 to reduce training time, experience memory length used 200,000 due to RAM Limitation.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research paper states that with their hyperparameters the DQN agent was able to </a:t>
            </a:r>
            <a:r>
              <a:rPr lang="en"/>
              <a:t>achieve</a:t>
            </a:r>
            <a:r>
              <a:rPr lang="en"/>
              <a:t> a score of </a:t>
            </a:r>
            <a:r>
              <a:rPr b="1" lang="en"/>
              <a:t>168</a:t>
            </a:r>
            <a:r>
              <a:rPr lang="en"/>
              <a:t> in the game of breakout.</a:t>
            </a:r>
            <a:endParaRPr/>
          </a:p>
          <a:p>
            <a:pPr indent="-342900" lvl="0" marL="457200" rtl="0" algn="l">
              <a:spcBef>
                <a:spcPts val="0"/>
              </a:spcBef>
              <a:spcAft>
                <a:spcPts val="0"/>
              </a:spcAft>
              <a:buSzPts val="1800"/>
              <a:buChar char="●"/>
            </a:pPr>
            <a:r>
              <a:rPr lang="en"/>
              <a:t>The DQN best score is 225 points in the game of Breakout.</a:t>
            </a:r>
            <a:endParaRPr/>
          </a:p>
          <a:p>
            <a:pPr indent="-342900" lvl="0" marL="457200" rtl="0" algn="l">
              <a:spcBef>
                <a:spcPts val="0"/>
              </a:spcBef>
              <a:spcAft>
                <a:spcPts val="0"/>
              </a:spcAft>
              <a:buSzPts val="1800"/>
              <a:buChar char="●"/>
            </a:pPr>
            <a:r>
              <a:rPr lang="en"/>
              <a:t>With the hyperparameters the model was trained for I was able to achieve a score of 7 points. The training steps were significantly reduced, while my agent took a total of 400,000 steps, Deepmind trained their agent for 10 million steps.</a:t>
            </a:r>
            <a:endParaRPr/>
          </a:p>
          <a:p>
            <a:pPr indent="-342900" lvl="0" marL="457200" rtl="0" algn="l">
              <a:spcBef>
                <a:spcPts val="0"/>
              </a:spcBef>
              <a:spcAft>
                <a:spcPts val="0"/>
              </a:spcAft>
              <a:buSzPts val="1800"/>
              <a:buChar char="●"/>
            </a:pPr>
            <a:r>
              <a:rPr lang="en"/>
              <a:t>Deepmind agent was trained for over 40 hours, while my agent took around 4 hours for training to achieve a best score of 7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Currently the model updates at every time step, could update the target model when a few time steps are passed.</a:t>
            </a:r>
            <a:endParaRPr/>
          </a:p>
          <a:p>
            <a:pPr indent="-342900" lvl="0" marL="457200" rtl="0" algn="l">
              <a:spcBef>
                <a:spcPts val="0"/>
              </a:spcBef>
              <a:spcAft>
                <a:spcPts val="0"/>
              </a:spcAft>
              <a:buSzPts val="1800"/>
              <a:buChar char="●"/>
            </a:pPr>
            <a:r>
              <a:rPr lang="en"/>
              <a:t>The model </a:t>
            </a:r>
            <a:r>
              <a:rPr lang="en"/>
              <a:t>receives</a:t>
            </a:r>
            <a:r>
              <a:rPr lang="en"/>
              <a:t> no negative reward if the agent misses the ball, giving a reward of -1 might improve the agent behaviour.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