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8" r:id="rId5"/>
    <p:sldId id="269" r:id="rId6"/>
    <p:sldId id="270" r:id="rId7"/>
    <p:sldId id="271" r:id="rId8"/>
    <p:sldId id="261" r:id="rId9"/>
    <p:sldId id="262" r:id="rId10"/>
    <p:sldId id="272" r:id="rId11"/>
    <p:sldId id="273" r:id="rId12"/>
    <p:sldId id="274" r:id="rId13"/>
    <p:sldId id="267" r:id="rId14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6482E-E93B-4C9F-A5BD-5A7818DE8F93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22A4D-0643-416F-A308-EFDAC496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3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22A4D-0643-416F-A308-EFDAC49678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57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E529598-86FC-4638-AB23-7F6E7737E15B}" type="datetime1">
              <a:rPr lang="en-US" smtClean="0"/>
              <a:t>7/18/2024</a:t>
            </a:fld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2523C3-29E1-45A2-A432-85CEE551D5BD}" type="datetime1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  <a:t>7/18/2024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71D-4DDF-4060-AB8D-9D0D122EFA6A}" type="datetime1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FC38-844B-443C-AC8F-5CD70E51E7A0}" type="datetime1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01F46-0CE8-4DB6-8D96-D721DE01548D}" type="datetime1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3458-CF14-437E-AA72-10E5C83EE73A}" type="datetime1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638E-24D2-4977-8CD9-843479638FAE}" type="datetime1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E791-4405-4DF6-A856-E90BB9556728}" type="datetime1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82E7-EB1B-4958-B73F-E4327A781A12}" type="datetime1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1B11B6-3D4D-421B-B7CD-26C2A4CC5390}" type="datetime1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  <a:t>7/18/2024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7556-DFB2-4FC4-8F67-B92AF3D2F5F3}" type="datetime1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5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0BC5CC32-F734-4170-A39D-4EC1A24C7CFC}" type="datetime1">
              <a:rPr lang="en-US" smtClean="0"/>
              <a:t>7/18/2024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521375"/>
            <a:ext cx="4571365" cy="1187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745" y="3947795"/>
            <a:ext cx="5857875" cy="638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7335" y="4059555"/>
            <a:ext cx="9142730" cy="1989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375" y="2366645"/>
            <a:ext cx="2152650" cy="2124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2650" y="2390775"/>
            <a:ext cx="1714500" cy="207645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CV</a:t>
            </a:r>
            <a:r>
              <a:rPr lang="en-I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705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27798"/>
            <a:ext cx="10972800" cy="151936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/>
          <a:p>
            <a:r>
              <a:rPr lang="en-US" altLang="en-IN" b="1" dirty="0" smtClean="0">
                <a:solidFill>
                  <a:srgbClr val="002060"/>
                </a:solidFill>
              </a:rPr>
              <a:t>Open Elective –III</a:t>
            </a:r>
            <a:br>
              <a:rPr lang="en-US" altLang="en-IN" b="1" dirty="0" smtClean="0">
                <a:solidFill>
                  <a:srgbClr val="002060"/>
                </a:solidFill>
              </a:rPr>
            </a:br>
            <a:r>
              <a:rPr lang="en-US" altLang="en-IN" b="1" dirty="0" smtClean="0">
                <a:solidFill>
                  <a:srgbClr val="FF0000"/>
                </a:solidFill>
              </a:rPr>
              <a:t>Transportation System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" y="120015"/>
            <a:ext cx="1097280" cy="108458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44295" y="274955"/>
            <a:ext cx="4494530" cy="1143000"/>
          </a:xfrm>
        </p:spPr>
        <p:txBody>
          <a:bodyPr/>
          <a:lstStyle/>
          <a:p>
            <a:r>
              <a:rPr lang="en-US" b="1" dirty="0">
                <a:solidFill>
                  <a:srgbClr val="92D050"/>
                </a:solidFill>
              </a:rPr>
              <a:t>Text Books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8275024"/>
              </p:ext>
            </p:extLst>
          </p:nvPr>
        </p:nvGraphicFramePr>
        <p:xfrm>
          <a:off x="232732" y="1337480"/>
          <a:ext cx="11613524" cy="4360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6510"/>
                <a:gridCol w="3608463"/>
                <a:gridCol w="2846928"/>
                <a:gridCol w="1798046"/>
                <a:gridCol w="2323577"/>
              </a:tblGrid>
              <a:tr h="3951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 smtClean="0">
                          <a:solidFill>
                            <a:srgbClr val="7030A0"/>
                          </a:solidFill>
                          <a:effectLst/>
                        </a:rPr>
                        <a:t>S</a:t>
                      </a:r>
                      <a:r>
                        <a:rPr lang="en-US" sz="3200" b="1" baseline="0" dirty="0" smtClean="0">
                          <a:solidFill>
                            <a:srgbClr val="7030A0"/>
                          </a:solidFill>
                          <a:effectLst/>
                        </a:rPr>
                        <a:t> </a:t>
                      </a:r>
                      <a:r>
                        <a:rPr lang="en-US" sz="3200" b="1" dirty="0" smtClean="0">
                          <a:solidFill>
                            <a:srgbClr val="7030A0"/>
                          </a:solidFill>
                          <a:effectLst/>
                        </a:rPr>
                        <a:t>N</a:t>
                      </a:r>
                      <a:endParaRPr lang="en-US" sz="3200" b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rgbClr val="7030A0"/>
                          </a:solidFill>
                          <a:effectLst/>
                        </a:rPr>
                        <a:t>Title</a:t>
                      </a:r>
                      <a:endParaRPr lang="en-US" sz="3200" b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rgbClr val="7030A0"/>
                          </a:solidFill>
                          <a:effectLst/>
                        </a:rPr>
                        <a:t>Authors</a:t>
                      </a:r>
                      <a:endParaRPr lang="en-US" sz="3200" b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rgbClr val="7030A0"/>
                          </a:solidFill>
                          <a:effectLst/>
                        </a:rPr>
                        <a:t>Edition</a:t>
                      </a:r>
                      <a:endParaRPr lang="en-US" sz="3200" b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rgbClr val="7030A0"/>
                          </a:solidFill>
                          <a:effectLst/>
                        </a:rPr>
                        <a:t>Publisher</a:t>
                      </a:r>
                      <a:endParaRPr lang="en-US" sz="3200" b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903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2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</a:rPr>
                        <a:t>Highway Engineering</a:t>
                      </a:r>
                      <a:endParaRPr lang="en-US" sz="28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Khanna and Justo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-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Tata McGraw Hill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51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2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Railway Engineering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Saxena</a:t>
                      </a:r>
                      <a:r>
                        <a:rPr lang="en-US" sz="2800" dirty="0">
                          <a:effectLst/>
                        </a:rPr>
                        <a:t> and Arora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-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Dhanpat Rai and Sons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51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2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Airport Engineering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Saxena</a:t>
                      </a:r>
                      <a:r>
                        <a:rPr lang="en-US" sz="2800" dirty="0">
                          <a:effectLst/>
                        </a:rPr>
                        <a:t> and </a:t>
                      </a:r>
                      <a:r>
                        <a:rPr lang="en-US" sz="2800" dirty="0" err="1">
                          <a:effectLst/>
                        </a:rPr>
                        <a:t>Saxena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McGraw Hill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51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sz="2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Docks and Harbours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Oza</a:t>
                      </a:r>
                      <a:r>
                        <a:rPr lang="en-US" sz="2800" dirty="0">
                          <a:effectLst/>
                        </a:rPr>
                        <a:t> and </a:t>
                      </a:r>
                      <a:r>
                        <a:rPr lang="en-US" sz="2800" dirty="0" err="1">
                          <a:effectLst/>
                        </a:rPr>
                        <a:t>Oza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Charotar</a:t>
                      </a:r>
                      <a:r>
                        <a:rPr lang="en-US" sz="2800" dirty="0">
                          <a:effectLst/>
                        </a:rPr>
                        <a:t> Publications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21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" y="120015"/>
            <a:ext cx="1097280" cy="108458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44295" y="274955"/>
            <a:ext cx="449453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sym typeface="+mn-ea"/>
              </a:rPr>
              <a:t>Exam</a:t>
            </a:r>
            <a:r>
              <a:rPr lang="en-US" dirty="0" smtClean="0">
                <a:solidFill>
                  <a:srgbClr val="00B050"/>
                </a:solidFill>
                <a:sym typeface="+mn-ea"/>
              </a:rPr>
              <a:t> </a:t>
            </a:r>
            <a:endParaRPr lang="en-US" dirty="0">
              <a:solidFill>
                <a:srgbClr val="00B050"/>
              </a:solidFill>
              <a:sym typeface="+mn-ea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105554"/>
              </p:ext>
            </p:extLst>
          </p:nvPr>
        </p:nvGraphicFramePr>
        <p:xfrm>
          <a:off x="2524838" y="2074461"/>
          <a:ext cx="6892116" cy="26434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4609"/>
                <a:gridCol w="2219647"/>
                <a:gridCol w="2017860"/>
              </a:tblGrid>
              <a:tr h="881145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Evaluation</a:t>
                      </a:r>
                      <a:endParaRPr lang="en-US" sz="36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811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 dirty="0">
                          <a:solidFill>
                            <a:srgbClr val="00B050"/>
                          </a:solidFill>
                          <a:effectLst/>
                        </a:rPr>
                        <a:t>CA</a:t>
                      </a:r>
                      <a:endParaRPr lang="en-US" sz="3600" b="1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ESE</a:t>
                      </a:r>
                      <a:endParaRPr lang="en-US" sz="3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 dirty="0">
                          <a:solidFill>
                            <a:srgbClr val="7030A0"/>
                          </a:solidFill>
                          <a:effectLst/>
                        </a:rPr>
                        <a:t>Total</a:t>
                      </a:r>
                      <a:endParaRPr lang="en-US" sz="3600" b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811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rgbClr val="7030A0"/>
                          </a:solidFill>
                          <a:effectLst/>
                        </a:rPr>
                        <a:t>30</a:t>
                      </a:r>
                      <a:endParaRPr lang="en-US" sz="36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 dirty="0">
                          <a:effectLst/>
                        </a:rPr>
                        <a:t>70</a:t>
                      </a:r>
                      <a:endParaRPr lang="en-US" sz="3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 dirty="0">
                          <a:solidFill>
                            <a:srgbClr val="00B050"/>
                          </a:solidFill>
                          <a:effectLst/>
                        </a:rPr>
                        <a:t>100</a:t>
                      </a:r>
                      <a:endParaRPr lang="en-US" sz="3600" b="1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5104263"/>
            <a:ext cx="8666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Marks Required to clear subject is </a:t>
            </a:r>
            <a:r>
              <a:rPr lang="en-US" sz="3600" b="1" dirty="0" smtClean="0">
                <a:solidFill>
                  <a:srgbClr val="00B050"/>
                </a:solidFill>
              </a:rPr>
              <a:t>45</a:t>
            </a:r>
            <a:endParaRPr lang="en-US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59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" y="120015"/>
            <a:ext cx="1097280" cy="108458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44295" y="274955"/>
            <a:ext cx="764958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sym typeface="+mn-ea"/>
              </a:rPr>
              <a:t>Continuous Assessment </a:t>
            </a:r>
            <a:endParaRPr lang="en-US" dirty="0">
              <a:solidFill>
                <a:srgbClr val="00B050"/>
              </a:solidFill>
              <a:sym typeface="+mn-ea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68184"/>
            <a:ext cx="109728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Assignment I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Assignment II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Quiz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On </a:t>
            </a:r>
            <a:r>
              <a:rPr lang="en-US" dirty="0" smtClean="0"/>
              <a:t>Spot Evaluation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13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96" y="1665027"/>
            <a:ext cx="6332560" cy="3875963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4439920" cy="1143000"/>
          </a:xfrm>
        </p:spPr>
        <p:txBody>
          <a:bodyPr/>
          <a:lstStyle/>
          <a:p>
            <a:r>
              <a:rPr lang="" altLang="en-US" sz="4000" b="1" dirty="0">
                <a:solidFill>
                  <a:srgbClr val="FF0000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Course Objectives 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Course </a:t>
            </a:r>
            <a:r>
              <a:rPr lang="en-US" dirty="0" smtClean="0"/>
              <a:t>Outcomes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Syllabus </a:t>
            </a:r>
            <a:endParaRPr lang="en-I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 smtClean="0"/>
              <a:t>References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 smtClean="0"/>
              <a:t>Exam &amp; Evaluation</a:t>
            </a:r>
            <a:endParaRPr lang="en-IN" dirty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" y="120015"/>
            <a:ext cx="1097280" cy="108458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505" y="452378"/>
            <a:ext cx="5753735" cy="903605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F0000"/>
                </a:solidFill>
                <a:sym typeface="+mn-ea"/>
              </a:rPr>
              <a:t>Course Objectives 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9245" y="1615683"/>
            <a:ext cx="10972800" cy="2894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dirty="0" smtClean="0"/>
              <a:t>1.To </a:t>
            </a:r>
            <a:r>
              <a:rPr lang="en-US" sz="3200" dirty="0"/>
              <a:t>understand the </a:t>
            </a:r>
            <a:r>
              <a:rPr lang="en-US" sz="3200" dirty="0">
                <a:solidFill>
                  <a:srgbClr val="002060"/>
                </a:solidFill>
              </a:rPr>
              <a:t>need</a:t>
            </a:r>
            <a:r>
              <a:rPr lang="en-US" sz="3200" dirty="0"/>
              <a:t> of Transportation system.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2. To know various Transportation systems.</a:t>
            </a:r>
            <a:br>
              <a:rPr lang="en-US" sz="3200" dirty="0"/>
            </a:br>
            <a:r>
              <a:rPr lang="en-US" sz="3200" dirty="0"/>
              <a:t>3. To compare </a:t>
            </a:r>
            <a:r>
              <a:rPr lang="en-US" sz="3200" dirty="0">
                <a:solidFill>
                  <a:srgbClr val="7030A0"/>
                </a:solidFill>
              </a:rPr>
              <a:t>suitability</a:t>
            </a:r>
            <a:r>
              <a:rPr lang="en-US" sz="3200" dirty="0"/>
              <a:t> of various Transportation systems.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505" y="274955"/>
            <a:ext cx="5753735" cy="1143000"/>
          </a:xfrm>
        </p:spPr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</a:rPr>
              <a:t>Course Outcomes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1972" y="1201064"/>
            <a:ext cx="11706896" cy="4863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1.Understand the </a:t>
            </a:r>
            <a:r>
              <a:rPr lang="en-US" sz="3200" dirty="0">
                <a:solidFill>
                  <a:srgbClr val="002060"/>
                </a:solidFill>
              </a:rPr>
              <a:t>highway systems</a:t>
            </a:r>
            <a:r>
              <a:rPr lang="en-US" sz="3200" dirty="0"/>
              <a:t>, basic geometrics.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2.Understand </a:t>
            </a:r>
            <a:r>
              <a:rPr lang="en-US" sz="3200" dirty="0">
                <a:solidFill>
                  <a:srgbClr val="7030A0"/>
                </a:solidFill>
              </a:rPr>
              <a:t>Railway systems </a:t>
            </a:r>
            <a:r>
              <a:rPr lang="en-US" sz="3200" dirty="0"/>
              <a:t>with basic geometrics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3.Understand </a:t>
            </a:r>
            <a:r>
              <a:rPr lang="en-US" sz="3200" dirty="0">
                <a:solidFill>
                  <a:srgbClr val="00B0F0"/>
                </a:solidFill>
              </a:rPr>
              <a:t>Airports</a:t>
            </a:r>
            <a:r>
              <a:rPr lang="en-US" sz="3200" dirty="0"/>
              <a:t> and their basic systems.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4.Understand </a:t>
            </a:r>
            <a:r>
              <a:rPr lang="en-US" sz="3200" dirty="0">
                <a:solidFill>
                  <a:srgbClr val="7030A0"/>
                </a:solidFill>
              </a:rPr>
              <a:t>docks and </a:t>
            </a:r>
            <a:r>
              <a:rPr lang="en-US" sz="3200" dirty="0" err="1">
                <a:solidFill>
                  <a:srgbClr val="7030A0"/>
                </a:solidFill>
              </a:rPr>
              <a:t>harbours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/>
              <a:t>and their basic systems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5.Understand </a:t>
            </a:r>
            <a:r>
              <a:rPr lang="en-US" sz="3200" dirty="0">
                <a:solidFill>
                  <a:srgbClr val="002060"/>
                </a:solidFill>
              </a:rPr>
              <a:t>modern</a:t>
            </a:r>
            <a:r>
              <a:rPr lang="en-US" sz="3200" dirty="0"/>
              <a:t> transportation systems.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854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505" y="534262"/>
            <a:ext cx="5753735" cy="90360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sym typeface="+mn-ea"/>
              </a:rPr>
              <a:t>Unit I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0913" y="1317533"/>
            <a:ext cx="11217498" cy="3571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sz="3200" b="1" dirty="0" smtClean="0">
                <a:solidFill>
                  <a:srgbClr val="7030A0"/>
                </a:solidFill>
              </a:rPr>
              <a:t>Highway Systems</a:t>
            </a:r>
            <a:r>
              <a:rPr lang="en-US" sz="3200" b="1" dirty="0">
                <a:solidFill>
                  <a:srgbClr val="7030A0"/>
                </a:solidFill>
              </a:rPr>
              <a:t>: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dirty="0"/>
              <a:t>Planning and Geometrics required for a good highway. </a:t>
            </a:r>
            <a:br>
              <a:rPr lang="en-US" sz="3200" dirty="0"/>
            </a:b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91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505" y="274955"/>
            <a:ext cx="5753735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sym typeface="+mn-ea"/>
              </a:rPr>
              <a:t>Unit II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2124" y="1259226"/>
            <a:ext cx="1142356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b="1" dirty="0" smtClean="0">
                <a:solidFill>
                  <a:srgbClr val="7030A0"/>
                </a:solidFill>
              </a:rPr>
              <a:t>Railway Systems</a:t>
            </a:r>
            <a:r>
              <a:rPr lang="en-US" sz="3200" b="1" dirty="0">
                <a:solidFill>
                  <a:srgbClr val="7030A0"/>
                </a:solidFill>
              </a:rPr>
              <a:t>:</a:t>
            </a:r>
            <a:r>
              <a:rPr lang="en-US" sz="3200" dirty="0">
                <a:solidFill>
                  <a:srgbClr val="7030A0"/>
                </a:solidFill>
              </a:rPr>
              <a:t> 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Railway components, geometrics, hauling capacity of a locomotive, stations and yards, </a:t>
            </a:r>
            <a:r>
              <a:rPr lang="en-US" sz="3200" dirty="0" err="1"/>
              <a:t>signalling</a:t>
            </a:r>
            <a:r>
              <a:rPr lang="en-US" sz="3200" dirty="0"/>
              <a:t>.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4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505" y="274955"/>
            <a:ext cx="5753735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sym typeface="+mn-ea"/>
              </a:rPr>
              <a:t>Unit III 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10" y="95250"/>
            <a:ext cx="1097280" cy="108331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0809" y="941176"/>
            <a:ext cx="1179502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b="1" dirty="0" smtClean="0">
                <a:solidFill>
                  <a:srgbClr val="7030A0"/>
                </a:solidFill>
              </a:rPr>
              <a:t>Airport Systems</a:t>
            </a:r>
            <a:r>
              <a:rPr lang="en-US" sz="3200" b="1" dirty="0">
                <a:solidFill>
                  <a:srgbClr val="7030A0"/>
                </a:solidFill>
              </a:rPr>
              <a:t>: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2800" dirty="0"/>
              <a:t>Components of an airport, Runway length, Runway orientation, Runway and Taxiway marking and lighting, Instrumental Landing </a:t>
            </a:r>
            <a:r>
              <a:rPr lang="en-US" sz="2800" dirty="0" smtClean="0"/>
              <a:t>System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472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" y="120015"/>
            <a:ext cx="1097280" cy="108458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86815" y="274955"/>
            <a:ext cx="3406775" cy="92964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sym typeface="+mn-ea"/>
              </a:rPr>
              <a:t>Unit </a:t>
            </a:r>
            <a:r>
              <a:rPr lang="en-US" b="1" dirty="0" smtClean="0">
                <a:solidFill>
                  <a:srgbClr val="FF0000"/>
                </a:solidFill>
                <a:sym typeface="+mn-ea"/>
              </a:rPr>
              <a:t>IV</a:t>
            </a:r>
            <a:endParaRPr lang="en-US" dirty="0">
              <a:solidFill>
                <a:srgbClr val="00B050"/>
              </a:solidFill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6380" y="1481536"/>
            <a:ext cx="11336020" cy="248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7030A0"/>
                </a:solidFill>
              </a:rPr>
              <a:t>Docks and </a:t>
            </a:r>
            <a:r>
              <a:rPr lang="en-US" sz="3200" b="1" dirty="0" err="1">
                <a:solidFill>
                  <a:srgbClr val="7030A0"/>
                </a:solidFill>
              </a:rPr>
              <a:t>Harbour</a:t>
            </a:r>
            <a:r>
              <a:rPr lang="en-US" sz="3200" b="1" dirty="0">
                <a:solidFill>
                  <a:srgbClr val="7030A0"/>
                </a:solidFill>
              </a:rPr>
              <a:t> systems: 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dirty="0"/>
              <a:t>Components of docks and </a:t>
            </a:r>
            <a:r>
              <a:rPr lang="en-US" sz="3600" dirty="0" err="1"/>
              <a:t>harbours</a:t>
            </a:r>
            <a:r>
              <a:rPr lang="en-US" sz="3600" dirty="0"/>
              <a:t>, jetties, navigational aids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" y="120015"/>
            <a:ext cx="1097280" cy="108458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44295" y="274955"/>
            <a:ext cx="4494530" cy="83584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sym typeface="+mn-ea"/>
              </a:rPr>
              <a:t>Unit </a:t>
            </a:r>
            <a:r>
              <a:rPr lang="en-US" b="1" dirty="0" smtClean="0">
                <a:solidFill>
                  <a:srgbClr val="FF0000"/>
                </a:solidFill>
                <a:sym typeface="+mn-ea"/>
              </a:rPr>
              <a:t>V</a:t>
            </a:r>
            <a:r>
              <a:rPr lang="en-US" dirty="0" smtClean="0">
                <a:solidFill>
                  <a:srgbClr val="00B050"/>
                </a:solidFill>
                <a:sym typeface="+mn-ea"/>
              </a:rPr>
              <a:t> </a:t>
            </a:r>
            <a:endParaRPr lang="en-US" dirty="0">
              <a:solidFill>
                <a:srgbClr val="00B050"/>
              </a:solidFill>
              <a:sym typeface="+mn-ea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6380" y="1610436"/>
            <a:ext cx="11846882" cy="3910414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>
                <a:solidFill>
                  <a:srgbClr val="7030A0"/>
                </a:solidFill>
              </a:rPr>
              <a:t>Modern Systems: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000" dirty="0"/>
              <a:t>BRTS, Metro, Intelligent Transportation Systems </a:t>
            </a:r>
            <a:r>
              <a:rPr lang="en-US" sz="3000" dirty="0"/>
              <a:t>and </a:t>
            </a:r>
            <a:r>
              <a:rPr lang="en-US" sz="3000" dirty="0" smtClean="0"/>
              <a:t> Case studies.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183</Words>
  <Application>Microsoft Office PowerPoint</Application>
  <PresentationFormat>Widescreen</PresentationFormat>
  <Paragraphs>83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SimSun</vt:lpstr>
      <vt:lpstr>Arial</vt:lpstr>
      <vt:lpstr>Calibri</vt:lpstr>
      <vt:lpstr>Times New Roman</vt:lpstr>
      <vt:lpstr>Wingdings</vt:lpstr>
      <vt:lpstr>Business Cooperate</vt:lpstr>
      <vt:lpstr>Open Elective –III Transportation System</vt:lpstr>
      <vt:lpstr>Contents</vt:lpstr>
      <vt:lpstr>Course Objectives </vt:lpstr>
      <vt:lpstr>Course Outcomes</vt:lpstr>
      <vt:lpstr>Unit I </vt:lpstr>
      <vt:lpstr>Unit II </vt:lpstr>
      <vt:lpstr>Unit III  </vt:lpstr>
      <vt:lpstr>Unit IV</vt:lpstr>
      <vt:lpstr>Unit V </vt:lpstr>
      <vt:lpstr>Text Books</vt:lpstr>
      <vt:lpstr>Exam </vt:lpstr>
      <vt:lpstr>Continuous Assessment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admin</dc:creator>
  <cp:lastModifiedBy>Admin</cp:lastModifiedBy>
  <cp:revision>62</cp:revision>
  <dcterms:created xsi:type="dcterms:W3CDTF">2023-01-19T04:29:46Z</dcterms:created>
  <dcterms:modified xsi:type="dcterms:W3CDTF">2024-07-18T11:40:40Z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