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449" r:id="rId3"/>
    <p:sldId id="270" r:id="rId4"/>
    <p:sldId id="271" r:id="rId5"/>
    <p:sldId id="272" r:id="rId6"/>
    <p:sldId id="446" r:id="rId7"/>
    <p:sldId id="447" r:id="rId8"/>
    <p:sldId id="258" r:id="rId9"/>
    <p:sldId id="259" r:id="rId10"/>
    <p:sldId id="260" r:id="rId11"/>
    <p:sldId id="448" r:id="rId12"/>
    <p:sldId id="262" r:id="rId13"/>
    <p:sldId id="263" r:id="rId14"/>
    <p:sldId id="264" r:id="rId15"/>
    <p:sldId id="265" r:id="rId16"/>
    <p:sldId id="266" r:id="rId17"/>
    <p:sldId id="268" r:id="rId18"/>
    <p:sldId id="451" r:id="rId19"/>
    <p:sldId id="452" r:id="rId20"/>
    <p:sldId id="267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482E-E93B-4C9F-A5BD-5A7818DE8F9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22A4D-0643-416F-A308-EFDAC496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2A4D-0643-416F-A308-EFDAC4967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E529598-86FC-4638-AB23-7F6E7737E15B}" type="datetime1">
              <a:rPr lang="en-US" smtClean="0"/>
              <a:t>8/26/2024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2523C3-29E1-45A2-A432-85CEE551D5BD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8/26/2024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71D-4DDF-4060-AB8D-9D0D122EFA6A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C38-844B-443C-AC8F-5CD70E51E7A0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1F46-0CE8-4DB6-8D96-D721DE01548D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458-CF14-437E-AA72-10E5C83EE73A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638E-24D2-4977-8CD9-843479638FAE}" type="datetime1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E791-4405-4DF6-A856-E90BB9556728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2E7-EB1B-4958-B73F-E4327A781A12}" type="datetime1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1B11B6-3D4D-421B-B7CD-26C2A4CC5390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8/26/2024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7556-DFB2-4FC4-8F67-B92AF3D2F5F3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BC5CC32-F734-4170-A39D-4EC1A24C7CFC}" type="datetime1">
              <a:rPr lang="en-US" smtClean="0"/>
              <a:t>8/26/2024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//upload.wikimedia.org/wikipedia/commons/a/a5/Section_through_railway_track_and_foundation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21375"/>
            <a:ext cx="4571365" cy="118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45" y="3947795"/>
            <a:ext cx="58578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335" y="4059555"/>
            <a:ext cx="9142730" cy="1989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75" y="2366645"/>
            <a:ext cx="215265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650" y="2390775"/>
            <a:ext cx="1714500" cy="20764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</a:t>
            </a:r>
            <a:r>
              <a:rPr lang="en-I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705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7798"/>
            <a:ext cx="10972800" cy="151936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en-US" altLang="en-IN" b="1" dirty="0">
                <a:solidFill>
                  <a:srgbClr val="002060"/>
                </a:solidFill>
              </a:rPr>
              <a:t>Open Elective –III</a:t>
            </a:r>
            <a:br>
              <a:rPr lang="en-US" altLang="en-IN" b="1" dirty="0">
                <a:solidFill>
                  <a:srgbClr val="002060"/>
                </a:solidFill>
              </a:rPr>
            </a:br>
            <a:r>
              <a:rPr lang="en-US" altLang="en-IN" b="1" dirty="0">
                <a:solidFill>
                  <a:srgbClr val="FF0000"/>
                </a:solidFill>
              </a:rPr>
              <a:t>Transportation System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090" y="-18256"/>
            <a:ext cx="6278839" cy="873380"/>
          </a:xfrm>
          <a:prstGeom prst="rect">
            <a:avLst/>
          </a:prstGeom>
        </p:spPr>
        <p:txBody>
          <a:bodyPr vert="horz" wrap="square" lIns="0" tIns="255333" rIns="0" bIns="0" rtlCol="0" anchor="ctr">
            <a:spAutoFit/>
          </a:bodyPr>
          <a:lstStyle/>
          <a:p>
            <a:pPr marL="241300">
              <a:spcBef>
                <a:spcPts val="100"/>
              </a:spcBef>
            </a:pPr>
            <a:r>
              <a:rPr sz="4000" b="1" dirty="0">
                <a:latin typeface="Georgia"/>
                <a:cs typeface="Georgia"/>
              </a:rPr>
              <a:t>FUNCTIONS</a:t>
            </a:r>
            <a:r>
              <a:rPr sz="4000" b="1" spc="-105" dirty="0">
                <a:latin typeface="Georgia"/>
                <a:cs typeface="Georgia"/>
              </a:rPr>
              <a:t> </a:t>
            </a:r>
            <a:r>
              <a:rPr sz="4000" b="1" dirty="0">
                <a:latin typeface="Georgia"/>
                <a:cs typeface="Georgia"/>
              </a:rPr>
              <a:t>OF</a:t>
            </a:r>
            <a:r>
              <a:rPr sz="4000" b="1" spc="-114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RAILS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10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16195" y="1082541"/>
            <a:ext cx="11194024" cy="5683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6854" indent="-342900">
              <a:spcBef>
                <a:spcPts val="100"/>
              </a:spcBef>
              <a:buFont typeface="Arial MT"/>
              <a:buChar char="•"/>
              <a:tabLst>
                <a:tab pos="355600" algn="l"/>
                <a:tab pos="6388100" algn="l"/>
              </a:tabLst>
            </a:pPr>
            <a:r>
              <a:rPr sz="2800" dirty="0">
                <a:latin typeface="Georgia"/>
                <a:cs typeface="Georgia"/>
              </a:rPr>
              <a:t>Rails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provide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hard,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smooth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unchanging</a:t>
            </a:r>
            <a:r>
              <a:rPr sz="2800" dirty="0">
                <a:latin typeface="Georgia"/>
                <a:cs typeface="Georgia"/>
              </a:rPr>
              <a:t>	surface</a:t>
            </a:r>
            <a:r>
              <a:rPr sz="2800" spc="-8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for </a:t>
            </a:r>
            <a:r>
              <a:rPr sz="2800" dirty="0">
                <a:latin typeface="Georgia"/>
                <a:cs typeface="Georgia"/>
              </a:rPr>
              <a:t>passage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heavy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moving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loads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with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minimum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friction </a:t>
            </a:r>
            <a:r>
              <a:rPr sz="2800" dirty="0">
                <a:latin typeface="Georgia"/>
                <a:cs typeface="Georgia"/>
              </a:rPr>
              <a:t>between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steel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steel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wheel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1305"/>
              </a:spcBef>
              <a:buFont typeface="Arial MT"/>
              <a:buChar char="•"/>
            </a:pPr>
            <a:endParaRPr sz="2800" dirty="0">
              <a:latin typeface="Georgia"/>
              <a:cs typeface="Georgia"/>
            </a:endParaRPr>
          </a:p>
          <a:p>
            <a:pPr marL="355600" marR="446405" indent="-342900"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Rails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bear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stresses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developed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due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heavy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vertical </a:t>
            </a:r>
            <a:r>
              <a:rPr sz="2800" dirty="0">
                <a:latin typeface="Georgia"/>
                <a:cs typeface="Georgia"/>
              </a:rPr>
              <a:t>loads,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lateral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braking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forces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thermal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stresses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1305"/>
              </a:spcBef>
              <a:buFont typeface="Arial MT"/>
              <a:buChar char="•"/>
            </a:pPr>
            <a:endParaRPr sz="2800" dirty="0">
              <a:latin typeface="Georgia"/>
              <a:cs typeface="Georgia"/>
            </a:endParaRPr>
          </a:p>
          <a:p>
            <a:pPr marL="355600" marR="5080" indent="-342900"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The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material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used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is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such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that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it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gives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minimum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wear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avoid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replacement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charges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failure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due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wear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1305"/>
              </a:spcBef>
              <a:buFont typeface="Arial MT"/>
              <a:buChar char="•"/>
            </a:pPr>
            <a:endParaRPr sz="2800" dirty="0">
              <a:latin typeface="Georgia"/>
              <a:cs typeface="Georgia"/>
            </a:endParaRPr>
          </a:p>
          <a:p>
            <a:pPr marL="355600" marR="567055" indent="-342900"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Rails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transmit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loads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sleepers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consequently </a:t>
            </a:r>
            <a:r>
              <a:rPr sz="2800" dirty="0">
                <a:latin typeface="Georgia"/>
                <a:cs typeface="Georgia"/>
              </a:rPr>
              <a:t>reduce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pressure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on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ballast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formation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below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A6E188F-3E0E-CAF1-AC96-207F1208A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639" y="409448"/>
            <a:ext cx="7521677" cy="873380"/>
          </a:xfrm>
          <a:prstGeom prst="rect">
            <a:avLst/>
          </a:prstGeom>
        </p:spPr>
        <p:txBody>
          <a:bodyPr vert="horz" wrap="square" lIns="0" tIns="255333" rIns="0" bIns="0" rtlCol="0" anchor="ctr">
            <a:spAutoFit/>
          </a:bodyPr>
          <a:lstStyle/>
          <a:p>
            <a:pPr marL="241300">
              <a:spcBef>
                <a:spcPts val="100"/>
              </a:spcBef>
            </a:pPr>
            <a:r>
              <a:rPr sz="4000" b="1" dirty="0">
                <a:latin typeface="Georgia"/>
                <a:cs typeface="Georgia"/>
              </a:rPr>
              <a:t>REQUIREMENTS</a:t>
            </a:r>
            <a:r>
              <a:rPr sz="4000" b="1" spc="-120" dirty="0">
                <a:latin typeface="Georgia"/>
                <a:cs typeface="Georgia"/>
              </a:rPr>
              <a:t> </a:t>
            </a:r>
            <a:r>
              <a:rPr sz="4000" b="1" dirty="0">
                <a:latin typeface="Georgia"/>
                <a:cs typeface="Georgia"/>
              </a:rPr>
              <a:t>OF</a:t>
            </a:r>
            <a:r>
              <a:rPr sz="4000" b="1" spc="-125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RAILS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187" y="4940300"/>
            <a:ext cx="11164529" cy="1000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Rails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designed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for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optimum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nominal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weight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to </a:t>
            </a:r>
            <a:r>
              <a:rPr sz="2800" dirty="0">
                <a:latin typeface="Georgia"/>
                <a:cs typeface="Georgia"/>
              </a:rPr>
              <a:t>provide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for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most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efficient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distribution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metal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in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its </a:t>
            </a:r>
            <a:r>
              <a:rPr sz="2800" dirty="0">
                <a:latin typeface="Georgia"/>
                <a:cs typeface="Georgia"/>
              </a:rPr>
              <a:t>various</a:t>
            </a:r>
            <a:r>
              <a:rPr sz="2800" spc="-8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components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1" y="1600201"/>
            <a:ext cx="4343399" cy="2743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11</a:t>
            </a:fld>
            <a:endParaRPr spc="-5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363029A5-75D6-18D1-C800-999E912B4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135" y="409448"/>
            <a:ext cx="7255617" cy="873380"/>
          </a:xfrm>
          <a:prstGeom prst="rect">
            <a:avLst/>
          </a:prstGeom>
        </p:spPr>
        <p:txBody>
          <a:bodyPr vert="horz" wrap="square" lIns="0" tIns="255333" rIns="0" bIns="0" rtlCol="0" anchor="ctr">
            <a:spAutoFit/>
          </a:bodyPr>
          <a:lstStyle/>
          <a:p>
            <a:pPr marL="241300">
              <a:spcBef>
                <a:spcPts val="100"/>
              </a:spcBef>
            </a:pPr>
            <a:r>
              <a:rPr sz="4000" b="1" dirty="0">
                <a:latin typeface="Georgia"/>
                <a:cs typeface="Georgia"/>
              </a:rPr>
              <a:t>REQUIREMENTS</a:t>
            </a:r>
            <a:r>
              <a:rPr sz="4000" b="1" spc="-229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(cntd..)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9213" y="1429421"/>
            <a:ext cx="11621729" cy="439928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5654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The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vertical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stiffness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high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enough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transmit </a:t>
            </a:r>
            <a:r>
              <a:rPr sz="2800" dirty="0">
                <a:latin typeface="Georgia"/>
                <a:cs typeface="Georgia"/>
              </a:rPr>
              <a:t>load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sleepers.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height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adequate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1019"/>
              </a:spcBef>
              <a:buFont typeface="Arial MT"/>
              <a:buChar char="•"/>
            </a:pPr>
            <a:endParaRPr sz="2800" dirty="0">
              <a:latin typeface="Georgia"/>
              <a:cs typeface="Georgia"/>
            </a:endParaRPr>
          </a:p>
          <a:p>
            <a:pPr marL="355600" marR="518795" indent="-342900">
              <a:lnSpc>
                <a:spcPts val="259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Rails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capable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withstanding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lateral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forces. </a:t>
            </a:r>
            <a:r>
              <a:rPr sz="2800" dirty="0">
                <a:latin typeface="Georgia"/>
                <a:cs typeface="Georgia"/>
              </a:rPr>
              <a:t>Large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width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head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foot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provides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with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high </a:t>
            </a:r>
            <a:r>
              <a:rPr sz="2800" dirty="0">
                <a:latin typeface="Georgia"/>
                <a:cs typeface="Georgia"/>
              </a:rPr>
              <a:t>lateral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stiffness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1019"/>
              </a:spcBef>
              <a:buFont typeface="Arial MT"/>
              <a:buChar char="•"/>
            </a:pPr>
            <a:endParaRPr sz="2800" dirty="0">
              <a:latin typeface="Georgia"/>
              <a:cs typeface="Georgia"/>
            </a:endParaRPr>
          </a:p>
          <a:p>
            <a:pPr marL="355600" marR="397510" indent="-342900">
              <a:lnSpc>
                <a:spcPts val="259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The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depth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head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sufficient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allow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for </a:t>
            </a:r>
            <a:r>
              <a:rPr sz="2800" dirty="0">
                <a:latin typeface="Georgia"/>
                <a:cs typeface="Georgia"/>
              </a:rPr>
              <a:t>adequate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margin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vertical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wear.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wearing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surface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hard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1025"/>
              </a:spcBef>
              <a:buFont typeface="Arial MT"/>
              <a:buChar char="•"/>
            </a:pPr>
            <a:endParaRPr sz="2800" dirty="0">
              <a:latin typeface="Georgia"/>
              <a:cs typeface="Georgia"/>
            </a:endParaRPr>
          </a:p>
          <a:p>
            <a:pPr marL="355600" marR="5080" indent="-342900">
              <a:lnSpc>
                <a:spcPts val="259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The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web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rails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sufficiently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thick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bear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load </a:t>
            </a:r>
            <a:r>
              <a:rPr sz="2800" dirty="0">
                <a:latin typeface="Georgia"/>
                <a:cs typeface="Georgia"/>
              </a:rPr>
              <a:t>coming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it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provide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adequate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flexural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rigidity</a:t>
            </a:r>
            <a:r>
              <a:rPr sz="2800" spc="60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in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horizontal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plane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46A29DF-E942-29CF-1E8B-C39D88EEB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090" y="409448"/>
            <a:ext cx="7417308" cy="873380"/>
          </a:xfrm>
          <a:prstGeom prst="rect">
            <a:avLst/>
          </a:prstGeom>
        </p:spPr>
        <p:txBody>
          <a:bodyPr vert="horz" wrap="square" lIns="0" tIns="255333" rIns="0" bIns="0" rtlCol="0" anchor="ctr">
            <a:spAutoFit/>
          </a:bodyPr>
          <a:lstStyle/>
          <a:p>
            <a:pPr marL="241300">
              <a:spcBef>
                <a:spcPts val="100"/>
              </a:spcBef>
            </a:pPr>
            <a:r>
              <a:rPr sz="4000" b="1" dirty="0">
                <a:latin typeface="Georgia"/>
                <a:cs typeface="Georgia"/>
              </a:rPr>
              <a:t>REQUIREMENTS</a:t>
            </a:r>
            <a:r>
              <a:rPr sz="4000" b="1" spc="-229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(cntd..)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5690" y="1394715"/>
            <a:ext cx="11646310" cy="4458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Foot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wide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enough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so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that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rails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are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stable </a:t>
            </a:r>
            <a:r>
              <a:rPr sz="2800" dirty="0">
                <a:latin typeface="Georgia"/>
                <a:cs typeface="Georgia"/>
              </a:rPr>
              <a:t>against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overturning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especially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on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curves</a:t>
            </a:r>
            <a:endParaRPr sz="2800" dirty="0">
              <a:latin typeface="Georgia"/>
              <a:cs typeface="Georgia"/>
            </a:endParaRPr>
          </a:p>
          <a:p>
            <a:pPr marL="355600" marR="233679" indent="-342900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Bottom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head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top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foot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so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as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to </a:t>
            </a:r>
            <a:r>
              <a:rPr sz="2800" dirty="0">
                <a:latin typeface="Georgia"/>
                <a:cs typeface="Georgia"/>
              </a:rPr>
              <a:t>enable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fish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plates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transmit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vertical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load </a:t>
            </a:r>
            <a:r>
              <a:rPr sz="2800" dirty="0">
                <a:latin typeface="Georgia"/>
                <a:cs typeface="Georgia"/>
              </a:rPr>
              <a:t>efficiently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from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head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foot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at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joint</a:t>
            </a:r>
            <a:endParaRPr sz="2800" dirty="0">
              <a:latin typeface="Georgia"/>
              <a:cs typeface="Georgia"/>
            </a:endParaRPr>
          </a:p>
          <a:p>
            <a:pPr marL="355600" marR="92075" indent="-342900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The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centre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gravity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section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must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lie </a:t>
            </a:r>
            <a:r>
              <a:rPr sz="2800" dirty="0">
                <a:latin typeface="Georgia"/>
                <a:cs typeface="Georgia"/>
              </a:rPr>
              <a:t>approximately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at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mid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height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so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that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maximum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tensile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compressive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stresses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are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equal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E16047F-C7F9-199A-F730-C7535C6AF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090" y="394220"/>
            <a:ext cx="7207987" cy="903836"/>
          </a:xfrm>
          <a:prstGeom prst="rect">
            <a:avLst/>
          </a:prstGeom>
        </p:spPr>
        <p:txBody>
          <a:bodyPr vert="horz" wrap="square" lIns="0" tIns="285495" rIns="0" bIns="0" rtlCol="0" anchor="ctr">
            <a:spAutoFit/>
          </a:bodyPr>
          <a:lstStyle/>
          <a:p>
            <a:pPr marL="241300">
              <a:spcBef>
                <a:spcPts val="100"/>
              </a:spcBef>
            </a:pPr>
            <a:r>
              <a:rPr sz="4000" b="1" dirty="0">
                <a:latin typeface="Georgia"/>
                <a:cs typeface="Georgia"/>
              </a:rPr>
              <a:t>REQUIREMENTS</a:t>
            </a:r>
            <a:r>
              <a:rPr sz="4000" b="1" spc="-229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(cntd..)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8929" y="1623314"/>
            <a:ext cx="10972800" cy="268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4226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</a:tabLst>
            </a:pPr>
            <a:r>
              <a:rPr sz="2800" dirty="0">
                <a:latin typeface="Georgia"/>
                <a:cs typeface="Georgia"/>
              </a:rPr>
              <a:t>Tensile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strength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shouldn’t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less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than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72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kg/m</a:t>
            </a:r>
            <a:r>
              <a:rPr sz="2800" spc="-15" baseline="24305" dirty="0">
                <a:latin typeface="Georgia"/>
                <a:cs typeface="Georgia"/>
              </a:rPr>
              <a:t>2</a:t>
            </a:r>
            <a:endParaRPr sz="2800" baseline="24305" dirty="0">
              <a:latin typeface="Georgia"/>
              <a:cs typeface="Georgia"/>
            </a:endParaRPr>
          </a:p>
          <a:p>
            <a:pPr>
              <a:lnSpc>
                <a:spcPct val="150000"/>
              </a:lnSpc>
              <a:spcBef>
                <a:spcPts val="1305"/>
              </a:spcBef>
              <a:buFont typeface="Arial MT"/>
              <a:buChar char="•"/>
            </a:pPr>
            <a:endParaRPr sz="2800" dirty="0">
              <a:latin typeface="Georgia"/>
              <a:cs typeface="Georgia"/>
            </a:endParaRPr>
          </a:p>
          <a:p>
            <a:pPr marL="368300" marR="17780" indent="-342900">
              <a:lnSpc>
                <a:spcPct val="150000"/>
              </a:lnSpc>
              <a:buFont typeface="Arial MT"/>
              <a:buChar char="•"/>
              <a:tabLst>
                <a:tab pos="368300" algn="l"/>
              </a:tabLst>
            </a:pPr>
            <a:r>
              <a:rPr sz="2800" dirty="0">
                <a:latin typeface="Georgia"/>
                <a:cs typeface="Georgia"/>
              </a:rPr>
              <a:t>To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bring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down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contact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stresses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minimum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level,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the </a:t>
            </a:r>
            <a:r>
              <a:rPr sz="2800" dirty="0">
                <a:latin typeface="Georgia"/>
                <a:cs typeface="Georgia"/>
              </a:rPr>
              <a:t>contact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area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between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the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wheel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should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as </a:t>
            </a:r>
            <a:r>
              <a:rPr sz="2800" dirty="0">
                <a:latin typeface="Georgia"/>
                <a:cs typeface="Georgia"/>
              </a:rPr>
              <a:t>large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as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possible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09FE817-BE8B-6700-D7E9-9D68B2B6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097" y="409448"/>
            <a:ext cx="8200103" cy="873380"/>
          </a:xfrm>
          <a:prstGeom prst="rect">
            <a:avLst/>
          </a:prstGeom>
        </p:spPr>
        <p:txBody>
          <a:bodyPr vert="horz" wrap="square" lIns="0" tIns="255333" rIns="0" bIns="0" rtlCol="0" anchor="ctr">
            <a:spAutoFit/>
          </a:bodyPr>
          <a:lstStyle/>
          <a:p>
            <a:pPr marL="241300">
              <a:spcBef>
                <a:spcPts val="100"/>
              </a:spcBef>
            </a:pPr>
            <a:r>
              <a:rPr sz="4000" b="1" dirty="0">
                <a:latin typeface="Georgia"/>
                <a:cs typeface="Georgia"/>
              </a:rPr>
              <a:t>TYPES</a:t>
            </a:r>
            <a:r>
              <a:rPr sz="4000" b="1" spc="-55" dirty="0">
                <a:latin typeface="Georgia"/>
                <a:cs typeface="Georgia"/>
              </a:rPr>
              <a:t> </a:t>
            </a:r>
            <a:r>
              <a:rPr sz="4000" b="1" dirty="0">
                <a:latin typeface="Georgia"/>
                <a:cs typeface="Georgia"/>
              </a:rPr>
              <a:t>OF</a:t>
            </a:r>
            <a:r>
              <a:rPr sz="4000" b="1" spc="-55" dirty="0">
                <a:latin typeface="Georgia"/>
                <a:cs typeface="Georgia"/>
              </a:rPr>
              <a:t> </a:t>
            </a:r>
            <a:r>
              <a:rPr sz="4000" b="1" dirty="0">
                <a:latin typeface="Georgia"/>
                <a:cs typeface="Georgia"/>
              </a:rPr>
              <a:t>RAIL</a:t>
            </a:r>
            <a:r>
              <a:rPr sz="4000" b="1" spc="-45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SECTIONS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889" y="1917445"/>
            <a:ext cx="4029075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C00000"/>
                </a:solidFill>
                <a:latin typeface="Georgia"/>
                <a:cs typeface="Georgia"/>
              </a:rPr>
              <a:t>Double</a:t>
            </a:r>
            <a:r>
              <a:rPr sz="2800" b="1" spc="-8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C00000"/>
                </a:solidFill>
                <a:latin typeface="Georgia"/>
                <a:cs typeface="Georgia"/>
              </a:rPr>
              <a:t>headed</a:t>
            </a:r>
            <a:r>
              <a:rPr sz="2800" b="1" spc="-8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Georgia"/>
                <a:cs typeface="Georgia"/>
              </a:rPr>
              <a:t>rails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850"/>
              </a:spcBef>
              <a:buClr>
                <a:srgbClr val="C00000"/>
              </a:buClr>
              <a:buFont typeface="Arial MT"/>
              <a:buChar char="•"/>
            </a:pPr>
            <a:endParaRPr sz="2800" dirty="0">
              <a:latin typeface="Georgia"/>
              <a:cs typeface="Georgia"/>
            </a:endParaRPr>
          </a:p>
          <a:p>
            <a:pPr marL="355600" indent="-342900">
              <a:buFont typeface="Arial MT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C00000"/>
                </a:solidFill>
                <a:latin typeface="Georgia"/>
                <a:cs typeface="Georgia"/>
              </a:rPr>
              <a:t>Bull</a:t>
            </a:r>
            <a:r>
              <a:rPr sz="2800" b="1" spc="-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C00000"/>
                </a:solidFill>
                <a:latin typeface="Georgia"/>
                <a:cs typeface="Georgia"/>
              </a:rPr>
              <a:t>headed</a:t>
            </a:r>
            <a:r>
              <a:rPr sz="2800" b="1" spc="-6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Georgia"/>
                <a:cs typeface="Georgia"/>
              </a:rPr>
              <a:t>rails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850"/>
              </a:spcBef>
              <a:buClr>
                <a:srgbClr val="C00000"/>
              </a:buClr>
              <a:buFont typeface="Arial MT"/>
              <a:buChar char="•"/>
            </a:pPr>
            <a:endParaRPr sz="2800" dirty="0">
              <a:latin typeface="Georgia"/>
              <a:cs typeface="Georgia"/>
            </a:endParaRPr>
          </a:p>
          <a:p>
            <a:pPr marL="355600" indent="-342900">
              <a:buFont typeface="Arial MT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C00000"/>
                </a:solidFill>
                <a:latin typeface="Georgia"/>
                <a:cs typeface="Georgia"/>
              </a:rPr>
              <a:t>Flat</a:t>
            </a:r>
            <a:r>
              <a:rPr sz="2800" b="1" spc="-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C00000"/>
                </a:solidFill>
                <a:latin typeface="Georgia"/>
                <a:cs typeface="Georgia"/>
              </a:rPr>
              <a:t>footed</a:t>
            </a:r>
            <a:r>
              <a:rPr sz="2800" b="1" spc="-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Georgia"/>
                <a:cs typeface="Georgia"/>
              </a:rPr>
              <a:t>rails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943" y="2971801"/>
            <a:ext cx="4505705" cy="29817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15</a:t>
            </a:fld>
            <a:endParaRPr spc="-25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6881AF0E-182F-F68C-76C5-93838678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534" y="270002"/>
            <a:ext cx="609473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latin typeface="Georgia"/>
                <a:cs typeface="Georgia"/>
              </a:rPr>
              <a:t>DOUBLE</a:t>
            </a:r>
            <a:r>
              <a:rPr sz="3600" b="1" spc="-75" dirty="0">
                <a:latin typeface="Georgia"/>
                <a:cs typeface="Georgia"/>
              </a:rPr>
              <a:t> </a:t>
            </a:r>
            <a:r>
              <a:rPr sz="3600" b="1" dirty="0">
                <a:latin typeface="Georgia"/>
                <a:cs typeface="Georgia"/>
              </a:rPr>
              <a:t>HEADED</a:t>
            </a:r>
            <a:r>
              <a:rPr sz="3600" b="1" spc="-75" dirty="0">
                <a:latin typeface="Georgia"/>
                <a:cs typeface="Georgia"/>
              </a:rPr>
              <a:t> </a:t>
            </a:r>
            <a:r>
              <a:rPr sz="3600" b="1" spc="-10" dirty="0">
                <a:latin typeface="Georgia"/>
                <a:cs typeface="Georgia"/>
              </a:rPr>
              <a:t>RAILS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0809" y="1169162"/>
            <a:ext cx="11417177" cy="561884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Georgia"/>
                <a:cs typeface="Georgia"/>
              </a:rPr>
              <a:t>First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stage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development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rails</a:t>
            </a:r>
            <a:endParaRPr sz="2600" dirty="0">
              <a:latin typeface="Georgia"/>
              <a:cs typeface="Georgia"/>
            </a:endParaRPr>
          </a:p>
          <a:p>
            <a:pPr marL="354965" indent="-342265"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Georgia"/>
                <a:cs typeface="Georgia"/>
              </a:rPr>
              <a:t>3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parts:</a:t>
            </a:r>
            <a:endParaRPr sz="2600" dirty="0">
              <a:latin typeface="Georgia"/>
              <a:cs typeface="Georgia"/>
            </a:endParaRPr>
          </a:p>
          <a:p>
            <a:pPr marL="755015" lvl="1" indent="-285115">
              <a:spcBef>
                <a:spcPts val="495"/>
              </a:spcBef>
              <a:buFont typeface="Arial MT"/>
              <a:buChar char="–"/>
              <a:tabLst>
                <a:tab pos="755015" algn="l"/>
              </a:tabLst>
            </a:pPr>
            <a:r>
              <a:rPr sz="2600" dirty="0">
                <a:latin typeface="Georgia"/>
                <a:cs typeface="Georgia"/>
              </a:rPr>
              <a:t>Upper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table</a:t>
            </a:r>
            <a:endParaRPr sz="2600" dirty="0">
              <a:latin typeface="Georgia"/>
              <a:cs typeface="Georgia"/>
            </a:endParaRPr>
          </a:p>
          <a:p>
            <a:pPr marL="755015" lvl="1" indent="-285115"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600" spc="-25" dirty="0">
                <a:latin typeface="Georgia"/>
                <a:cs typeface="Georgia"/>
              </a:rPr>
              <a:t>Web</a:t>
            </a:r>
            <a:endParaRPr sz="2600" dirty="0">
              <a:latin typeface="Georgia"/>
              <a:cs typeface="Georgia"/>
            </a:endParaRPr>
          </a:p>
          <a:p>
            <a:pPr marL="755015" lvl="1" indent="-285115"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600" dirty="0">
                <a:latin typeface="Georgia"/>
                <a:cs typeface="Georgia"/>
              </a:rPr>
              <a:t>Lower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table</a:t>
            </a:r>
            <a:endParaRPr sz="2600" dirty="0">
              <a:latin typeface="Georgia"/>
              <a:cs typeface="Georgia"/>
            </a:endParaRPr>
          </a:p>
          <a:p>
            <a:pPr marL="354965" indent="-342265">
              <a:spcBef>
                <a:spcPts val="560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Georgia"/>
                <a:cs typeface="Georgia"/>
              </a:rPr>
              <a:t>Similar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to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dumb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bell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section</a:t>
            </a:r>
            <a:endParaRPr sz="2600" dirty="0">
              <a:latin typeface="Georgia"/>
              <a:cs typeface="Georgia"/>
            </a:endParaRPr>
          </a:p>
          <a:p>
            <a:pPr marL="354965" indent="-342265"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Georgia"/>
                <a:cs typeface="Georgia"/>
              </a:rPr>
              <a:t>Both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upper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and</a:t>
            </a:r>
            <a:r>
              <a:rPr sz="2600" spc="-6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lower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tables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are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identical</a:t>
            </a:r>
            <a:endParaRPr sz="2600" dirty="0">
              <a:latin typeface="Georgia"/>
              <a:cs typeface="Georgia"/>
            </a:endParaRPr>
          </a:p>
          <a:p>
            <a:pPr marL="355600" marR="5080" indent="-342900"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Georgia"/>
                <a:cs typeface="Georgia"/>
              </a:rPr>
              <a:t>When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upper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table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was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worn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out,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the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rail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can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be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reversed </a:t>
            </a:r>
            <a:r>
              <a:rPr sz="2600" dirty="0">
                <a:latin typeface="Georgia"/>
                <a:cs typeface="Georgia"/>
              </a:rPr>
              <a:t>thus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lower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table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can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be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brought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into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use</a:t>
            </a:r>
            <a:endParaRPr sz="2600" dirty="0">
              <a:latin typeface="Georgia"/>
              <a:cs typeface="Georgia"/>
            </a:endParaRPr>
          </a:p>
          <a:p>
            <a:pPr marL="354965" indent="-342265"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Georgia"/>
                <a:cs typeface="Georgia"/>
              </a:rPr>
              <a:t>Practically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out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use</a:t>
            </a:r>
            <a:endParaRPr sz="2600" dirty="0">
              <a:latin typeface="Georgia"/>
              <a:cs typeface="Georgia"/>
            </a:endParaRPr>
          </a:p>
          <a:p>
            <a:pPr marL="354965" indent="-342265"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Georgia"/>
                <a:cs typeface="Georgia"/>
              </a:rPr>
              <a:t>Made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of</a:t>
            </a:r>
            <a:r>
              <a:rPr sz="2600" spc="-5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wrought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iron</a:t>
            </a:r>
            <a:endParaRPr sz="2600" dirty="0">
              <a:latin typeface="Georgia"/>
              <a:cs typeface="Georgia"/>
            </a:endParaRPr>
          </a:p>
          <a:p>
            <a:pPr marL="354965" indent="-342265"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Georgia"/>
                <a:cs typeface="Georgia"/>
              </a:rPr>
              <a:t>Length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varying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from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610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cm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to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732</a:t>
            </a:r>
            <a:r>
              <a:rPr sz="2600" spc="-5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cm</a:t>
            </a:r>
            <a:endParaRPr sz="2600" dirty="0">
              <a:latin typeface="Georgia"/>
              <a:cs typeface="Georgi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98A9C9C-D568-B5DB-8579-135189F4D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xmlns="" id="{F4D59824-AC94-81A7-85E4-CAFD78114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2401" y="636905"/>
            <a:ext cx="3981510" cy="39185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1" y="1730755"/>
            <a:ext cx="8025047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Georgia"/>
                <a:cs typeface="Georgia"/>
              </a:rPr>
              <a:t>Made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up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of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steel</a:t>
            </a:r>
            <a:endParaRPr sz="2200" dirty="0">
              <a:latin typeface="Georgia"/>
              <a:cs typeface="Georgia"/>
            </a:endParaRPr>
          </a:p>
          <a:p>
            <a:pPr marL="354965" indent="-342265">
              <a:spcBef>
                <a:spcPts val="185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Georgia"/>
                <a:cs typeface="Georgia"/>
              </a:rPr>
              <a:t>Head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is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larger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than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foot</a:t>
            </a:r>
            <a:endParaRPr sz="2200" dirty="0">
              <a:latin typeface="Georgia"/>
              <a:cs typeface="Georgia"/>
            </a:endParaRPr>
          </a:p>
          <a:p>
            <a:pPr marL="355600" marR="5715" indent="-343535">
              <a:lnSpc>
                <a:spcPct val="15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Georgia"/>
                <a:cs typeface="Georgia"/>
              </a:rPr>
              <a:t>Foot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is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designed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only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to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hold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the</a:t>
            </a:r>
            <a:r>
              <a:rPr sz="2200" spc="-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wooden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keys</a:t>
            </a:r>
            <a:r>
              <a:rPr sz="2200" spc="-1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with</a:t>
            </a:r>
            <a:r>
              <a:rPr sz="2200" spc="-2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which</a:t>
            </a:r>
            <a:r>
              <a:rPr sz="2200" spc="-10" dirty="0">
                <a:latin typeface="Georgia"/>
                <a:cs typeface="Georgia"/>
              </a:rPr>
              <a:t> rails </a:t>
            </a:r>
            <a:r>
              <a:rPr sz="2200" dirty="0">
                <a:latin typeface="Georgia"/>
                <a:cs typeface="Georgia"/>
              </a:rPr>
              <a:t>are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secured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to</a:t>
            </a:r>
            <a:r>
              <a:rPr sz="2200" spc="-3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chairs</a:t>
            </a:r>
            <a:endParaRPr sz="2200" dirty="0">
              <a:latin typeface="Georgia"/>
              <a:cs typeface="Georgia"/>
            </a:endParaRPr>
          </a:p>
          <a:p>
            <a:pPr marL="355600" indent="-342900">
              <a:spcBef>
                <a:spcPts val="185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Georgia"/>
                <a:cs typeface="Georgia"/>
              </a:rPr>
              <a:t>Extensively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used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in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England</a:t>
            </a:r>
            <a:endParaRPr sz="2200" dirty="0">
              <a:latin typeface="Georgia"/>
              <a:cs typeface="Georgia"/>
            </a:endParaRPr>
          </a:p>
          <a:p>
            <a:pPr marL="356235" marR="5080" indent="-342900">
              <a:lnSpc>
                <a:spcPct val="150000"/>
              </a:lnSpc>
              <a:spcBef>
                <a:spcPts val="52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dirty="0">
                <a:latin typeface="Georgia"/>
                <a:cs typeface="Georgia"/>
              </a:rPr>
              <a:t>Weight</a:t>
            </a:r>
            <a:r>
              <a:rPr sz="2200" spc="8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of</a:t>
            </a:r>
            <a:r>
              <a:rPr sz="2200" spc="7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standard</a:t>
            </a:r>
            <a:r>
              <a:rPr sz="2200" spc="8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rail</a:t>
            </a:r>
            <a:r>
              <a:rPr sz="2200" spc="9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or</a:t>
            </a:r>
            <a:r>
              <a:rPr sz="2200" spc="7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British</a:t>
            </a:r>
            <a:r>
              <a:rPr sz="2200" spc="7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rail</a:t>
            </a:r>
            <a:r>
              <a:rPr sz="2200" spc="8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is</a:t>
            </a:r>
            <a:r>
              <a:rPr sz="2200" spc="8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47</a:t>
            </a:r>
            <a:r>
              <a:rPr sz="2200" spc="8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kg/m</a:t>
            </a:r>
            <a:r>
              <a:rPr sz="2200" spc="9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of</a:t>
            </a:r>
            <a:r>
              <a:rPr sz="2200" spc="7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length</a:t>
            </a:r>
            <a:r>
              <a:rPr sz="2200" spc="8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for </a:t>
            </a:r>
            <a:r>
              <a:rPr sz="2200" dirty="0">
                <a:latin typeface="Georgia"/>
                <a:cs typeface="Georgia"/>
              </a:rPr>
              <a:t>main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lines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and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42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kg/m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length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on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branch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lines</a:t>
            </a:r>
            <a:endParaRPr sz="2200" dirty="0">
              <a:latin typeface="Georgia"/>
              <a:cs typeface="Georgia"/>
            </a:endParaRPr>
          </a:p>
          <a:p>
            <a:pPr marL="356235" indent="-342900">
              <a:spcBef>
                <a:spcPts val="185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dirty="0">
                <a:latin typeface="Georgia"/>
                <a:cs typeface="Georgia"/>
              </a:rPr>
              <a:t>Length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of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rail</a:t>
            </a:r>
            <a:r>
              <a:rPr sz="2200" spc="-2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usually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18.29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50" dirty="0">
                <a:latin typeface="Georgia"/>
                <a:cs typeface="Georgia"/>
              </a:rPr>
              <a:t>m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130" y="424068"/>
            <a:ext cx="5796116" cy="844141"/>
          </a:xfrm>
          <a:prstGeom prst="rect">
            <a:avLst/>
          </a:prstGeom>
        </p:spPr>
        <p:txBody>
          <a:bodyPr vert="horz" wrap="square" lIns="0" tIns="287337" rIns="0" bIns="0" rtlCol="0" anchor="ctr">
            <a:spAutoFit/>
          </a:bodyPr>
          <a:lstStyle/>
          <a:p>
            <a:pPr marL="241300">
              <a:spcBef>
                <a:spcPts val="100"/>
              </a:spcBef>
            </a:pPr>
            <a:r>
              <a:rPr sz="3600" b="1" dirty="0">
                <a:latin typeface="Georgia"/>
                <a:cs typeface="Georgia"/>
              </a:rPr>
              <a:t>BULL</a:t>
            </a:r>
            <a:r>
              <a:rPr sz="3600" b="1" spc="-60" dirty="0">
                <a:latin typeface="Georgia"/>
                <a:cs typeface="Georgia"/>
              </a:rPr>
              <a:t> </a:t>
            </a:r>
            <a:r>
              <a:rPr sz="3600" b="1" dirty="0">
                <a:latin typeface="Georgia"/>
                <a:cs typeface="Georgia"/>
              </a:rPr>
              <a:t>HEADED</a:t>
            </a:r>
            <a:r>
              <a:rPr sz="3600" b="1" spc="-55" dirty="0">
                <a:latin typeface="Georgia"/>
                <a:cs typeface="Georgia"/>
              </a:rPr>
              <a:t> </a:t>
            </a:r>
            <a:r>
              <a:rPr sz="3600" b="1" spc="-20" dirty="0">
                <a:latin typeface="Georgia"/>
                <a:cs typeface="Georgia"/>
              </a:rPr>
              <a:t>RAIL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17</a:t>
            </a:fld>
            <a:endParaRPr spc="-25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66854FA7-8824-F04C-FF9F-5CED58413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xmlns="" id="{722A92EB-D487-B6DD-BB9A-B601B828D12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6373" y="424068"/>
            <a:ext cx="3594816" cy="50655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877" y="409448"/>
            <a:ext cx="5899355" cy="873380"/>
          </a:xfrm>
          <a:prstGeom prst="rect">
            <a:avLst/>
          </a:prstGeom>
        </p:spPr>
        <p:txBody>
          <a:bodyPr vert="horz" wrap="square" lIns="0" tIns="255333" rIns="0" bIns="0" rtlCol="0" anchor="ctr">
            <a:spAutoFit/>
          </a:bodyPr>
          <a:lstStyle/>
          <a:p>
            <a:pPr marL="241300">
              <a:spcBef>
                <a:spcPts val="100"/>
              </a:spcBef>
            </a:pPr>
            <a:r>
              <a:rPr sz="4000" b="1" dirty="0">
                <a:latin typeface="Georgia"/>
                <a:cs typeface="Georgia"/>
              </a:rPr>
              <a:t>FLAT</a:t>
            </a:r>
            <a:r>
              <a:rPr sz="4000" b="1" spc="-55" dirty="0">
                <a:latin typeface="Georgia"/>
                <a:cs typeface="Georgia"/>
              </a:rPr>
              <a:t> </a:t>
            </a:r>
            <a:r>
              <a:rPr sz="4000" b="1" dirty="0">
                <a:latin typeface="Georgia"/>
                <a:cs typeface="Georgia"/>
              </a:rPr>
              <a:t>FOOTED</a:t>
            </a:r>
            <a:r>
              <a:rPr sz="4000" b="1" spc="-55" dirty="0">
                <a:latin typeface="Georgia"/>
                <a:cs typeface="Georgia"/>
              </a:rPr>
              <a:t> </a:t>
            </a:r>
            <a:r>
              <a:rPr sz="4000" b="1" spc="-20" dirty="0">
                <a:latin typeface="Georgia"/>
                <a:cs typeface="Georgia"/>
              </a:rPr>
              <a:t>RAIL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0811" y="1877060"/>
            <a:ext cx="8010299" cy="3626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Georgia"/>
                <a:cs typeface="Georgia"/>
              </a:rPr>
              <a:t>Foot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is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spread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out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to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form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base</a:t>
            </a:r>
            <a:endParaRPr sz="2800" dirty="0">
              <a:latin typeface="Georgia"/>
              <a:cs typeface="Georgia"/>
            </a:endParaRPr>
          </a:p>
          <a:p>
            <a:pPr marL="355600" marR="5080" indent="-342900">
              <a:lnSpc>
                <a:spcPct val="2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Georgia"/>
                <a:cs typeface="Georgia"/>
              </a:rPr>
              <a:t>Invented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by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Charles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Vignoles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in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1836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hence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also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known </a:t>
            </a:r>
            <a:r>
              <a:rPr sz="2800" dirty="0">
                <a:latin typeface="Georgia"/>
                <a:cs typeface="Georgia"/>
              </a:rPr>
              <a:t>as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Georgia"/>
                <a:cs typeface="Georgia"/>
              </a:rPr>
              <a:t>Vignoles</a:t>
            </a:r>
            <a:r>
              <a:rPr sz="2800" b="1" spc="-6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Georgia"/>
                <a:cs typeface="Georgia"/>
              </a:rPr>
              <a:t>Rails</a:t>
            </a:r>
            <a:r>
              <a:rPr sz="2800" spc="-10" dirty="0">
                <a:latin typeface="Georgia"/>
                <a:cs typeface="Georgia"/>
              </a:rPr>
              <a:t>”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730"/>
              </a:spcBef>
              <a:buFont typeface="Arial MT"/>
              <a:buChar char="•"/>
            </a:pPr>
            <a:endParaRPr sz="2800" dirty="0">
              <a:latin typeface="Georgia"/>
              <a:cs typeface="Georgia"/>
            </a:endParaRP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Georgia"/>
                <a:cs typeface="Georgia"/>
              </a:rPr>
              <a:t>90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%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railway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track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is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made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up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flat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footed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rails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D0CD713-EFF6-98E0-5D4D-2B22CB44D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xmlns="" id="{F4EC73D4-588E-CE32-ABCB-0C61D66BD8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4075" y="1360628"/>
            <a:ext cx="3421626" cy="51815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32" y="1057703"/>
            <a:ext cx="11297265" cy="55781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4965" indent="-342265">
              <a:spcBef>
                <a:spcPts val="137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spc="-10" dirty="0">
                <a:solidFill>
                  <a:srgbClr val="002060"/>
                </a:solidFill>
                <a:latin typeface="Georgia"/>
                <a:cs typeface="Georgia"/>
              </a:rPr>
              <a:t>Chairs</a:t>
            </a:r>
            <a:endParaRPr sz="2400" b="1" dirty="0">
              <a:solidFill>
                <a:srgbClr val="002060"/>
              </a:solidFill>
              <a:latin typeface="Georgia"/>
              <a:cs typeface="Georgia"/>
            </a:endParaRPr>
          </a:p>
          <a:p>
            <a:pPr marL="755015" lvl="1" indent="-285115">
              <a:spcBef>
                <a:spcPts val="108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Georgia"/>
                <a:cs typeface="Georgia"/>
              </a:rPr>
              <a:t>No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chairs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required</a:t>
            </a:r>
            <a:endParaRPr sz="2400" dirty="0">
              <a:latin typeface="Georgia"/>
              <a:cs typeface="Georgia"/>
            </a:endParaRPr>
          </a:p>
          <a:p>
            <a:pPr marL="755015" lvl="1" indent="-285115">
              <a:spcBef>
                <a:spcPts val="1019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Georgia"/>
                <a:cs typeface="Georgia"/>
              </a:rPr>
              <a:t>Foot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rail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directly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spiked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to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sleepers</a:t>
            </a:r>
            <a:endParaRPr sz="2400" dirty="0">
              <a:latin typeface="Georgia"/>
              <a:cs typeface="Georgia"/>
            </a:endParaRPr>
          </a:p>
          <a:p>
            <a:pPr marL="354965" indent="-342265">
              <a:spcBef>
                <a:spcPts val="11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spc="-10" dirty="0">
                <a:solidFill>
                  <a:srgbClr val="002060"/>
                </a:solidFill>
                <a:latin typeface="Georgia"/>
                <a:cs typeface="Georgia"/>
              </a:rPr>
              <a:t>Kinks</a:t>
            </a:r>
            <a:endParaRPr sz="2400" b="1" dirty="0">
              <a:solidFill>
                <a:srgbClr val="002060"/>
              </a:solidFill>
              <a:latin typeface="Georgia"/>
              <a:cs typeface="Georgia"/>
            </a:endParaRPr>
          </a:p>
          <a:p>
            <a:pPr marL="755015" lvl="1" indent="-285115">
              <a:spcBef>
                <a:spcPts val="108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Georgia"/>
                <a:cs typeface="Georgia"/>
              </a:rPr>
              <a:t>Less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liable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to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develop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kinks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maintains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regular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top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surface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than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BHR</a:t>
            </a:r>
            <a:endParaRPr sz="2400" dirty="0">
              <a:latin typeface="Georgia"/>
              <a:cs typeface="Georgia"/>
            </a:endParaRPr>
          </a:p>
          <a:p>
            <a:pPr marL="354965" indent="-342265">
              <a:spcBef>
                <a:spcPts val="11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spc="-20" dirty="0">
                <a:solidFill>
                  <a:srgbClr val="002060"/>
                </a:solidFill>
                <a:latin typeface="Georgia"/>
                <a:cs typeface="Georgia"/>
              </a:rPr>
              <a:t>Cost</a:t>
            </a:r>
            <a:endParaRPr sz="2400" b="1" dirty="0">
              <a:solidFill>
                <a:srgbClr val="002060"/>
              </a:solidFill>
              <a:latin typeface="Georgia"/>
              <a:cs typeface="Georgia"/>
            </a:endParaRPr>
          </a:p>
          <a:p>
            <a:pPr marL="755015" lvl="1" indent="-285115">
              <a:spcBef>
                <a:spcPts val="108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Georgia"/>
                <a:cs typeface="Georgia"/>
              </a:rPr>
              <a:t>Cheaper</a:t>
            </a:r>
          </a:p>
          <a:p>
            <a:pPr marL="354965" indent="-342265">
              <a:spcBef>
                <a:spcPts val="11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002060"/>
                </a:solidFill>
                <a:latin typeface="Georgia"/>
                <a:cs typeface="Georgia"/>
              </a:rPr>
              <a:t>Load</a:t>
            </a:r>
            <a:r>
              <a:rPr sz="2400" b="1" spc="-35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002060"/>
                </a:solidFill>
                <a:latin typeface="Georgia"/>
                <a:cs typeface="Georgia"/>
              </a:rPr>
              <a:t>distribution</a:t>
            </a:r>
            <a:endParaRPr sz="2400" b="1" dirty="0">
              <a:solidFill>
                <a:srgbClr val="002060"/>
              </a:solidFill>
              <a:latin typeface="Georgia"/>
              <a:cs typeface="Georgia"/>
            </a:endParaRPr>
          </a:p>
          <a:p>
            <a:pPr marL="755015" lvl="1" indent="-285115">
              <a:spcBef>
                <a:spcPts val="108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Georgia"/>
                <a:cs typeface="Georgia"/>
              </a:rPr>
              <a:t>Distributes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loads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over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large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area</a:t>
            </a:r>
            <a:endParaRPr sz="2400" dirty="0">
              <a:latin typeface="Georgia"/>
              <a:cs typeface="Georgia"/>
            </a:endParaRPr>
          </a:p>
          <a:p>
            <a:pPr marL="755015" marR="5080" lvl="1" indent="-285750">
              <a:lnSpc>
                <a:spcPct val="130000"/>
              </a:lnSpc>
              <a:spcBef>
                <a:spcPts val="409"/>
              </a:spcBef>
              <a:buFont typeface="Arial MT"/>
              <a:buChar char="–"/>
              <a:tabLst>
                <a:tab pos="755015" algn="l"/>
                <a:tab pos="1590675" algn="l"/>
                <a:tab pos="2210435" algn="l"/>
                <a:tab pos="2829560" algn="l"/>
                <a:tab pos="3786504" algn="l"/>
                <a:tab pos="4528820" algn="l"/>
                <a:tab pos="4961255" algn="l"/>
                <a:tab pos="5281295" algn="l"/>
                <a:tab pos="5829935" algn="l"/>
                <a:tab pos="6323330" algn="l"/>
                <a:tab pos="7288530" algn="l"/>
              </a:tabLst>
            </a:pPr>
            <a:r>
              <a:rPr sz="2400" spc="-10" dirty="0">
                <a:latin typeface="Georgia"/>
                <a:cs typeface="Georgia"/>
              </a:rPr>
              <a:t>Results</a:t>
            </a:r>
            <a:r>
              <a:rPr lang="en-IN" sz="2400" spc="-1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great</a:t>
            </a:r>
            <a:r>
              <a:rPr lang="en-IN"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track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stability,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longer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0" dirty="0">
                <a:latin typeface="Georgia"/>
                <a:cs typeface="Georgia"/>
              </a:rPr>
              <a:t>life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5" dirty="0">
                <a:latin typeface="Georgia"/>
                <a:cs typeface="Georgia"/>
              </a:rPr>
              <a:t>of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rails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5" dirty="0">
                <a:latin typeface="Georgia"/>
                <a:cs typeface="Georgia"/>
              </a:rPr>
              <a:t>and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sleepers,</a:t>
            </a:r>
            <a:r>
              <a:rPr lang="en-IN" sz="2400" spc="-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reduced </a:t>
            </a:r>
            <a:r>
              <a:rPr sz="2400" dirty="0">
                <a:latin typeface="Georgia"/>
                <a:cs typeface="Georgia"/>
              </a:rPr>
              <a:t>maintenance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cost,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less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rail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failures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few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interruptions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to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traffic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48590"/>
            <a:fld id="{81D60167-4931-47E6-BA6A-407CBD079E47}" type="slidenum">
              <a:rPr lang="en-IN" spc="-50" smtClean="0"/>
              <a:pPr marL="205740"/>
              <a:t>19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9941" y="608648"/>
            <a:ext cx="5474335" cy="4527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latin typeface="Georgia"/>
                <a:cs typeface="Georgia"/>
              </a:rPr>
              <a:t>Advantages</a:t>
            </a:r>
            <a:r>
              <a:rPr sz="2800" b="1" spc="-50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of</a:t>
            </a:r>
            <a:r>
              <a:rPr sz="2800" b="1" spc="-40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flat</a:t>
            </a:r>
            <a:r>
              <a:rPr sz="2800" b="1" spc="-45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footed</a:t>
            </a:r>
            <a:r>
              <a:rPr sz="2800" b="1" spc="-45" dirty="0">
                <a:latin typeface="Georgia"/>
                <a:cs typeface="Georgia"/>
              </a:rPr>
              <a:t> </a:t>
            </a:r>
            <a:r>
              <a:rPr sz="2800" b="1" spc="-10" dirty="0">
                <a:latin typeface="Georgia"/>
                <a:cs typeface="Georgia"/>
              </a:rPr>
              <a:t>rails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B4963F9-9D71-CC73-A96F-EA944234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E2D9FE-A7F9-7F56-2729-D72EA0DE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9A744E0C-A177-AFC4-8224-6053AB5DC4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36526"/>
            <a:ext cx="9143999" cy="658495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AE56C8A2-2475-A9FA-4C51-F8444D6AD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8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665027"/>
            <a:ext cx="6332560" cy="3875963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xmlns="" id="{2C36F263-A2DE-69AF-FAE4-2F60C800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274955"/>
            <a:ext cx="5753735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sym typeface="+mn-ea"/>
              </a:rPr>
              <a:t>Unit II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124" y="1259226"/>
            <a:ext cx="114235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rgbClr val="7030A0"/>
                </a:solidFill>
              </a:rPr>
              <a:t>Railway Systems:</a:t>
            </a:r>
            <a:r>
              <a:rPr lang="en-US" sz="3200" dirty="0">
                <a:solidFill>
                  <a:srgbClr val="7030A0"/>
                </a:solidFill>
              </a:rPr>
              <a:t> 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Railway components, geometrics, hauling capacity of a locomotive, stations and yards, </a:t>
            </a:r>
            <a:r>
              <a:rPr lang="en-US" sz="3200" dirty="0" err="1"/>
              <a:t>signalling</a:t>
            </a:r>
            <a:r>
              <a:rPr lang="en-US" sz="3200" dirty="0"/>
              <a:t>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C1B7893-FA50-C3CD-E2E9-04E9BE25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277" y="274638"/>
            <a:ext cx="7079226" cy="11430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History of Indian Railways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6135460-900C-F7D0-3431-138195E3F011}"/>
              </a:ext>
            </a:extLst>
          </p:cNvPr>
          <p:cNvSpPr txBox="1"/>
          <p:nvPr/>
        </p:nvSpPr>
        <p:spPr>
          <a:xfrm>
            <a:off x="235974" y="1398921"/>
            <a:ext cx="11547987" cy="4536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In the year </a:t>
            </a:r>
            <a:r>
              <a:rPr lang="en-IN" sz="2800" b="1" dirty="0">
                <a:solidFill>
                  <a:srgbClr val="FF0000"/>
                </a:solidFill>
              </a:rPr>
              <a:t>1832</a:t>
            </a:r>
            <a:r>
              <a:rPr lang="en-IN" sz="2800" dirty="0"/>
              <a:t> the first Railway running on </a:t>
            </a:r>
            <a:r>
              <a:rPr lang="en-IN" sz="2800" b="1" dirty="0">
                <a:highlight>
                  <a:srgbClr val="FFFF00"/>
                </a:highlight>
              </a:rPr>
              <a:t>steam engine</a:t>
            </a:r>
            <a:r>
              <a:rPr lang="en-IN" sz="2800" dirty="0"/>
              <a:t>, was launched in England. Thereafter on </a:t>
            </a:r>
            <a:r>
              <a:rPr lang="en-IN" sz="2800" dirty="0">
                <a:solidFill>
                  <a:srgbClr val="FF0000"/>
                </a:solidFill>
              </a:rPr>
              <a:t>1st of August</a:t>
            </a:r>
            <a:r>
              <a:rPr lang="en-IN" sz="2800" dirty="0"/>
              <a:t>, 1849 the Great Indian Peninsular Railways Company was established in </a:t>
            </a:r>
            <a:r>
              <a:rPr lang="en-IN" sz="2800" dirty="0">
                <a:highlight>
                  <a:srgbClr val="FFFF00"/>
                </a:highlight>
              </a:rPr>
              <a:t>India</a:t>
            </a:r>
            <a:r>
              <a:rPr lang="en-IN" sz="2800" dirty="0"/>
              <a:t>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On </a:t>
            </a:r>
            <a:r>
              <a:rPr lang="en-IN" sz="2800" dirty="0">
                <a:highlight>
                  <a:srgbClr val="FFFF00"/>
                </a:highlight>
              </a:rPr>
              <a:t>17th of August 1849</a:t>
            </a:r>
            <a:r>
              <a:rPr lang="en-IN" sz="2800" dirty="0"/>
              <a:t>, a contract was signed between the Great Indian Peninsular Railways Company and East India Company.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As a result of the contract an experiment was made by laying a railway track between </a:t>
            </a:r>
            <a:r>
              <a:rPr lang="en-IN" sz="2800" dirty="0">
                <a:highlight>
                  <a:srgbClr val="FFFF00"/>
                </a:highlight>
              </a:rPr>
              <a:t>Bombay and Thane </a:t>
            </a:r>
            <a:r>
              <a:rPr lang="en-IN" sz="2800" dirty="0"/>
              <a:t>(56 Kms).</a:t>
            </a:r>
          </a:p>
        </p:txBody>
      </p:sp>
    </p:spTree>
    <p:extLst>
      <p:ext uri="{BB962C8B-B14F-4D97-AF65-F5344CB8AC3E}">
        <p14:creationId xmlns:p14="http://schemas.microsoft.com/office/powerpoint/2010/main" val="390472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C1B7893-FA50-C3CD-E2E9-04E9BE25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10" y="274638"/>
            <a:ext cx="4852219" cy="1143000"/>
          </a:xfrm>
        </p:spPr>
        <p:txBody>
          <a:bodyPr/>
          <a:lstStyle/>
          <a:p>
            <a:r>
              <a:rPr lang="en-IN" dirty="0"/>
              <a:t>Continues…..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96682E-7C15-38C5-65DF-CA29A151CC41}"/>
              </a:ext>
            </a:extLst>
          </p:cNvPr>
          <p:cNvSpPr txBox="1"/>
          <p:nvPr/>
        </p:nvSpPr>
        <p:spPr>
          <a:xfrm>
            <a:off x="609600" y="1389936"/>
            <a:ext cx="11307097" cy="518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On </a:t>
            </a:r>
            <a:r>
              <a:rPr lang="en-IN" sz="2800" dirty="0">
                <a:highlight>
                  <a:srgbClr val="FFFF00"/>
                </a:highlight>
              </a:rPr>
              <a:t>16th April, 1853</a:t>
            </a:r>
            <a:r>
              <a:rPr lang="en-IN" sz="2800" dirty="0"/>
              <a:t>, the first train service was started from Bombay to Thane.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On </a:t>
            </a:r>
            <a:r>
              <a:rPr lang="en-IN" sz="2800" dirty="0">
                <a:highlight>
                  <a:srgbClr val="FFFF00"/>
                </a:highlight>
              </a:rPr>
              <a:t>15th August, 1854</a:t>
            </a:r>
            <a:r>
              <a:rPr lang="en-IN" sz="2800" dirty="0"/>
              <a:t>, the 2nd train service commenced between Howrah and Hubli.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On the </a:t>
            </a:r>
            <a:r>
              <a:rPr lang="en-IN" sz="2800" dirty="0">
                <a:highlight>
                  <a:srgbClr val="FFFF00"/>
                </a:highlight>
              </a:rPr>
              <a:t>1st July, 1856</a:t>
            </a:r>
            <a:r>
              <a:rPr lang="en-IN" sz="2800" dirty="0"/>
              <a:t>, the 3rd train service in India and first in South India commenced between </a:t>
            </a:r>
            <a:r>
              <a:rPr lang="en-IN" sz="2800" dirty="0" err="1"/>
              <a:t>Vyasarpadi</a:t>
            </a:r>
            <a:r>
              <a:rPr lang="en-IN" sz="2800" dirty="0"/>
              <a:t> and </a:t>
            </a:r>
            <a:r>
              <a:rPr lang="en-IN" sz="2800" dirty="0" err="1"/>
              <a:t>Walajah</a:t>
            </a:r>
            <a:r>
              <a:rPr lang="en-IN" sz="2800" dirty="0"/>
              <a:t> Road and on the same day the section between </a:t>
            </a:r>
            <a:r>
              <a:rPr lang="en-IN" sz="2800" dirty="0" err="1"/>
              <a:t>Vyasarpadi</a:t>
            </a:r>
            <a:r>
              <a:rPr lang="en-IN" sz="2800" dirty="0"/>
              <a:t> and </a:t>
            </a:r>
            <a:r>
              <a:rPr lang="en-IN" sz="2800" dirty="0" err="1"/>
              <a:t>Royapuram</a:t>
            </a:r>
            <a:r>
              <a:rPr lang="en-IN" sz="2800" dirty="0"/>
              <a:t> by Madras Railway Company was also opened</a:t>
            </a:r>
          </a:p>
        </p:txBody>
      </p:sp>
    </p:spTree>
    <p:extLst>
      <p:ext uri="{BB962C8B-B14F-4D97-AF65-F5344CB8AC3E}">
        <p14:creationId xmlns:p14="http://schemas.microsoft.com/office/powerpoint/2010/main" val="216093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B5546A22-EAD1-01CB-26C9-8FED96BB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713" y="182563"/>
            <a:ext cx="7499350" cy="679450"/>
          </a:xfrm>
        </p:spPr>
        <p:txBody>
          <a:bodyPr/>
          <a:lstStyle/>
          <a:p>
            <a:r>
              <a:rPr lang="en-US" altLang="en-US" dirty="0"/>
              <a:t>Elements of Railway tracks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E76D4F5F-E3F0-E3CE-DD47-62439576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796924"/>
            <a:ext cx="11282516" cy="59517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The track on a railway or railroad, also known as the permanent way, is the structure consisting of the rails, fasteners, sleepers and ballast (or slab track), plus the underlying sub grade.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 For clarity it is often referred to as railway track or railroad track.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4100" name="Picture 2" descr="File:Section through railway track and foundation.png">
            <a:hlinkClick r:id="rId2"/>
            <a:extLst>
              <a:ext uri="{FF2B5EF4-FFF2-40B4-BE49-F238E27FC236}">
                <a16:creationId xmlns:a16="http://schemas.microsoft.com/office/drawing/2014/main" xmlns="" id="{C846B686-B5BE-911F-828E-C7E24D61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6" y="3655031"/>
            <a:ext cx="88296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8946821C-58D1-4131-D238-9BC62CFD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09448"/>
            <a:ext cx="10972800" cy="873380"/>
          </a:xfrm>
          <a:prstGeom prst="rect">
            <a:avLst/>
          </a:prstGeom>
        </p:spPr>
        <p:txBody>
          <a:bodyPr vert="horz" wrap="square" lIns="0" tIns="255333" rIns="0" bIns="0" rtlCol="0" anchor="ctr">
            <a:spAutoFit/>
          </a:bodyPr>
          <a:lstStyle/>
          <a:p>
            <a:pPr marL="241300">
              <a:spcBef>
                <a:spcPts val="100"/>
              </a:spcBef>
            </a:pPr>
            <a:r>
              <a:rPr sz="4000" b="1" dirty="0">
                <a:latin typeface="Georgia"/>
                <a:cs typeface="Georgia"/>
              </a:rPr>
              <a:t>RAILWAY</a:t>
            </a:r>
            <a:r>
              <a:rPr sz="4000" b="1" spc="-80" dirty="0">
                <a:latin typeface="Georgia"/>
                <a:cs typeface="Georgia"/>
              </a:rPr>
              <a:t> </a:t>
            </a:r>
            <a:r>
              <a:rPr sz="4000" b="1" spc="-10" dirty="0">
                <a:latin typeface="Georgia"/>
                <a:cs typeface="Georgia"/>
              </a:rPr>
              <a:t>TRACK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623314"/>
            <a:ext cx="671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Georgia"/>
                <a:cs typeface="Georgia"/>
              </a:rPr>
              <a:t>COMPONENT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PARTS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RAILWAY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TRACK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1" y="1981201"/>
            <a:ext cx="7172705" cy="4686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7</a:t>
            </a:fld>
            <a:endParaRPr spc="-5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EFAB64DB-11D4-1472-50DA-6CBD7E9C9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981200"/>
            <a:ext cx="9144000" cy="4876800"/>
            <a:chOff x="0" y="1981200"/>
            <a:chExt cx="9144000" cy="4876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81200"/>
              <a:ext cx="5562599" cy="4876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6597" y="3276600"/>
              <a:ext cx="3597400" cy="327659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23995" y="2854445"/>
            <a:ext cx="3581400" cy="4003675"/>
            <a:chOff x="-5" y="2854444"/>
            <a:chExt cx="3581400" cy="4003675"/>
          </a:xfrm>
        </p:grpSpPr>
        <p:sp>
          <p:nvSpPr>
            <p:cNvPr id="6" name="object 6"/>
            <p:cNvSpPr/>
            <p:nvPr/>
          </p:nvSpPr>
          <p:spPr>
            <a:xfrm>
              <a:off x="0" y="2854444"/>
              <a:ext cx="1843405" cy="1122680"/>
            </a:xfrm>
            <a:custGeom>
              <a:avLst/>
              <a:gdLst/>
              <a:ahLst/>
              <a:cxnLst/>
              <a:rect l="l" t="t" r="r" b="b"/>
              <a:pathLst>
                <a:path w="1843405" h="1122679">
                  <a:moveTo>
                    <a:pt x="0" y="0"/>
                  </a:moveTo>
                  <a:lnTo>
                    <a:pt x="0" y="584911"/>
                  </a:lnTo>
                  <a:lnTo>
                    <a:pt x="41833" y="577138"/>
                  </a:lnTo>
                  <a:lnTo>
                    <a:pt x="125488" y="562990"/>
                  </a:lnTo>
                  <a:lnTo>
                    <a:pt x="165900" y="556628"/>
                  </a:lnTo>
                  <a:lnTo>
                    <a:pt x="207010" y="552386"/>
                  </a:lnTo>
                  <a:lnTo>
                    <a:pt x="246710" y="548843"/>
                  </a:lnTo>
                  <a:lnTo>
                    <a:pt x="287832" y="546722"/>
                  </a:lnTo>
                  <a:lnTo>
                    <a:pt x="327533" y="543890"/>
                  </a:lnTo>
                  <a:lnTo>
                    <a:pt x="367233" y="543178"/>
                  </a:lnTo>
                  <a:lnTo>
                    <a:pt x="445935" y="543178"/>
                  </a:lnTo>
                  <a:lnTo>
                    <a:pt x="484225" y="543890"/>
                  </a:lnTo>
                  <a:lnTo>
                    <a:pt x="523201" y="546722"/>
                  </a:lnTo>
                  <a:lnTo>
                    <a:pt x="560781" y="548843"/>
                  </a:lnTo>
                  <a:lnTo>
                    <a:pt x="635228" y="556628"/>
                  </a:lnTo>
                  <a:lnTo>
                    <a:pt x="708952" y="566521"/>
                  </a:lnTo>
                  <a:lnTo>
                    <a:pt x="781977" y="579259"/>
                  </a:lnTo>
                  <a:lnTo>
                    <a:pt x="852169" y="594118"/>
                  </a:lnTo>
                  <a:lnTo>
                    <a:pt x="920927" y="611797"/>
                  </a:lnTo>
                  <a:lnTo>
                    <a:pt x="987577" y="630173"/>
                  </a:lnTo>
                  <a:lnTo>
                    <a:pt x="1053503" y="651395"/>
                  </a:lnTo>
                  <a:lnTo>
                    <a:pt x="1117307" y="674027"/>
                  </a:lnTo>
                  <a:lnTo>
                    <a:pt x="1178280" y="697369"/>
                  </a:lnTo>
                  <a:lnTo>
                    <a:pt x="1237830" y="721423"/>
                  </a:lnTo>
                  <a:lnTo>
                    <a:pt x="1295260" y="748296"/>
                  </a:lnTo>
                  <a:lnTo>
                    <a:pt x="1350556" y="775157"/>
                  </a:lnTo>
                  <a:lnTo>
                    <a:pt x="1404442" y="802043"/>
                  </a:lnTo>
                  <a:lnTo>
                    <a:pt x="1454772" y="830338"/>
                  </a:lnTo>
                  <a:lnTo>
                    <a:pt x="1549057" y="887628"/>
                  </a:lnTo>
                  <a:lnTo>
                    <a:pt x="1593024" y="915200"/>
                  </a:lnTo>
                  <a:lnTo>
                    <a:pt x="1633423" y="944905"/>
                  </a:lnTo>
                  <a:lnTo>
                    <a:pt x="1672412" y="972489"/>
                  </a:lnTo>
                  <a:lnTo>
                    <a:pt x="1707159" y="999375"/>
                  </a:lnTo>
                  <a:lnTo>
                    <a:pt x="1740484" y="1026248"/>
                  </a:lnTo>
                  <a:lnTo>
                    <a:pt x="1770252" y="1051712"/>
                  </a:lnTo>
                  <a:lnTo>
                    <a:pt x="1822005" y="1099794"/>
                  </a:lnTo>
                  <a:lnTo>
                    <a:pt x="1843277" y="1122425"/>
                  </a:lnTo>
                  <a:lnTo>
                    <a:pt x="1792947" y="1046060"/>
                  </a:lnTo>
                  <a:lnTo>
                    <a:pt x="1763877" y="1006436"/>
                  </a:lnTo>
                  <a:lnTo>
                    <a:pt x="1733397" y="965415"/>
                  </a:lnTo>
                  <a:lnTo>
                    <a:pt x="1699348" y="925106"/>
                  </a:lnTo>
                  <a:lnTo>
                    <a:pt x="1663915" y="882675"/>
                  </a:lnTo>
                  <a:lnTo>
                    <a:pt x="1585925" y="797788"/>
                  </a:lnTo>
                  <a:lnTo>
                    <a:pt x="1543392" y="753948"/>
                  </a:lnTo>
                  <a:lnTo>
                    <a:pt x="1498015" y="710818"/>
                  </a:lnTo>
                  <a:lnTo>
                    <a:pt x="1403019" y="625932"/>
                  </a:lnTo>
                  <a:lnTo>
                    <a:pt x="1351978" y="582790"/>
                  </a:lnTo>
                  <a:lnTo>
                    <a:pt x="1298092" y="540359"/>
                  </a:lnTo>
                  <a:lnTo>
                    <a:pt x="1242796" y="500049"/>
                  </a:lnTo>
                  <a:lnTo>
                    <a:pt x="1185367" y="459016"/>
                  </a:lnTo>
                  <a:lnTo>
                    <a:pt x="1125816" y="417995"/>
                  </a:lnTo>
                  <a:lnTo>
                    <a:pt x="1064856" y="379806"/>
                  </a:lnTo>
                  <a:lnTo>
                    <a:pt x="1000328" y="340906"/>
                  </a:lnTo>
                  <a:lnTo>
                    <a:pt x="935113" y="303428"/>
                  </a:lnTo>
                  <a:lnTo>
                    <a:pt x="867041" y="268770"/>
                  </a:lnTo>
                  <a:lnTo>
                    <a:pt x="798283" y="233400"/>
                  </a:lnTo>
                  <a:lnTo>
                    <a:pt x="652945" y="170459"/>
                  </a:lnTo>
                  <a:lnTo>
                    <a:pt x="577799" y="141465"/>
                  </a:lnTo>
                  <a:lnTo>
                    <a:pt x="500519" y="114592"/>
                  </a:lnTo>
                  <a:lnTo>
                    <a:pt x="422529" y="89827"/>
                  </a:lnTo>
                  <a:lnTo>
                    <a:pt x="340296" y="66497"/>
                  </a:lnTo>
                  <a:lnTo>
                    <a:pt x="258762" y="45275"/>
                  </a:lnTo>
                  <a:lnTo>
                    <a:pt x="216230" y="37490"/>
                  </a:lnTo>
                  <a:lnTo>
                    <a:pt x="174396" y="28295"/>
                  </a:lnTo>
                  <a:lnTo>
                    <a:pt x="131152" y="19811"/>
                  </a:lnTo>
                  <a:lnTo>
                    <a:pt x="44665" y="5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" y="3946404"/>
              <a:ext cx="1421130" cy="2912110"/>
            </a:xfrm>
            <a:custGeom>
              <a:avLst/>
              <a:gdLst/>
              <a:ahLst/>
              <a:cxnLst/>
              <a:rect l="l" t="t" r="r" b="b"/>
              <a:pathLst>
                <a:path w="1421130" h="2912109">
                  <a:moveTo>
                    <a:pt x="1421117" y="0"/>
                  </a:moveTo>
                  <a:lnTo>
                    <a:pt x="1363091" y="14376"/>
                  </a:lnTo>
                  <a:lnTo>
                    <a:pt x="1303388" y="28765"/>
                  </a:lnTo>
                  <a:lnTo>
                    <a:pt x="1245349" y="44589"/>
                  </a:lnTo>
                  <a:lnTo>
                    <a:pt x="1190625" y="61849"/>
                  </a:lnTo>
                  <a:lnTo>
                    <a:pt x="1135913" y="80556"/>
                  </a:lnTo>
                  <a:lnTo>
                    <a:pt x="1081176" y="102120"/>
                  </a:lnTo>
                  <a:lnTo>
                    <a:pt x="1026452" y="125145"/>
                  </a:lnTo>
                  <a:lnTo>
                    <a:pt x="975055" y="149606"/>
                  </a:lnTo>
                  <a:lnTo>
                    <a:pt x="925296" y="175488"/>
                  </a:lnTo>
                  <a:lnTo>
                    <a:pt x="873899" y="201396"/>
                  </a:lnTo>
                  <a:lnTo>
                    <a:pt x="824153" y="230162"/>
                  </a:lnTo>
                  <a:lnTo>
                    <a:pt x="777709" y="261810"/>
                  </a:lnTo>
                  <a:lnTo>
                    <a:pt x="727976" y="292023"/>
                  </a:lnTo>
                  <a:lnTo>
                    <a:pt x="681545" y="325107"/>
                  </a:lnTo>
                  <a:lnTo>
                    <a:pt x="591985" y="394144"/>
                  </a:lnTo>
                  <a:lnTo>
                    <a:pt x="547217" y="431558"/>
                  </a:lnTo>
                  <a:lnTo>
                    <a:pt x="505764" y="470395"/>
                  </a:lnTo>
                  <a:lnTo>
                    <a:pt x="424510" y="548081"/>
                  </a:lnTo>
                  <a:lnTo>
                    <a:pt x="344919" y="634390"/>
                  </a:lnTo>
                  <a:lnTo>
                    <a:pt x="268630" y="722147"/>
                  </a:lnTo>
                  <a:lnTo>
                    <a:pt x="197319" y="814197"/>
                  </a:lnTo>
                  <a:lnTo>
                    <a:pt x="129336" y="912037"/>
                  </a:lnTo>
                  <a:lnTo>
                    <a:pt x="63004" y="1011288"/>
                  </a:lnTo>
                  <a:lnTo>
                    <a:pt x="0" y="1116291"/>
                  </a:lnTo>
                  <a:lnTo>
                    <a:pt x="0" y="2911602"/>
                  </a:lnTo>
                  <a:lnTo>
                    <a:pt x="223862" y="2911602"/>
                  </a:lnTo>
                  <a:lnTo>
                    <a:pt x="222211" y="2813773"/>
                  </a:lnTo>
                  <a:lnTo>
                    <a:pt x="218897" y="2717393"/>
                  </a:lnTo>
                  <a:lnTo>
                    <a:pt x="218897" y="2619565"/>
                  </a:lnTo>
                  <a:lnTo>
                    <a:pt x="222211" y="2520315"/>
                  </a:lnTo>
                  <a:lnTo>
                    <a:pt x="232156" y="2320353"/>
                  </a:lnTo>
                  <a:lnTo>
                    <a:pt x="255358" y="2120404"/>
                  </a:lnTo>
                  <a:lnTo>
                    <a:pt x="268630" y="2021141"/>
                  </a:lnTo>
                  <a:lnTo>
                    <a:pt x="286880" y="1921878"/>
                  </a:lnTo>
                  <a:lnTo>
                    <a:pt x="306781" y="1821180"/>
                  </a:lnTo>
                  <a:lnTo>
                    <a:pt x="328333" y="1721929"/>
                  </a:lnTo>
                  <a:lnTo>
                    <a:pt x="353199" y="1622666"/>
                  </a:lnTo>
                  <a:lnTo>
                    <a:pt x="379729" y="1524838"/>
                  </a:lnTo>
                  <a:lnTo>
                    <a:pt x="412902" y="1427022"/>
                  </a:lnTo>
                  <a:lnTo>
                    <a:pt x="446062" y="1330642"/>
                  </a:lnTo>
                  <a:lnTo>
                    <a:pt x="482549" y="1234249"/>
                  </a:lnTo>
                  <a:lnTo>
                    <a:pt x="522350" y="1139317"/>
                  </a:lnTo>
                  <a:lnTo>
                    <a:pt x="563803" y="1047254"/>
                  </a:lnTo>
                  <a:lnTo>
                    <a:pt x="610235" y="955179"/>
                  </a:lnTo>
                  <a:lnTo>
                    <a:pt x="659980" y="864552"/>
                  </a:lnTo>
                  <a:lnTo>
                    <a:pt x="711390" y="773925"/>
                  </a:lnTo>
                  <a:lnTo>
                    <a:pt x="766114" y="689051"/>
                  </a:lnTo>
                  <a:lnTo>
                    <a:pt x="825817" y="602729"/>
                  </a:lnTo>
                  <a:lnTo>
                    <a:pt x="888822" y="520750"/>
                  </a:lnTo>
                  <a:lnTo>
                    <a:pt x="955154" y="437311"/>
                  </a:lnTo>
                  <a:lnTo>
                    <a:pt x="1023137" y="358190"/>
                  </a:lnTo>
                  <a:lnTo>
                    <a:pt x="1094447" y="281952"/>
                  </a:lnTo>
                  <a:lnTo>
                    <a:pt x="1170724" y="207137"/>
                  </a:lnTo>
                  <a:lnTo>
                    <a:pt x="1250327" y="135216"/>
                  </a:lnTo>
                  <a:lnTo>
                    <a:pt x="1336548" y="66167"/>
                  </a:lnTo>
                  <a:lnTo>
                    <a:pt x="1421117" y="0"/>
                  </a:lnTo>
                  <a:close/>
                </a:path>
              </a:pathLst>
            </a:custGeom>
            <a:solidFill>
              <a:srgbClr val="5891FF">
                <a:alpha val="439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5" y="3229349"/>
              <a:ext cx="1292860" cy="962025"/>
            </a:xfrm>
            <a:custGeom>
              <a:avLst/>
              <a:gdLst/>
              <a:ahLst/>
              <a:cxnLst/>
              <a:rect l="l" t="t" r="r" b="b"/>
              <a:pathLst>
                <a:path w="1292860" h="962025">
                  <a:moveTo>
                    <a:pt x="472033" y="0"/>
                  </a:moveTo>
                  <a:lnTo>
                    <a:pt x="422275" y="711"/>
                  </a:lnTo>
                  <a:lnTo>
                    <a:pt x="370547" y="3543"/>
                  </a:lnTo>
                  <a:lnTo>
                    <a:pt x="318833" y="7797"/>
                  </a:lnTo>
                  <a:lnTo>
                    <a:pt x="267119" y="14884"/>
                  </a:lnTo>
                  <a:lnTo>
                    <a:pt x="214083" y="23393"/>
                  </a:lnTo>
                  <a:lnTo>
                    <a:pt x="161048" y="34721"/>
                  </a:lnTo>
                  <a:lnTo>
                    <a:pt x="108026" y="48894"/>
                  </a:lnTo>
                  <a:lnTo>
                    <a:pt x="54343" y="65201"/>
                  </a:lnTo>
                  <a:lnTo>
                    <a:pt x="0" y="83629"/>
                  </a:lnTo>
                  <a:lnTo>
                    <a:pt x="0" y="961656"/>
                  </a:lnTo>
                  <a:lnTo>
                    <a:pt x="11785" y="922680"/>
                  </a:lnTo>
                  <a:lnTo>
                    <a:pt x="24892" y="885113"/>
                  </a:lnTo>
                  <a:lnTo>
                    <a:pt x="37972" y="848982"/>
                  </a:lnTo>
                  <a:lnTo>
                    <a:pt x="66128" y="780948"/>
                  </a:lnTo>
                  <a:lnTo>
                    <a:pt x="97548" y="717168"/>
                  </a:lnTo>
                  <a:lnTo>
                    <a:pt x="112610" y="687400"/>
                  </a:lnTo>
                  <a:lnTo>
                    <a:pt x="145999" y="629996"/>
                  </a:lnTo>
                  <a:lnTo>
                    <a:pt x="199021" y="552754"/>
                  </a:lnTo>
                  <a:lnTo>
                    <a:pt x="236347" y="507403"/>
                  </a:lnTo>
                  <a:lnTo>
                    <a:pt x="275628" y="465594"/>
                  </a:lnTo>
                  <a:lnTo>
                    <a:pt x="316877" y="426618"/>
                  </a:lnTo>
                  <a:lnTo>
                    <a:pt x="357466" y="392595"/>
                  </a:lnTo>
                  <a:lnTo>
                    <a:pt x="400672" y="361416"/>
                  </a:lnTo>
                  <a:lnTo>
                    <a:pt x="443877" y="334492"/>
                  </a:lnTo>
                  <a:lnTo>
                    <a:pt x="488391" y="311099"/>
                  </a:lnTo>
                  <a:lnTo>
                    <a:pt x="511314" y="300469"/>
                  </a:lnTo>
                  <a:lnTo>
                    <a:pt x="533577" y="289839"/>
                  </a:lnTo>
                  <a:lnTo>
                    <a:pt x="579399" y="272122"/>
                  </a:lnTo>
                  <a:lnTo>
                    <a:pt x="624573" y="257949"/>
                  </a:lnTo>
                  <a:lnTo>
                    <a:pt x="694626" y="241655"/>
                  </a:lnTo>
                  <a:lnTo>
                    <a:pt x="741108" y="234568"/>
                  </a:lnTo>
                  <a:lnTo>
                    <a:pt x="787590" y="230314"/>
                  </a:lnTo>
                  <a:lnTo>
                    <a:pt x="833424" y="227482"/>
                  </a:lnTo>
                  <a:lnTo>
                    <a:pt x="879906" y="226771"/>
                  </a:lnTo>
                  <a:lnTo>
                    <a:pt x="925080" y="228904"/>
                  </a:lnTo>
                  <a:lnTo>
                    <a:pt x="969594" y="233857"/>
                  </a:lnTo>
                  <a:lnTo>
                    <a:pt x="1013460" y="239534"/>
                  </a:lnTo>
                  <a:lnTo>
                    <a:pt x="1056678" y="246621"/>
                  </a:lnTo>
                  <a:lnTo>
                    <a:pt x="1099883" y="255828"/>
                  </a:lnTo>
                  <a:lnTo>
                    <a:pt x="1141120" y="266458"/>
                  </a:lnTo>
                  <a:lnTo>
                    <a:pt x="1220343" y="291972"/>
                  </a:lnTo>
                  <a:lnTo>
                    <a:pt x="1292364" y="322440"/>
                  </a:lnTo>
                  <a:lnTo>
                    <a:pt x="1275994" y="302602"/>
                  </a:lnTo>
                  <a:lnTo>
                    <a:pt x="1236052" y="262915"/>
                  </a:lnTo>
                  <a:lnTo>
                    <a:pt x="1188923" y="223227"/>
                  </a:lnTo>
                  <a:lnTo>
                    <a:pt x="1133919" y="185673"/>
                  </a:lnTo>
                  <a:lnTo>
                    <a:pt x="1071079" y="148107"/>
                  </a:lnTo>
                  <a:lnTo>
                    <a:pt x="1001674" y="114096"/>
                  </a:lnTo>
                  <a:lnTo>
                    <a:pt x="963701" y="97802"/>
                  </a:lnTo>
                  <a:lnTo>
                    <a:pt x="925080" y="82918"/>
                  </a:lnTo>
                  <a:lnTo>
                    <a:pt x="885139" y="68745"/>
                  </a:lnTo>
                  <a:lnTo>
                    <a:pt x="843889" y="55981"/>
                  </a:lnTo>
                  <a:lnTo>
                    <a:pt x="801992" y="43941"/>
                  </a:lnTo>
                  <a:lnTo>
                    <a:pt x="757478" y="33312"/>
                  </a:lnTo>
                  <a:lnTo>
                    <a:pt x="712304" y="23393"/>
                  </a:lnTo>
                  <a:lnTo>
                    <a:pt x="619340" y="9220"/>
                  </a:lnTo>
                  <a:lnTo>
                    <a:pt x="571550" y="4254"/>
                  </a:lnTo>
                  <a:lnTo>
                    <a:pt x="521792" y="711"/>
                  </a:lnTo>
                  <a:lnTo>
                    <a:pt x="472033" y="0"/>
                  </a:lnTo>
                  <a:close/>
                </a:path>
              </a:pathLst>
            </a:custGeom>
            <a:solidFill>
              <a:srgbClr val="58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314" y="4217669"/>
              <a:ext cx="2910205" cy="2640330"/>
            </a:xfrm>
            <a:custGeom>
              <a:avLst/>
              <a:gdLst/>
              <a:ahLst/>
              <a:cxnLst/>
              <a:rect l="l" t="t" r="r" b="b"/>
              <a:pathLst>
                <a:path w="2910204" h="2640329">
                  <a:moveTo>
                    <a:pt x="1052512" y="0"/>
                  </a:moveTo>
                  <a:lnTo>
                    <a:pt x="1003477" y="0"/>
                  </a:lnTo>
                  <a:lnTo>
                    <a:pt x="954455" y="2539"/>
                  </a:lnTo>
                  <a:lnTo>
                    <a:pt x="905421" y="6337"/>
                  </a:lnTo>
                  <a:lnTo>
                    <a:pt x="856386" y="12661"/>
                  </a:lnTo>
                  <a:lnTo>
                    <a:pt x="807351" y="22796"/>
                  </a:lnTo>
                  <a:lnTo>
                    <a:pt x="760603" y="35458"/>
                  </a:lnTo>
                  <a:lnTo>
                    <a:pt x="711568" y="50660"/>
                  </a:lnTo>
                  <a:lnTo>
                    <a:pt x="665949" y="68389"/>
                  </a:lnTo>
                  <a:lnTo>
                    <a:pt x="619201" y="87375"/>
                  </a:lnTo>
                  <a:lnTo>
                    <a:pt x="574725" y="110172"/>
                  </a:lnTo>
                  <a:lnTo>
                    <a:pt x="531393" y="135496"/>
                  </a:lnTo>
                  <a:lnTo>
                    <a:pt x="488060" y="164630"/>
                  </a:lnTo>
                  <a:lnTo>
                    <a:pt x="445871" y="196291"/>
                  </a:lnTo>
                  <a:lnTo>
                    <a:pt x="367195" y="265925"/>
                  </a:lnTo>
                  <a:lnTo>
                    <a:pt x="329552" y="305193"/>
                  </a:lnTo>
                  <a:lnTo>
                    <a:pt x="294208" y="344436"/>
                  </a:lnTo>
                  <a:lnTo>
                    <a:pt x="260007" y="391299"/>
                  </a:lnTo>
                  <a:lnTo>
                    <a:pt x="228066" y="436892"/>
                  </a:lnTo>
                  <a:lnTo>
                    <a:pt x="197281" y="487540"/>
                  </a:lnTo>
                  <a:lnTo>
                    <a:pt x="169913" y="539457"/>
                  </a:lnTo>
                  <a:lnTo>
                    <a:pt x="141401" y="597725"/>
                  </a:lnTo>
                  <a:lnTo>
                    <a:pt x="116319" y="658507"/>
                  </a:lnTo>
                  <a:lnTo>
                    <a:pt x="94653" y="719289"/>
                  </a:lnTo>
                  <a:lnTo>
                    <a:pt x="72986" y="781329"/>
                  </a:lnTo>
                  <a:lnTo>
                    <a:pt x="54737" y="844651"/>
                  </a:lnTo>
                  <a:lnTo>
                    <a:pt x="39916" y="909231"/>
                  </a:lnTo>
                  <a:lnTo>
                    <a:pt x="26238" y="973823"/>
                  </a:lnTo>
                  <a:lnTo>
                    <a:pt x="7988" y="1108049"/>
                  </a:lnTo>
                  <a:lnTo>
                    <a:pt x="2285" y="1175169"/>
                  </a:lnTo>
                  <a:lnTo>
                    <a:pt x="0" y="1243545"/>
                  </a:lnTo>
                  <a:lnTo>
                    <a:pt x="0" y="1310665"/>
                  </a:lnTo>
                  <a:lnTo>
                    <a:pt x="2285" y="1380324"/>
                  </a:lnTo>
                  <a:lnTo>
                    <a:pt x="5702" y="1451228"/>
                  </a:lnTo>
                  <a:lnTo>
                    <a:pt x="13690" y="1519618"/>
                  </a:lnTo>
                  <a:lnTo>
                    <a:pt x="25095" y="1589265"/>
                  </a:lnTo>
                  <a:lnTo>
                    <a:pt x="35356" y="1660169"/>
                  </a:lnTo>
                  <a:lnTo>
                    <a:pt x="52463" y="1728558"/>
                  </a:lnTo>
                  <a:lnTo>
                    <a:pt x="69570" y="1798218"/>
                  </a:lnTo>
                  <a:lnTo>
                    <a:pt x="90093" y="1866582"/>
                  </a:lnTo>
                  <a:lnTo>
                    <a:pt x="115188" y="1936241"/>
                  </a:lnTo>
                  <a:lnTo>
                    <a:pt x="141401" y="2004631"/>
                  </a:lnTo>
                  <a:lnTo>
                    <a:pt x="169913" y="2071738"/>
                  </a:lnTo>
                  <a:lnTo>
                    <a:pt x="201841" y="2138857"/>
                  </a:lnTo>
                  <a:lnTo>
                    <a:pt x="234911" y="2205977"/>
                  </a:lnTo>
                  <a:lnTo>
                    <a:pt x="272541" y="2270556"/>
                  </a:lnTo>
                  <a:lnTo>
                    <a:pt x="312458" y="2335136"/>
                  </a:lnTo>
                  <a:lnTo>
                    <a:pt x="355790" y="2399728"/>
                  </a:lnTo>
                  <a:lnTo>
                    <a:pt x="402539" y="2460510"/>
                  </a:lnTo>
                  <a:lnTo>
                    <a:pt x="451573" y="2523820"/>
                  </a:lnTo>
                  <a:lnTo>
                    <a:pt x="502894" y="2582087"/>
                  </a:lnTo>
                  <a:lnTo>
                    <a:pt x="557618" y="2640329"/>
                  </a:lnTo>
                  <a:lnTo>
                    <a:pt x="2910078" y="2640329"/>
                  </a:lnTo>
                  <a:lnTo>
                    <a:pt x="2793771" y="2565615"/>
                  </a:lnTo>
                  <a:lnTo>
                    <a:pt x="2663774" y="2475699"/>
                  </a:lnTo>
                  <a:lnTo>
                    <a:pt x="2583954" y="2418727"/>
                  </a:lnTo>
                  <a:lnTo>
                    <a:pt x="2499575" y="2355405"/>
                  </a:lnTo>
                  <a:lnTo>
                    <a:pt x="2407208" y="2289555"/>
                  </a:lnTo>
                  <a:lnTo>
                    <a:pt x="2309139" y="2213571"/>
                  </a:lnTo>
                  <a:lnTo>
                    <a:pt x="2209939" y="2133790"/>
                  </a:lnTo>
                  <a:lnTo>
                    <a:pt x="2108454" y="2050211"/>
                  </a:lnTo>
                  <a:lnTo>
                    <a:pt x="2004682" y="1962835"/>
                  </a:lnTo>
                  <a:lnTo>
                    <a:pt x="1900897" y="1870392"/>
                  </a:lnTo>
                  <a:lnTo>
                    <a:pt x="1799412" y="1776679"/>
                  </a:lnTo>
                  <a:lnTo>
                    <a:pt x="1701355" y="1679168"/>
                  </a:lnTo>
                  <a:lnTo>
                    <a:pt x="1562239" y="1528470"/>
                  </a:lnTo>
                  <a:lnTo>
                    <a:pt x="1518907" y="1477835"/>
                  </a:lnTo>
                  <a:lnTo>
                    <a:pt x="1437944" y="1375244"/>
                  </a:lnTo>
                  <a:lnTo>
                    <a:pt x="1399171" y="1323327"/>
                  </a:lnTo>
                  <a:lnTo>
                    <a:pt x="1362671" y="1271409"/>
                  </a:lnTo>
                  <a:lnTo>
                    <a:pt x="1330756" y="1218222"/>
                  </a:lnTo>
                  <a:lnTo>
                    <a:pt x="1298829" y="1168831"/>
                  </a:lnTo>
                  <a:lnTo>
                    <a:pt x="1270304" y="1115644"/>
                  </a:lnTo>
                  <a:lnTo>
                    <a:pt x="1244092" y="1063726"/>
                  </a:lnTo>
                  <a:lnTo>
                    <a:pt x="1221282" y="1014348"/>
                  </a:lnTo>
                  <a:lnTo>
                    <a:pt x="1203032" y="963688"/>
                  </a:lnTo>
                  <a:lnTo>
                    <a:pt x="1188212" y="911771"/>
                  </a:lnTo>
                  <a:lnTo>
                    <a:pt x="1174521" y="861110"/>
                  </a:lnTo>
                  <a:lnTo>
                    <a:pt x="1165402" y="812990"/>
                  </a:lnTo>
                  <a:lnTo>
                    <a:pt x="1159700" y="762330"/>
                  </a:lnTo>
                  <a:lnTo>
                    <a:pt x="1157427" y="715479"/>
                  </a:lnTo>
                  <a:lnTo>
                    <a:pt x="1166545" y="619239"/>
                  </a:lnTo>
                  <a:lnTo>
                    <a:pt x="1177950" y="572388"/>
                  </a:lnTo>
                  <a:lnTo>
                    <a:pt x="1195057" y="526795"/>
                  </a:lnTo>
                  <a:lnTo>
                    <a:pt x="1215580" y="482485"/>
                  </a:lnTo>
                  <a:lnTo>
                    <a:pt x="1255483" y="417893"/>
                  </a:lnTo>
                  <a:lnTo>
                    <a:pt x="1289697" y="373570"/>
                  </a:lnTo>
                  <a:lnTo>
                    <a:pt x="1307947" y="355841"/>
                  </a:lnTo>
                  <a:lnTo>
                    <a:pt x="1347851" y="314045"/>
                  </a:lnTo>
                  <a:lnTo>
                    <a:pt x="1394612" y="273532"/>
                  </a:lnTo>
                  <a:lnTo>
                    <a:pt x="1447063" y="235534"/>
                  </a:lnTo>
                  <a:lnTo>
                    <a:pt x="1506359" y="200088"/>
                  </a:lnTo>
                  <a:lnTo>
                    <a:pt x="1570227" y="164630"/>
                  </a:lnTo>
                  <a:lnTo>
                    <a:pt x="1526895" y="138023"/>
                  </a:lnTo>
                  <a:lnTo>
                    <a:pt x="1481277" y="112699"/>
                  </a:lnTo>
                  <a:lnTo>
                    <a:pt x="1436801" y="92443"/>
                  </a:lnTo>
                  <a:lnTo>
                    <a:pt x="1391196" y="70916"/>
                  </a:lnTo>
                  <a:lnTo>
                    <a:pt x="1344434" y="54457"/>
                  </a:lnTo>
                  <a:lnTo>
                    <a:pt x="1296543" y="37998"/>
                  </a:lnTo>
                  <a:lnTo>
                    <a:pt x="1247508" y="25323"/>
                  </a:lnTo>
                  <a:lnTo>
                    <a:pt x="1199616" y="13931"/>
                  </a:lnTo>
                  <a:lnTo>
                    <a:pt x="1150581" y="8864"/>
                  </a:lnTo>
                  <a:lnTo>
                    <a:pt x="1101547" y="2539"/>
                  </a:lnTo>
                  <a:lnTo>
                    <a:pt x="1052512" y="0"/>
                  </a:lnTo>
                  <a:close/>
                </a:path>
              </a:pathLst>
            </a:custGeom>
            <a:solidFill>
              <a:srgbClr val="E8E3EA">
                <a:alpha val="3411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5876" y="4312913"/>
              <a:ext cx="1527175" cy="2545080"/>
            </a:xfrm>
            <a:custGeom>
              <a:avLst/>
              <a:gdLst/>
              <a:ahLst/>
              <a:cxnLst/>
              <a:rect l="l" t="t" r="r" b="b"/>
              <a:pathLst>
                <a:path w="1527175" h="2545079">
                  <a:moveTo>
                    <a:pt x="895388" y="0"/>
                  </a:moveTo>
                  <a:lnTo>
                    <a:pt x="831583" y="29629"/>
                  </a:lnTo>
                  <a:lnTo>
                    <a:pt x="772033" y="66319"/>
                  </a:lnTo>
                  <a:lnTo>
                    <a:pt x="652932" y="148132"/>
                  </a:lnTo>
                  <a:lnTo>
                    <a:pt x="595503" y="197510"/>
                  </a:lnTo>
                  <a:lnTo>
                    <a:pt x="540207" y="248310"/>
                  </a:lnTo>
                  <a:lnTo>
                    <a:pt x="482790" y="301917"/>
                  </a:lnTo>
                  <a:lnTo>
                    <a:pt x="431736" y="359765"/>
                  </a:lnTo>
                  <a:lnTo>
                    <a:pt x="382816" y="423240"/>
                  </a:lnTo>
                  <a:lnTo>
                    <a:pt x="336029" y="488149"/>
                  </a:lnTo>
                  <a:lnTo>
                    <a:pt x="291363" y="555866"/>
                  </a:lnTo>
                  <a:lnTo>
                    <a:pt x="206298" y="699757"/>
                  </a:lnTo>
                  <a:lnTo>
                    <a:pt x="172262" y="780173"/>
                  </a:lnTo>
                  <a:lnTo>
                    <a:pt x="136118" y="859180"/>
                  </a:lnTo>
                  <a:lnTo>
                    <a:pt x="104216" y="941006"/>
                  </a:lnTo>
                  <a:lnTo>
                    <a:pt x="80810" y="1027061"/>
                  </a:lnTo>
                  <a:lnTo>
                    <a:pt x="55295" y="1114539"/>
                  </a:lnTo>
                  <a:lnTo>
                    <a:pt x="38290" y="1203426"/>
                  </a:lnTo>
                  <a:lnTo>
                    <a:pt x="21259" y="1296530"/>
                  </a:lnTo>
                  <a:lnTo>
                    <a:pt x="10629" y="1392466"/>
                  </a:lnTo>
                  <a:lnTo>
                    <a:pt x="2120" y="1486992"/>
                  </a:lnTo>
                  <a:lnTo>
                    <a:pt x="0" y="1585747"/>
                  </a:lnTo>
                  <a:lnTo>
                    <a:pt x="2120" y="1685899"/>
                  </a:lnTo>
                  <a:lnTo>
                    <a:pt x="10629" y="1787486"/>
                  </a:lnTo>
                  <a:lnTo>
                    <a:pt x="21259" y="1893303"/>
                  </a:lnTo>
                  <a:lnTo>
                    <a:pt x="38290" y="1997697"/>
                  </a:lnTo>
                  <a:lnTo>
                    <a:pt x="61671" y="2104910"/>
                  </a:lnTo>
                  <a:lnTo>
                    <a:pt x="91439" y="2214968"/>
                  </a:lnTo>
                  <a:lnTo>
                    <a:pt x="121221" y="2323591"/>
                  </a:lnTo>
                  <a:lnTo>
                    <a:pt x="163766" y="2433637"/>
                  </a:lnTo>
                  <a:lnTo>
                    <a:pt x="210540" y="2545079"/>
                  </a:lnTo>
                  <a:lnTo>
                    <a:pt x="1527035" y="2545079"/>
                  </a:lnTo>
                  <a:lnTo>
                    <a:pt x="1420710" y="2487244"/>
                  </a:lnTo>
                  <a:lnTo>
                    <a:pt x="1318615" y="2423756"/>
                  </a:lnTo>
                  <a:lnTo>
                    <a:pt x="1225042" y="2361679"/>
                  </a:lnTo>
                  <a:lnTo>
                    <a:pt x="1129334" y="2293962"/>
                  </a:lnTo>
                  <a:lnTo>
                    <a:pt x="1046391" y="2226246"/>
                  </a:lnTo>
                  <a:lnTo>
                    <a:pt x="961313" y="2155697"/>
                  </a:lnTo>
                  <a:lnTo>
                    <a:pt x="884745" y="2083765"/>
                  </a:lnTo>
                  <a:lnTo>
                    <a:pt x="814565" y="2008987"/>
                  </a:lnTo>
                  <a:lnTo>
                    <a:pt x="746506" y="1934209"/>
                  </a:lnTo>
                  <a:lnTo>
                    <a:pt x="686955" y="1858022"/>
                  </a:lnTo>
                  <a:lnTo>
                    <a:pt x="631659" y="1779028"/>
                  </a:lnTo>
                  <a:lnTo>
                    <a:pt x="582739" y="1700021"/>
                  </a:lnTo>
                  <a:lnTo>
                    <a:pt x="535952" y="1618195"/>
                  </a:lnTo>
                  <a:lnTo>
                    <a:pt x="497662" y="1536369"/>
                  </a:lnTo>
                  <a:lnTo>
                    <a:pt x="465772" y="1453133"/>
                  </a:lnTo>
                  <a:lnTo>
                    <a:pt x="438111" y="1368475"/>
                  </a:lnTo>
                  <a:lnTo>
                    <a:pt x="416852" y="1285252"/>
                  </a:lnTo>
                  <a:lnTo>
                    <a:pt x="401967" y="1199184"/>
                  </a:lnTo>
                  <a:lnTo>
                    <a:pt x="395592" y="1113129"/>
                  </a:lnTo>
                  <a:lnTo>
                    <a:pt x="393458" y="1027061"/>
                  </a:lnTo>
                  <a:lnTo>
                    <a:pt x="399834" y="941006"/>
                  </a:lnTo>
                  <a:lnTo>
                    <a:pt x="410464" y="853541"/>
                  </a:lnTo>
                  <a:lnTo>
                    <a:pt x="427481" y="767486"/>
                  </a:lnTo>
                  <a:lnTo>
                    <a:pt x="453009" y="680008"/>
                  </a:lnTo>
                  <a:lnTo>
                    <a:pt x="480656" y="593953"/>
                  </a:lnTo>
                  <a:lnTo>
                    <a:pt x="518934" y="506475"/>
                  </a:lnTo>
                  <a:lnTo>
                    <a:pt x="563613" y="420420"/>
                  </a:lnTo>
                  <a:lnTo>
                    <a:pt x="614641" y="334365"/>
                  </a:lnTo>
                  <a:lnTo>
                    <a:pt x="674192" y="248310"/>
                  </a:lnTo>
                  <a:lnTo>
                    <a:pt x="740130" y="165074"/>
                  </a:lnTo>
                  <a:lnTo>
                    <a:pt x="814565" y="80429"/>
                  </a:lnTo>
                  <a:lnTo>
                    <a:pt x="895388" y="0"/>
                  </a:lnTo>
                  <a:close/>
                </a:path>
              </a:pathLst>
            </a:custGeom>
            <a:solidFill>
              <a:srgbClr val="0658FF">
                <a:alpha val="3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33600" y="394220"/>
            <a:ext cx="2438400" cy="903836"/>
          </a:xfrm>
          <a:prstGeom prst="rect">
            <a:avLst/>
          </a:prstGeom>
        </p:spPr>
        <p:txBody>
          <a:bodyPr vert="horz" wrap="square" lIns="0" tIns="285495" rIns="0" bIns="0" rtlCol="0" anchor="ctr">
            <a:spAutoFit/>
          </a:bodyPr>
          <a:lstStyle/>
          <a:p>
            <a:pPr marL="241300">
              <a:spcBef>
                <a:spcPts val="100"/>
              </a:spcBef>
            </a:pPr>
            <a:r>
              <a:rPr sz="4000" b="1" spc="-10" dirty="0">
                <a:latin typeface="Georgia"/>
                <a:cs typeface="Georgia"/>
              </a:rPr>
              <a:t>RAILS</a:t>
            </a:r>
            <a:endParaRPr sz="4000" dirty="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0597" y="228601"/>
            <a:ext cx="3597400" cy="30479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8</a:t>
            </a:fld>
            <a:endParaRPr spc="-50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xmlns="" id="{83BB5299-AAB6-48EF-1390-0BD6FC616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61" y="1531621"/>
            <a:ext cx="9910916" cy="460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923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Georgia"/>
                <a:cs typeface="Georgia"/>
              </a:rPr>
              <a:t>Can</a:t>
            </a:r>
            <a:r>
              <a:rPr sz="3200" spc="-6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be</a:t>
            </a:r>
            <a:r>
              <a:rPr sz="3200" spc="-6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considered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as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steel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girders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for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spc="-25" dirty="0">
                <a:latin typeface="Georgia"/>
                <a:cs typeface="Georgia"/>
              </a:rPr>
              <a:t>the </a:t>
            </a:r>
            <a:r>
              <a:rPr sz="3200" dirty="0">
                <a:latin typeface="Georgia"/>
                <a:cs typeface="Georgia"/>
              </a:rPr>
              <a:t>purpose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of</a:t>
            </a:r>
            <a:r>
              <a:rPr sz="3200" spc="-6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carrying</a:t>
            </a:r>
            <a:r>
              <a:rPr sz="3200" spc="-65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loads</a:t>
            </a:r>
            <a:endParaRPr sz="3200" dirty="0">
              <a:latin typeface="Georgia"/>
              <a:cs typeface="Georgia"/>
            </a:endParaRPr>
          </a:p>
          <a:p>
            <a:pPr marL="354965" marR="5080" indent="-342900">
              <a:lnSpc>
                <a:spcPct val="15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Georgia"/>
                <a:cs typeface="Georgia"/>
              </a:rPr>
              <a:t>Made</a:t>
            </a:r>
            <a:r>
              <a:rPr sz="3200" spc="-3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up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of</a:t>
            </a:r>
            <a:r>
              <a:rPr sz="3200" spc="-3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high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carbon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steel</a:t>
            </a:r>
            <a:r>
              <a:rPr sz="3200" spc="-3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to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withstand </a:t>
            </a:r>
            <a:r>
              <a:rPr sz="3200" dirty="0">
                <a:latin typeface="Georgia"/>
                <a:cs typeface="Georgia"/>
              </a:rPr>
              <a:t>wear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and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spc="-20" dirty="0">
                <a:latin typeface="Georgia"/>
                <a:cs typeface="Georgia"/>
              </a:rPr>
              <a:t>tear</a:t>
            </a:r>
            <a:endParaRPr sz="3200" dirty="0">
              <a:latin typeface="Georgia"/>
              <a:cs typeface="Georgia"/>
            </a:endParaRPr>
          </a:p>
          <a:p>
            <a:pPr marL="354965" marR="1343025" indent="-342900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Georgia"/>
                <a:cs typeface="Georgia"/>
              </a:rPr>
              <a:t>Flat</a:t>
            </a:r>
            <a:r>
              <a:rPr sz="3200" spc="-6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footed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rails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are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mostly</a:t>
            </a:r>
            <a:r>
              <a:rPr sz="3200" spc="-4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used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spc="-25" dirty="0">
                <a:latin typeface="Georgia"/>
                <a:cs typeface="Georgia"/>
              </a:rPr>
              <a:t>in </a:t>
            </a:r>
            <a:r>
              <a:rPr sz="3200" dirty="0">
                <a:latin typeface="Georgia"/>
                <a:cs typeface="Georgia"/>
              </a:rPr>
              <a:t>railway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track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02752" y="6442850"/>
            <a:ext cx="342646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205740"/>
            <a:fld id="{81D60167-4931-47E6-BA6A-407CBD079E47}" type="slidenum">
              <a:rPr lang="en-IN" spc="-50" smtClean="0"/>
              <a:pPr marL="205740"/>
              <a:t>9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409448"/>
            <a:ext cx="10972800" cy="873380"/>
          </a:xfrm>
          <a:prstGeom prst="rect">
            <a:avLst/>
          </a:prstGeom>
        </p:spPr>
        <p:txBody>
          <a:bodyPr vert="horz" wrap="square" lIns="0" tIns="255333" rIns="0" bIns="0" rtlCol="0" anchor="ctr">
            <a:spAutoFit/>
          </a:bodyPr>
          <a:lstStyle/>
          <a:p>
            <a:pPr marL="3416300">
              <a:spcBef>
                <a:spcPts val="100"/>
              </a:spcBef>
            </a:pPr>
            <a:r>
              <a:rPr sz="4000" b="1" spc="-10" dirty="0">
                <a:latin typeface="Georgia"/>
                <a:cs typeface="Georgia"/>
              </a:rPr>
              <a:t>RAILS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3C115C9-E604-F253-D11C-77ED65524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753</Words>
  <Application>Microsoft Office PowerPoint</Application>
  <PresentationFormat>Widescreen</PresentationFormat>
  <Paragraphs>110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SimSun</vt:lpstr>
      <vt:lpstr>Arial</vt:lpstr>
      <vt:lpstr>Arial MT</vt:lpstr>
      <vt:lpstr>Calibri</vt:lpstr>
      <vt:lpstr>Georgia</vt:lpstr>
      <vt:lpstr>Wingdings</vt:lpstr>
      <vt:lpstr>Business Cooperate</vt:lpstr>
      <vt:lpstr>Open Elective –III Transportation System</vt:lpstr>
      <vt:lpstr>PowerPoint Presentation</vt:lpstr>
      <vt:lpstr>Unit II </vt:lpstr>
      <vt:lpstr>History of Indian Railways</vt:lpstr>
      <vt:lpstr>Continues…..</vt:lpstr>
      <vt:lpstr>Elements of Railway tracks</vt:lpstr>
      <vt:lpstr>RAILWAY TRACK</vt:lpstr>
      <vt:lpstr>RAILS</vt:lpstr>
      <vt:lpstr>RAILS</vt:lpstr>
      <vt:lpstr>FUNCTIONS OF RAILS</vt:lpstr>
      <vt:lpstr>REQUIREMENTS OF RAILS</vt:lpstr>
      <vt:lpstr>REQUIREMENTS (cntd..)</vt:lpstr>
      <vt:lpstr>REQUIREMENTS (cntd..)</vt:lpstr>
      <vt:lpstr>REQUIREMENTS (cntd..)</vt:lpstr>
      <vt:lpstr>TYPES OF RAIL SECTIONS</vt:lpstr>
      <vt:lpstr>DOUBLE HEADED RAILS</vt:lpstr>
      <vt:lpstr>BULL HEADED RAIL</vt:lpstr>
      <vt:lpstr>FLAT FOOTED RAIL</vt:lpstr>
      <vt:lpstr>Advantages of flat footed rails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</dc:creator>
  <cp:lastModifiedBy>Admin</cp:lastModifiedBy>
  <cp:revision>82</cp:revision>
  <dcterms:created xsi:type="dcterms:W3CDTF">2023-01-19T04:29:46Z</dcterms:created>
  <dcterms:modified xsi:type="dcterms:W3CDTF">2024-08-26T05:48:58Z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