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7" r:id="rId2"/>
    <p:sldId id="449" r:id="rId3"/>
    <p:sldId id="459" r:id="rId4"/>
    <p:sldId id="461" r:id="rId5"/>
    <p:sldId id="462" r:id="rId6"/>
    <p:sldId id="466" r:id="rId7"/>
    <p:sldId id="468" r:id="rId8"/>
    <p:sldId id="464" r:id="rId9"/>
    <p:sldId id="467" r:id="rId10"/>
    <p:sldId id="465" r:id="rId11"/>
    <p:sldId id="267" r:id="rId12"/>
  </p:sldIdLst>
  <p:sldSz cx="12192000" cy="6858000"/>
  <p:notesSz cx="7104063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62" autoAdjust="0"/>
    <p:restoredTop sz="94434" autoAdjust="0"/>
  </p:normalViewPr>
  <p:slideViewPr>
    <p:cSldViewPr snapToGrid="0">
      <p:cViewPr varScale="1">
        <p:scale>
          <a:sx n="61" d="100"/>
          <a:sy n="61" d="100"/>
        </p:scale>
        <p:origin x="1176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66482E-E93B-4C9F-A5BD-5A7818DE8F93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D22A4D-0643-416F-A308-EFDAC4967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038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D22A4D-0643-416F-A308-EFDAC496787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057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8EE67DD2-B999-C0A7-82B3-EA672C1B246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F525EE4-C239-44B7-BC29-FB016C02C8F8}" type="slidenum">
              <a:rPr lang="en-GB" altLang="en-US"/>
              <a:pPr eaLnBrk="1" hangingPunct="1"/>
              <a:t>3</a:t>
            </a:fld>
            <a:endParaRPr lang="en-GB" altLang="en-US"/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DFAF3573-B5B1-085E-F2CD-D2A0544C134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E7414BB3-91B0-6B8D-B6B7-420A6F9E0E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关系图"/>
          <p:cNvPicPr>
            <a:picLocks noChangeAspect="1"/>
          </p:cNvPicPr>
          <p:nvPr/>
        </p:nvPicPr>
        <p:blipFill>
          <a:blip r:embed="rId2"/>
          <a:srcRect r="2528" b="10909"/>
          <a:stretch>
            <a:fillRect/>
          </a:stretch>
        </p:blipFill>
        <p:spPr>
          <a:xfrm>
            <a:off x="239184" y="692150"/>
            <a:ext cx="11885083" cy="61102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2117" y="549275"/>
            <a:ext cx="12192000" cy="1511300"/>
          </a:xfrm>
          <a:prstGeom prst="rect">
            <a:avLst/>
          </a:prstGeom>
          <a:gradFill rotWithShape="0">
            <a:gsLst>
              <a:gs pos="0">
                <a:schemeClr val="bg2">
                  <a:gamma/>
                  <a:tint val="0"/>
                  <a:invGamma/>
                </a:schemeClr>
              </a:gs>
              <a:gs pos="100000">
                <a:schemeClr val="bg2">
                  <a:alpha val="53999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44233" y="2492375"/>
            <a:ext cx="7393517" cy="1222375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altLang="zh-CN" noProof="0"/>
              <a:t>Click to edit Master subtitle style</a:t>
            </a:r>
          </a:p>
        </p:txBody>
      </p:sp>
      <p:sp>
        <p:nvSpPr>
          <p:cNvPr id="2056" name="Rectangle 8"/>
          <p:cNvSpPr>
            <a:spLocks noGrp="1" noChangeArrowheads="1"/>
          </p:cNvSpPr>
          <p:nvPr>
            <p:ph type="ctrTitle"/>
          </p:nvPr>
        </p:nvSpPr>
        <p:spPr>
          <a:xfrm>
            <a:off x="1007533" y="620713"/>
            <a:ext cx="10363200" cy="1470025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US" altLang="zh-CN" noProof="0"/>
              <a:t>Click to edit Master title style</a:t>
            </a:r>
          </a:p>
        </p:txBody>
      </p:sp>
      <p:sp>
        <p:nvSpPr>
          <p:cNvPr id="11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E529598-86FC-4638-AB23-7F6E7737E15B}" type="datetime1">
              <a:rPr lang="en-US" smtClean="0"/>
              <a:t>8/13/2024</a:t>
            </a:fld>
            <a:endParaRPr lang="en-US"/>
          </a:p>
        </p:txBody>
      </p:sp>
      <p:sp>
        <p:nvSpPr>
          <p:cNvPr id="1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3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82523C3-29E1-45A2-A432-85CEE551D5BD}" type="datetime1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itchFamily="2" charset="-122"/>
                <a:cs typeface="+mn-cs"/>
              </a:rPr>
              <a:t>8/13/2024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3831447-C893-4FB7-A405-85B25DF4EE90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71D-4DDF-4060-AB8D-9D0D122EFA6A}" type="datetime1">
              <a:rPr lang="en-US" smtClean="0"/>
              <a:t>8/13/2024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CFC38-844B-443C-AC8F-5CD70E51E7A0}" type="datetime1">
              <a:rPr lang="en-US" smtClean="0"/>
              <a:t>8/13/2024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01F46-0CE8-4DB6-8D96-D721DE01548D}" type="datetime1">
              <a:rPr lang="en-US" smtClean="0"/>
              <a:t>8/13/2024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3458-CF14-437E-AA72-10E5C83EE73A}" type="datetime1">
              <a:rPr lang="en-US" smtClean="0"/>
              <a:t>8/13/2024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E638E-24D2-4977-8CD9-843479638FAE}" type="datetime1">
              <a:rPr lang="en-US" smtClean="0"/>
              <a:t>8/13/2024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CE791-4405-4DF6-A856-E90BB9556728}" type="datetime1">
              <a:rPr lang="en-US" smtClean="0"/>
              <a:t>8/13/2024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A82E7-EB1B-4958-B73F-E4327A781A12}" type="datetime1">
              <a:rPr lang="en-US" smtClean="0"/>
              <a:t>8/13/2024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21B11B6-3D4D-421B-B7CD-26C2A4CC5390}" type="datetime1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itchFamily="2" charset="-122"/>
                <a:cs typeface="+mn-cs"/>
              </a:rPr>
              <a:t>8/13/2024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3831447-C893-4FB7-A405-85B25DF4EE90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F7556-DFB2-4FC4-8F67-B92AF3D2F5F3}" type="datetime1">
              <a:rPr lang="en-US" smtClean="0"/>
              <a:t>8/13/2024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2117" y="333375"/>
            <a:ext cx="12192000" cy="1009650"/>
          </a:xfrm>
          <a:prstGeom prst="rect">
            <a:avLst/>
          </a:prstGeom>
          <a:gradFill rotWithShape="0">
            <a:gsLst>
              <a:gs pos="0">
                <a:schemeClr val="bg2">
                  <a:gamma/>
                  <a:tint val="0"/>
                  <a:invGamma/>
                </a:schemeClr>
              </a:gs>
              <a:gs pos="100000">
                <a:schemeClr val="bg2">
                  <a:alpha val="53999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itchFamily="2" charset="-122"/>
              <a:cs typeface="+mn-cs"/>
            </a:endParaRPr>
          </a:p>
        </p:txBody>
      </p:sp>
      <p:pic>
        <p:nvPicPr>
          <p:cNvPr id="1027" name="Picture 3" descr="关系图"/>
          <p:cNvPicPr>
            <a:picLocks noChangeAspect="1"/>
          </p:cNvPicPr>
          <p:nvPr/>
        </p:nvPicPr>
        <p:blipFill>
          <a:blip r:embed="rId13"/>
          <a:srcRect t="1094" r="8122" b="13318"/>
          <a:stretch>
            <a:fillRect/>
          </a:stretch>
        </p:blipFill>
        <p:spPr>
          <a:xfrm>
            <a:off x="7730067" y="4438650"/>
            <a:ext cx="4453467" cy="23336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8" name="Rectangle 4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1029" name="Rectangle 5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0BC5CC32-F734-4170-A39D-4EC1A24C7CFC}" type="datetime1">
              <a:rPr lang="en-US" smtClean="0"/>
              <a:t>8/13/2024</a:t>
            </a:fld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" grpId="0" bldLvl="0" animBg="1"/>
      <p:bldP spid="1028" grpId="0" bldLvl="0"/>
    </p:bldLst>
  </p:timing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audio" Target="file:///D:\Track%20Basics.ppt288.WAV" TargetMode="Externa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3.jf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4.xml"/><Relationship Id="rId1" Type="http://schemas.openxmlformats.org/officeDocument/2006/relationships/audio" Target="file:///D:\Track%20Basics.ppt263.WAV" TargetMode="External"/><Relationship Id="rId5" Type="http://schemas.openxmlformats.org/officeDocument/2006/relationships/image" Target="../media/image8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audio" Target="file:///D:\Track%20Basics.ppt295.WAV" TargetMode="Externa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en.wikipedia.org/wiki/Rail_tracks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audio" Target="file:///D:\Track%20Basics.ppt296.WAV" TargetMode="Externa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en.wikipedia.org/wiki/International_Union_of_Railway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0" y="2521375"/>
            <a:ext cx="4571365" cy="11874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6745" y="3947795"/>
            <a:ext cx="5857875" cy="6381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37335" y="4059555"/>
            <a:ext cx="9142730" cy="198945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7375" y="2366645"/>
            <a:ext cx="2152650" cy="21240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72650" y="2390775"/>
            <a:ext cx="1714500" cy="2076450"/>
          </a:xfrm>
          <a:prstGeom prst="rect">
            <a:avLst/>
          </a:prstGeom>
        </p:spPr>
      </p:pic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ctr">
              <a:buNone/>
            </a:pPr>
            <a:r>
              <a:rPr lang="en-US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CV</a:t>
            </a:r>
            <a:r>
              <a:rPr lang="en-IN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705</a:t>
            </a:r>
            <a:r>
              <a:rPr lang="en-US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</a:t>
            </a:r>
            <a:endParaRPr lang="en-US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1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27798"/>
            <a:ext cx="10972800" cy="1519369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t"/>
          <a:lstStyle/>
          <a:p>
            <a:r>
              <a:rPr lang="en-US" altLang="en-IN" b="1" dirty="0">
                <a:solidFill>
                  <a:srgbClr val="002060"/>
                </a:solidFill>
              </a:rPr>
              <a:t>Open Elective –III</a:t>
            </a:r>
            <a:br>
              <a:rPr lang="en-US" altLang="en-IN" b="1" dirty="0">
                <a:solidFill>
                  <a:srgbClr val="002060"/>
                </a:solidFill>
              </a:rPr>
            </a:br>
            <a:r>
              <a:rPr lang="en-US" altLang="en-IN" b="1" dirty="0">
                <a:solidFill>
                  <a:srgbClr val="FF0000"/>
                </a:solidFill>
              </a:rPr>
              <a:t>Transportation System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3BDE75E9-B331-84B4-E1A0-6EA3235530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solidFill>
                  <a:srgbClr val="FF0000"/>
                </a:solidFill>
              </a:rPr>
              <a:t>Permanent Way Materials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93CCB0B2-D29B-3F79-2B38-7C0C7FA97E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35188" y="1306514"/>
            <a:ext cx="8013700" cy="4321175"/>
          </a:xfrm>
        </p:spPr>
        <p:txBody>
          <a:bodyPr/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AutoNum type="arabicPeriod"/>
            </a:pPr>
            <a:r>
              <a:rPr lang="en-US" altLang="en-US" dirty="0"/>
              <a:t>Rails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AutoNum type="arabicPeriod"/>
            </a:pPr>
            <a:r>
              <a:rPr lang="en-US" altLang="en-US" dirty="0"/>
              <a:t>Concrete Sleepers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AutoNum type="arabicPeriod"/>
            </a:pPr>
            <a:r>
              <a:rPr lang="en-US" altLang="en-US" dirty="0"/>
              <a:t>Fastenings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AutoNum type="arabicPeriod"/>
            </a:pPr>
            <a:r>
              <a:rPr lang="en-US" altLang="en-US" dirty="0"/>
              <a:t>Switches &amp; Crossings (Turnouts)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en-US" altLang="en-US" dirty="0"/>
          </a:p>
        </p:txBody>
      </p:sp>
      <p:pic>
        <p:nvPicPr>
          <p:cNvPr id="325636" name="Track Basics.ppt288.WAV">
            <a:hlinkClick r:id="" action="ppaction://media"/>
            <a:extLst>
              <a:ext uri="{FF2B5EF4-FFF2-40B4-BE49-F238E27FC236}">
                <a16:creationId xmlns:a16="http://schemas.microsoft.com/office/drawing/2014/main" id="{A435D603-8C59-25F5-17DC-744458E69E69}"/>
              </a:ext>
            </a:extLst>
          </p:cNvPr>
          <p:cNvPicPr>
            <a:picLocks noRot="1" noChangeAspect="1" noChangeArrowheads="1"/>
          </p:cNvPicPr>
          <p:nvPr>
            <a:audioFile r:link="rId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2875" y="6492875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Content Placeholder 4">
            <a:extLst>
              <a:ext uri="{FF2B5EF4-FFF2-40B4-BE49-F238E27FC236}">
                <a16:creationId xmlns:a16="http://schemas.microsoft.com/office/drawing/2014/main" id="{4E0A02DF-F933-24BD-CE29-E018B204C8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810" y="95250"/>
            <a:ext cx="1097280" cy="108331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advTm="6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2563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showWhenStopped="0">
                <p:cTn id="7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25636"/>
                </p:tgtEl>
              </p:cMediaNode>
            </p:audio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11</a:t>
            </a:fld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0496" y="1665027"/>
            <a:ext cx="6332560" cy="3875963"/>
          </a:xfrm>
        </p:spPr>
      </p:pic>
      <p:pic>
        <p:nvPicPr>
          <p:cNvPr id="3" name="Content Placeholder 4">
            <a:extLst>
              <a:ext uri="{FF2B5EF4-FFF2-40B4-BE49-F238E27FC236}">
                <a16:creationId xmlns:a16="http://schemas.microsoft.com/office/drawing/2014/main" id="{2C36F263-A2DE-69AF-FAE4-2F60C800F0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810" y="95250"/>
            <a:ext cx="1097280" cy="108331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dissolv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E2D9FE-A7F9-7F56-2729-D72EA0DE1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2</a:t>
            </a:fld>
            <a:endParaRPr lang="en-US"/>
          </a:p>
        </p:txBody>
      </p:sp>
      <p:pic>
        <p:nvPicPr>
          <p:cNvPr id="5" name="object 2">
            <a:extLst>
              <a:ext uri="{FF2B5EF4-FFF2-40B4-BE49-F238E27FC236}">
                <a16:creationId xmlns:a16="http://schemas.microsoft.com/office/drawing/2014/main" id="{9A744E0C-A177-AFC4-8224-6053AB5DC4A8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4000" y="136526"/>
            <a:ext cx="9143999" cy="6584950"/>
          </a:xfrm>
          <a:prstGeom prst="rect">
            <a:avLst/>
          </a:prstGeom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AE56C8A2-2475-A9FA-4C51-F8444D6ADC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0810" y="95250"/>
            <a:ext cx="1097280" cy="1083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380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8E0F582E-CFFE-7F80-26C7-9320E6216C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55058" y="274638"/>
            <a:ext cx="3967316" cy="1143000"/>
          </a:xfrm>
        </p:spPr>
        <p:txBody>
          <a:bodyPr/>
          <a:lstStyle/>
          <a:p>
            <a:r>
              <a:rPr lang="en-GB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Track Formation</a:t>
            </a:r>
          </a:p>
        </p:txBody>
      </p:sp>
      <p:pic>
        <p:nvPicPr>
          <p:cNvPr id="5123" name="Picture 11">
            <a:extLst>
              <a:ext uri="{FF2B5EF4-FFF2-40B4-BE49-F238E27FC236}">
                <a16:creationId xmlns:a16="http://schemas.microsoft.com/office/drawing/2014/main" id="{F9233A6E-C19C-74CC-B16D-467CD28C5A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6576" y="4660023"/>
            <a:ext cx="3762375" cy="213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4" name="Rectangle 12">
            <a:extLst>
              <a:ext uri="{FF2B5EF4-FFF2-40B4-BE49-F238E27FC236}">
                <a16:creationId xmlns:a16="http://schemas.microsoft.com/office/drawing/2014/main" id="{4BF2E997-D899-8312-FBD6-ABD787B03E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199" y="1677887"/>
            <a:ext cx="11562735" cy="308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Requirements for </a:t>
            </a:r>
            <a:r>
              <a:rPr lang="en-US" altLang="en-US" sz="2800" b="1" dirty="0">
                <a:solidFill>
                  <a:srgbClr val="002060"/>
                </a:solidFill>
              </a:rPr>
              <a:t>Choosing</a:t>
            </a:r>
            <a:r>
              <a:rPr lang="en-US" alt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a Track System:</a:t>
            </a:r>
          </a:p>
          <a:p>
            <a:pPr eaLnBrk="1" hangingPunct="1"/>
            <a:r>
              <a:rPr lang="en-US" alt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Trains running on Track </a:t>
            </a:r>
            <a:r>
              <a:rPr lang="en-US" altLang="en-US" sz="2800" b="1" dirty="0">
                <a:solidFill>
                  <a:srgbClr val="0070C0"/>
                </a:solidFill>
              </a:rPr>
              <a:t>do not </a:t>
            </a:r>
            <a:r>
              <a:rPr lang="en-US" alt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cause excessive environmental pollution in the form of noise and ground vibration.</a:t>
            </a:r>
          </a:p>
          <a:p>
            <a:pPr eaLnBrk="1" hangingPunct="1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  <a:buClr>
                <a:srgbClr val="1B5CA5"/>
              </a:buClr>
              <a:buFont typeface="Arial" panose="020B0604020202020204" pitchFamily="34" charset="0"/>
              <a:buAutoNum type="arabicPeriod"/>
            </a:pPr>
            <a:r>
              <a:rPr lang="en-US" alt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Costs of the total service life of the track must be as </a:t>
            </a:r>
            <a:r>
              <a:rPr lang="en-US" altLang="en-US" sz="2800" b="1" dirty="0">
                <a:solidFill>
                  <a:srgbClr val="0070C0"/>
                </a:solidFill>
              </a:rPr>
              <a:t>low</a:t>
            </a:r>
            <a:r>
              <a:rPr lang="en-US" alt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as possible.</a:t>
            </a:r>
          </a:p>
          <a:p>
            <a:pPr eaLnBrk="1" hangingPunct="1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  <a:buClr>
                <a:srgbClr val="1B5CA5"/>
              </a:buClr>
              <a:buFont typeface="Arial" panose="020B0604020202020204" pitchFamily="34" charset="0"/>
              <a:buAutoNum type="arabicPeriod"/>
            </a:pPr>
            <a:r>
              <a:rPr lang="en-US" alt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Maintenance should be </a:t>
            </a:r>
            <a:r>
              <a:rPr lang="en-US" altLang="en-US" sz="2800" b="1" dirty="0">
                <a:solidFill>
                  <a:srgbClr val="0070C0"/>
                </a:solidFill>
              </a:rPr>
              <a:t>low</a:t>
            </a:r>
            <a:r>
              <a:rPr lang="en-US" alt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and as inexpensive as possible</a:t>
            </a:r>
          </a:p>
          <a:p>
            <a:pPr eaLnBrk="1" hangingPunct="1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  <a:buClr>
                <a:srgbClr val="1B5CA5"/>
              </a:buClr>
              <a:buFont typeface="Arial" panose="020B0604020202020204" pitchFamily="34" charset="0"/>
              <a:buAutoNum type="arabicPeriod"/>
            </a:pPr>
            <a:endParaRPr lang="en-US" altLang="en-US" sz="2800" dirty="0">
              <a:solidFill>
                <a:srgbClr val="5F5F5F"/>
              </a:solidFill>
            </a:endParaRPr>
          </a:p>
        </p:txBody>
      </p:sp>
      <p:sp>
        <p:nvSpPr>
          <p:cNvPr id="5125" name="Rectangle 13">
            <a:extLst>
              <a:ext uri="{FF2B5EF4-FFF2-40B4-BE49-F238E27FC236}">
                <a16:creationId xmlns:a16="http://schemas.microsoft.com/office/drawing/2014/main" id="{C2910035-6F62-B18E-3546-0CB39666C6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168" y="1230467"/>
            <a:ext cx="1112028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800" dirty="0"/>
              <a:t>The purpose of track is to transfer train loads to the formation.</a:t>
            </a:r>
          </a:p>
        </p:txBody>
      </p:sp>
      <p:pic>
        <p:nvPicPr>
          <p:cNvPr id="5126" name="Picture 14">
            <a:extLst>
              <a:ext uri="{FF2B5EF4-FFF2-40B4-BE49-F238E27FC236}">
                <a16:creationId xmlns:a16="http://schemas.microsoft.com/office/drawing/2014/main" id="{1AAFFF03-7D5E-936B-557C-3A6D20CCF0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0726" y="4663204"/>
            <a:ext cx="4727575" cy="214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Content Placeholder 4">
            <a:extLst>
              <a:ext uri="{FF2B5EF4-FFF2-40B4-BE49-F238E27FC236}">
                <a16:creationId xmlns:a16="http://schemas.microsoft.com/office/drawing/2014/main" id="{16C3FA79-059E-B786-FD63-593718B6D0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130810" y="95250"/>
            <a:ext cx="1097280" cy="1083310"/>
          </a:xfrm>
          <a:prstGeom prst="rect">
            <a:avLst/>
          </a:prstGeom>
        </p:spPr>
      </p:pic>
      <p:pic>
        <p:nvPicPr>
          <p:cNvPr id="3" name="Content Placeholder 4">
            <a:extLst>
              <a:ext uri="{FF2B5EF4-FFF2-40B4-BE49-F238E27FC236}">
                <a16:creationId xmlns:a16="http://schemas.microsoft.com/office/drawing/2014/main" id="{255E803C-2927-2CD2-DE3F-F5DE441E64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-113297"/>
            <a:ext cx="1097280" cy="108331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advTm="421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1AAFA5AF-2BA9-0CC2-0DB2-4A41EBAA89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Load Bearing Function of the Track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66F83553-BA11-769E-57BC-60BA0EBBD2AA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383457" y="2122488"/>
            <a:ext cx="7492181" cy="4525962"/>
          </a:xfrm>
        </p:spPr>
        <p:txBody>
          <a:bodyPr/>
          <a:lstStyle/>
          <a:p>
            <a:pPr marL="381000" indent="-381000">
              <a:buFont typeface="Arial" panose="020B0604020202020204" pitchFamily="34" charset="0"/>
              <a:buAutoNum type="arabicPeriod"/>
            </a:pPr>
            <a:r>
              <a:rPr lang="en-US" altLang="en-US" sz="2800" dirty="0"/>
              <a:t>The greatest stress occurs between wheel and rail and is in the order of 30 </a:t>
            </a:r>
            <a:r>
              <a:rPr lang="en-US" altLang="en-US" sz="2800" dirty="0" err="1"/>
              <a:t>kN</a:t>
            </a:r>
            <a:r>
              <a:rPr lang="en-US" altLang="en-US" sz="2800" dirty="0"/>
              <a:t>/cm2 (= 300 MPa). </a:t>
            </a:r>
          </a:p>
          <a:p>
            <a:pPr marL="381000" indent="-381000">
              <a:buFont typeface="Arial" panose="020B0604020202020204" pitchFamily="34" charset="0"/>
              <a:buAutoNum type="arabicPeriod"/>
            </a:pPr>
            <a:r>
              <a:rPr lang="en-US" altLang="en-US" sz="2800" dirty="0"/>
              <a:t>Between rail and sleeper the stress is two orders smaller and diminishes between sleeper and ballast bed down to about 30 N/cm2. </a:t>
            </a:r>
          </a:p>
          <a:p>
            <a:pPr marL="381000" indent="-381000">
              <a:buFont typeface="Arial" panose="020B0604020202020204" pitchFamily="34" charset="0"/>
              <a:buAutoNum type="arabicPeriod"/>
            </a:pPr>
            <a:r>
              <a:rPr lang="en-US" altLang="en-US" sz="2800" dirty="0"/>
              <a:t>Finally the stress on the formation is only about </a:t>
            </a:r>
            <a:r>
              <a:rPr lang="en-US" altLang="en-US" sz="2800" b="1" dirty="0">
                <a:solidFill>
                  <a:srgbClr val="FF0000"/>
                </a:solidFill>
              </a:rPr>
              <a:t>5 N/cm2</a:t>
            </a:r>
            <a:r>
              <a:rPr lang="en-US" altLang="en-US" sz="2800" dirty="0"/>
              <a:t>.</a:t>
            </a:r>
          </a:p>
        </p:txBody>
      </p:sp>
      <p:pic>
        <p:nvPicPr>
          <p:cNvPr id="6148" name="Picture 4">
            <a:extLst>
              <a:ext uri="{FF2B5EF4-FFF2-40B4-BE49-F238E27FC236}">
                <a16:creationId xmlns:a16="http://schemas.microsoft.com/office/drawing/2014/main" id="{5347BA93-E7B2-1E7F-19BE-99C179C352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5639" y="1681316"/>
            <a:ext cx="4316361" cy="48115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9" name="Rectangle 5">
            <a:extLst>
              <a:ext uri="{FF2B5EF4-FFF2-40B4-BE49-F238E27FC236}">
                <a16:creationId xmlns:a16="http://schemas.microsoft.com/office/drawing/2014/main" id="{480A70B3-EE1D-4628-4B48-3D916BEB29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247" y="1263651"/>
            <a:ext cx="11808373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600" dirty="0">
                <a:solidFill>
                  <a:srgbClr val="5F5F5F"/>
                </a:solidFill>
              </a:rPr>
              <a:t>The </a:t>
            </a:r>
            <a:r>
              <a:rPr lang="en-US" altLang="en-US" sz="2600" b="1" dirty="0">
                <a:solidFill>
                  <a:srgbClr val="0070C0"/>
                </a:solidFill>
              </a:rPr>
              <a:t>load transfer </a:t>
            </a:r>
            <a:r>
              <a:rPr lang="en-US" altLang="en-US" sz="2600" dirty="0">
                <a:solidFill>
                  <a:srgbClr val="5F5F5F"/>
                </a:solidFill>
              </a:rPr>
              <a:t>works on the principle of </a:t>
            </a:r>
            <a:r>
              <a:rPr lang="en-US" altLang="en-US" sz="2600" b="1" dirty="0">
                <a:solidFill>
                  <a:srgbClr val="0070C0"/>
                </a:solidFill>
              </a:rPr>
              <a:t>stress reduction </a:t>
            </a:r>
            <a:r>
              <a:rPr lang="en-US" altLang="en-US" sz="2600" b="1" dirty="0">
                <a:solidFill>
                  <a:srgbClr val="FF0000"/>
                </a:solidFill>
              </a:rPr>
              <a:t>- layer by layer.</a:t>
            </a:r>
          </a:p>
        </p:txBody>
      </p:sp>
      <p:pic>
        <p:nvPicPr>
          <p:cNvPr id="288775" name="Track Basics.ppt263.WAV">
            <a:hlinkClick r:id="" action="ppaction://media"/>
            <a:extLst>
              <a:ext uri="{FF2B5EF4-FFF2-40B4-BE49-F238E27FC236}">
                <a16:creationId xmlns:a16="http://schemas.microsoft.com/office/drawing/2014/main" id="{B7B721F5-0CA8-1A02-6B84-ACE863BD8817}"/>
              </a:ext>
            </a:extLst>
          </p:cNvPr>
          <p:cNvPicPr>
            <a:picLocks noRot="1" noChangeAspect="1" noChangeArrowheads="1"/>
          </p:cNvPicPr>
          <p:nvPr>
            <a:audioFile r:link="rId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2875" y="6492875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Content Placeholder 4">
            <a:extLst>
              <a:ext uri="{FF2B5EF4-FFF2-40B4-BE49-F238E27FC236}">
                <a16:creationId xmlns:a16="http://schemas.microsoft.com/office/drawing/2014/main" id="{8D8379E6-210E-1900-633C-BA27712D47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0810" y="95250"/>
            <a:ext cx="1097280" cy="108331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advTm="625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8877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showWhenStopped="0">
                <p:cTn id="7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88775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799D190F-9C8E-2866-7003-2A46BDD646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713703" y="162344"/>
            <a:ext cx="5117692" cy="1143000"/>
          </a:xfrm>
        </p:spPr>
        <p:txBody>
          <a:bodyPr/>
          <a:lstStyle/>
          <a:p>
            <a:r>
              <a:rPr lang="en-US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 of Railway System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4B9CCBB9-E31F-F221-325D-4492D4C19A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2505" y="1588168"/>
            <a:ext cx="12352421" cy="4904708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en-US" sz="2400" b="1" dirty="0">
                <a:solidFill>
                  <a:srgbClr val="002060"/>
                </a:solidFill>
              </a:rPr>
              <a:t>1.</a:t>
            </a:r>
            <a:r>
              <a:rPr lang="en-US" altLang="en-US" sz="2800" b="1" dirty="0">
                <a:solidFill>
                  <a:srgbClr val="002060"/>
                </a:solidFill>
              </a:rPr>
              <a:t>Urban Railway Transit</a:t>
            </a:r>
            <a:r>
              <a:rPr lang="en-US" alt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</a:t>
            </a:r>
            <a:r>
              <a:rPr lang="en-US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Urban rail transit</a:t>
            </a:r>
            <a:r>
              <a:rPr lang="en-US" alt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is an all-encompassing term for various types of local rail systems providing passenger service </a:t>
            </a:r>
            <a:r>
              <a:rPr lang="en-US" altLang="en-US" sz="2800" b="1" dirty="0">
                <a:solidFill>
                  <a:srgbClr val="FF0000"/>
                </a:solidFill>
              </a:rPr>
              <a:t>within</a:t>
            </a:r>
            <a:r>
              <a:rPr lang="en-US" alt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and </a:t>
            </a:r>
            <a:r>
              <a:rPr lang="en-US" altLang="en-US" sz="2800" b="1" dirty="0">
                <a:solidFill>
                  <a:srgbClr val="002060"/>
                </a:solidFill>
              </a:rPr>
              <a:t>around urban </a:t>
            </a:r>
            <a:r>
              <a:rPr lang="en-US" alt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or older suburban areas</a:t>
            </a:r>
            <a:r>
              <a:rPr lang="en-US" altLang="en-US" sz="28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. </a:t>
            </a:r>
          </a:p>
          <a:p>
            <a:pPr eaLnBrk="1" hangingPunct="1">
              <a:lnSpc>
                <a:spcPct val="150000"/>
              </a:lnSpc>
              <a:spcBef>
                <a:spcPts val="1000"/>
              </a:spcBef>
              <a:spcAft>
                <a:spcPts val="600"/>
              </a:spcAft>
              <a:buClr>
                <a:srgbClr val="1B5CA5"/>
              </a:buClr>
            </a:pPr>
            <a:r>
              <a:rPr lang="en-US" alt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Types :</a:t>
            </a:r>
          </a:p>
          <a:p>
            <a:pPr eaLnBrk="1" hangingPunct="1">
              <a:lnSpc>
                <a:spcPct val="150000"/>
              </a:lnSpc>
              <a:spcBef>
                <a:spcPts val="1000"/>
              </a:spcBef>
              <a:spcAft>
                <a:spcPts val="600"/>
              </a:spcAft>
              <a:buClr>
                <a:srgbClr val="1B5CA5"/>
              </a:buClr>
              <a:buFont typeface="Arial" panose="020B0604020202020204" pitchFamily="34" charset="0"/>
              <a:buAutoNum type="alphaLcParenR"/>
            </a:pPr>
            <a:r>
              <a:rPr lang="en-US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Tram</a:t>
            </a:r>
            <a:r>
              <a:rPr lang="en-US" alt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: </a:t>
            </a:r>
            <a:r>
              <a:rPr lang="en-US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Trams</a:t>
            </a:r>
            <a:r>
              <a:rPr lang="en-US" alt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are systems that run mainly or completely along streets, with low capacity and </a:t>
            </a:r>
            <a:r>
              <a:rPr lang="en-US" altLang="en-US" sz="2800" b="1" dirty="0">
                <a:solidFill>
                  <a:srgbClr val="002060"/>
                </a:solidFill>
              </a:rPr>
              <a:t>frequent stops</a:t>
            </a:r>
            <a:r>
              <a:rPr lang="en-US" alt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. Passengers usually board at street- or curb-level </a:t>
            </a:r>
          </a:p>
        </p:txBody>
      </p:sp>
      <p:pic>
        <p:nvPicPr>
          <p:cNvPr id="334853" name="Track Basics.ppt295.WAV">
            <a:hlinkClick r:id="" action="ppaction://media"/>
            <a:extLst>
              <a:ext uri="{FF2B5EF4-FFF2-40B4-BE49-F238E27FC236}">
                <a16:creationId xmlns:a16="http://schemas.microsoft.com/office/drawing/2014/main" id="{218176A1-A999-A302-46F7-B524BEE46738}"/>
              </a:ext>
            </a:extLst>
          </p:cNvPr>
          <p:cNvPicPr>
            <a:picLocks noRot="1" noChangeAspect="1" noChangeArrowheads="1"/>
          </p:cNvPicPr>
          <p:nvPr>
            <a:audioFile r:link="rId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2875" y="6492875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Content Placeholder 4">
            <a:extLst>
              <a:ext uri="{FF2B5EF4-FFF2-40B4-BE49-F238E27FC236}">
                <a16:creationId xmlns:a16="http://schemas.microsoft.com/office/drawing/2014/main" id="{7A6692E0-073B-EF22-51A1-7DF4BD1D0E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810" y="95250"/>
            <a:ext cx="1097280" cy="108331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advTm="207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3485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showWhenStopped="0">
                <p:cTn id="7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34853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1429D1-3B42-5E4C-6164-244C8C16C6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432" y="1546058"/>
            <a:ext cx="11646568" cy="4100763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en-US" sz="2800" b="1" dirty="0">
                <a:solidFill>
                  <a:srgbClr val="002060"/>
                </a:solidFill>
              </a:rPr>
              <a:t>Light </a:t>
            </a:r>
            <a:r>
              <a:rPr lang="en-US" altLang="en-US" sz="2800" b="1" i="1" dirty="0">
                <a:solidFill>
                  <a:srgbClr val="002060"/>
                </a:solidFill>
              </a:rPr>
              <a:t>Rail </a:t>
            </a:r>
            <a:r>
              <a:rPr lang="en-US" altLang="en-US" sz="28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</a:t>
            </a:r>
            <a:r>
              <a:rPr lang="en-US" altLang="en-US" sz="28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Light rail</a:t>
            </a:r>
            <a:r>
              <a:rPr lang="en-US" altLang="en-US" sz="28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is a relatively new term, as an outgrowth of trams/streetcars. Speeds are usually higher, and articulated vehicles may be used to increase capacity.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en-US" sz="2800" b="1" dirty="0">
                <a:solidFill>
                  <a:srgbClr val="002060"/>
                </a:solidFill>
              </a:rPr>
              <a:t>Rapid Transit: </a:t>
            </a:r>
            <a:r>
              <a:rPr lang="en-US" alt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 rapid transit, underground, subway, tube, elevated, or metro(</a:t>
            </a:r>
            <a:r>
              <a:rPr lang="en-US" altLang="en-US" sz="28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politan</a:t>
            </a:r>
            <a:r>
              <a:rPr lang="en-US" alt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) system is a railway—usually in an urban area—with a high capacity and frequency of service, and grade separation from other traffic. 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F02F2F-32E1-6ABD-D7D4-3B7C2FFC0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6</a:t>
            </a:fld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248A29E-3879-088E-7875-1D2D0CB167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810" y="95250"/>
            <a:ext cx="1097280" cy="1083310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28352238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49AE46-BB85-F0AD-D917-7D1945A4C1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en-US" sz="3200" b="1" dirty="0">
                <a:solidFill>
                  <a:srgbClr val="002060"/>
                </a:solidFill>
              </a:rPr>
              <a:t>Mono Rail</a:t>
            </a:r>
            <a:r>
              <a:rPr lang="en-US" altLang="en-US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Monorail is a metro or railroad with a track consisting of a single rail (actually a beam), as opposed to the traditional track with two parallel </a:t>
            </a:r>
            <a:r>
              <a:rPr lang="en-US" altLang="en-US" sz="3200" dirty="0">
                <a:solidFill>
                  <a:schemeClr val="tx1">
                    <a:lumMod val="95000"/>
                    <a:lumOff val="5000"/>
                  </a:schemeClr>
                </a:solidFill>
                <a:hlinkClick r:id="rId2" tooltip="Rail tracks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rails</a:t>
            </a:r>
            <a:r>
              <a:rPr lang="en-US" altLang="en-US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. Monorail vehicles </a:t>
            </a:r>
            <a:r>
              <a:rPr lang="en-US" altLang="en-US" sz="3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are wider than the beam they run on. 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62A9DB-762A-A51C-6CEF-F3A4D5171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7</a:t>
            </a:fld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41473FB-EBA9-B9FD-F3D6-8DE80110A9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810" y="95250"/>
            <a:ext cx="1097280" cy="1083310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30649585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5B68DB79-ADFC-B854-A687-A5FF854BE5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274638"/>
            <a:ext cx="10972800" cy="607678"/>
          </a:xfrm>
        </p:spPr>
        <p:txBody>
          <a:bodyPr/>
          <a:lstStyle/>
          <a:p>
            <a:pPr marL="533400" indent="-533400"/>
            <a:r>
              <a:rPr lang="en-US" altLang="en-US" dirty="0">
                <a:solidFill>
                  <a:srgbClr val="FF0000"/>
                </a:solidFill>
              </a:rPr>
              <a:t>Type of Railway System</a:t>
            </a:r>
          </a:p>
        </p:txBody>
      </p:sp>
      <p:sp>
        <p:nvSpPr>
          <p:cNvPr id="8195" name="Rectangle 4">
            <a:extLst>
              <a:ext uri="{FF2B5EF4-FFF2-40B4-BE49-F238E27FC236}">
                <a16:creationId xmlns:a16="http://schemas.microsoft.com/office/drawing/2014/main" id="{925AC7AA-99F9-99DF-651C-47AD71D81B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506" y="733009"/>
            <a:ext cx="11863136" cy="57598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1000"/>
              </a:spcBef>
              <a:spcAft>
                <a:spcPts val="600"/>
              </a:spcAft>
              <a:buClr>
                <a:srgbClr val="1B5CA5"/>
              </a:buClr>
              <a:buFont typeface="Arial" panose="020B0604020202020204" pitchFamily="34" charset="0"/>
              <a:buAutoNum type="arabicPeriod"/>
            </a:pPr>
            <a:r>
              <a:rPr lang="en-US" altLang="en-US" sz="2600" b="1" dirty="0">
                <a:solidFill>
                  <a:srgbClr val="002060"/>
                </a:solidFill>
              </a:rPr>
              <a:t>       Suburban/Rural Railways</a:t>
            </a:r>
            <a:r>
              <a:rPr lang="en-US" altLang="en-US" sz="2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</a:t>
            </a:r>
            <a:r>
              <a:rPr lang="en-US" altLang="en-US" sz="2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Suburb</a:t>
            </a:r>
            <a:r>
              <a:rPr lang="en-US" altLang="en-US" sz="2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mostly refers to a residential area. They may be the residential areas of a city, or separate residential communities within commuting distance of a city.</a:t>
            </a:r>
          </a:p>
          <a:p>
            <a:pPr eaLnBrk="1" hangingPunct="1">
              <a:lnSpc>
                <a:spcPct val="150000"/>
              </a:lnSpc>
              <a:spcBef>
                <a:spcPts val="1000"/>
              </a:spcBef>
              <a:spcAft>
                <a:spcPts val="600"/>
              </a:spcAft>
              <a:buClr>
                <a:srgbClr val="1B5CA5"/>
              </a:buClr>
            </a:pPr>
            <a:r>
              <a:rPr lang="en-US" altLang="en-US" sz="2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Types :</a:t>
            </a:r>
          </a:p>
          <a:p>
            <a:pPr eaLnBrk="1" hangingPunct="1">
              <a:lnSpc>
                <a:spcPct val="150000"/>
              </a:lnSpc>
              <a:spcBef>
                <a:spcPts val="1000"/>
              </a:spcBef>
              <a:spcAft>
                <a:spcPts val="600"/>
              </a:spcAft>
              <a:buClr>
                <a:srgbClr val="1B5CA5"/>
              </a:buClr>
              <a:buFont typeface="Arial" panose="020B0604020202020204" pitchFamily="34" charset="0"/>
              <a:buAutoNum type="alphaLcParenR"/>
            </a:pPr>
            <a:r>
              <a:rPr lang="en-US" altLang="en-US" sz="2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Regional/Commuter Rail</a:t>
            </a:r>
            <a:r>
              <a:rPr lang="en-US" altLang="en-US" sz="2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: </a:t>
            </a:r>
            <a:r>
              <a:rPr lang="en-US" altLang="en-US" sz="26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Commuter rail, also called suburban rail, is a passenger rail transport service between a city center, and outer suburbs and commuter towns or other locations that draw large numbers of commuters—people who travel on a daily basis</a:t>
            </a:r>
            <a:r>
              <a:rPr lang="en-US" altLang="en-US" sz="2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. Regional rail or commuter rail runs on trackage often shared with intercity rail and freight trains </a:t>
            </a:r>
          </a:p>
          <a:p>
            <a:pPr eaLnBrk="1" hangingPunct="1">
              <a:lnSpc>
                <a:spcPct val="80000"/>
              </a:lnSpc>
              <a:spcBef>
                <a:spcPts val="1000"/>
              </a:spcBef>
              <a:spcAft>
                <a:spcPts val="600"/>
              </a:spcAft>
              <a:buClr>
                <a:srgbClr val="1B5CA5"/>
              </a:buClr>
              <a:buFont typeface="Arial" panose="020B0604020202020204" pitchFamily="34" charset="0"/>
              <a:buAutoNum type="arabicPeriod"/>
            </a:pPr>
            <a:endParaRPr lang="en-US" altLang="en-US" dirty="0">
              <a:solidFill>
                <a:srgbClr val="5F5F5F"/>
              </a:solidFill>
            </a:endParaRPr>
          </a:p>
        </p:txBody>
      </p:sp>
      <p:pic>
        <p:nvPicPr>
          <p:cNvPr id="335879" name="Track Basics.ppt296.WAV">
            <a:hlinkClick r:id="" action="ppaction://media"/>
            <a:extLst>
              <a:ext uri="{FF2B5EF4-FFF2-40B4-BE49-F238E27FC236}">
                <a16:creationId xmlns:a16="http://schemas.microsoft.com/office/drawing/2014/main" id="{30D55BEE-37D6-560C-8102-5CD9C6145753}"/>
              </a:ext>
            </a:extLst>
          </p:cNvPr>
          <p:cNvPicPr>
            <a:picLocks noRot="1" noChangeAspect="1" noChangeArrowheads="1"/>
          </p:cNvPicPr>
          <p:nvPr>
            <a:audioFile r:link="rId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2875" y="6492875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Content Placeholder 4">
            <a:extLst>
              <a:ext uri="{FF2B5EF4-FFF2-40B4-BE49-F238E27FC236}">
                <a16:creationId xmlns:a16="http://schemas.microsoft.com/office/drawing/2014/main" id="{1147B0D2-835E-B038-E955-D36E75A54F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30810" y="95250"/>
            <a:ext cx="1097280" cy="1083310"/>
          </a:xfrm>
          <a:prstGeom prst="rect">
            <a:avLst/>
          </a:prstGeom>
        </p:spPr>
      </p:pic>
    </p:spTree>
  </p:cSld>
  <p:clrMapOvr>
    <a:masterClrMapping/>
  </p:clrMapOvr>
  <p:transition advTm="373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3587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showWhenStopped="0">
                <p:cTn id="7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35879"/>
                </p:tgtEl>
              </p:cMediaNode>
            </p:audi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D0C37-331D-A2BF-C1AE-4D5CAE79E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2358" y="274638"/>
            <a:ext cx="3673642" cy="1143000"/>
          </a:xfrm>
        </p:spPr>
        <p:txBody>
          <a:bodyPr/>
          <a:lstStyle/>
          <a:p>
            <a:r>
              <a:rPr lang="en-IN" dirty="0"/>
              <a:t>Continue…..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94F95-CAB8-96BD-B679-EA84FD9794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  <a:spcBef>
                <a:spcPts val="1000"/>
              </a:spcBef>
              <a:spcAft>
                <a:spcPts val="600"/>
              </a:spcAft>
              <a:buClr>
                <a:srgbClr val="1B5CA5"/>
              </a:buClr>
              <a:buFont typeface="Arial" panose="020B0604020202020204" pitchFamily="34" charset="0"/>
              <a:buAutoNum type="alphaLcParenR"/>
            </a:pPr>
            <a:r>
              <a:rPr lang="en-US" altLang="en-US" sz="28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Intercity Rail:</a:t>
            </a:r>
            <a:r>
              <a:rPr lang="en-US" altLang="en-US" sz="28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Inter-city rail services are express passenger train services that cover longer distances than commuter or regional trains.</a:t>
            </a:r>
          </a:p>
          <a:p>
            <a:pPr eaLnBrk="1" hangingPunct="1">
              <a:lnSpc>
                <a:spcPct val="150000"/>
              </a:lnSpc>
              <a:spcBef>
                <a:spcPts val="1000"/>
              </a:spcBef>
              <a:spcAft>
                <a:spcPts val="600"/>
              </a:spcAft>
              <a:buClr>
                <a:srgbClr val="1B5CA5"/>
              </a:buClr>
              <a:buFont typeface="Arial" panose="020B0604020202020204" pitchFamily="34" charset="0"/>
              <a:buAutoNum type="alphaLcParenR"/>
            </a:pPr>
            <a:r>
              <a:rPr lang="en-US" altLang="en-US" sz="28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Freight Trains:</a:t>
            </a:r>
            <a:r>
              <a:rPr lang="en-US" alt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en-US" sz="28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 </a:t>
            </a:r>
            <a:r>
              <a:rPr lang="en-US" altLang="en-US" sz="28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freight train</a:t>
            </a:r>
            <a:r>
              <a:rPr lang="en-US" altLang="en-US" sz="28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or </a:t>
            </a:r>
            <a:r>
              <a:rPr lang="en-US" altLang="en-US" sz="28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goods train</a:t>
            </a:r>
            <a:r>
              <a:rPr lang="en-US" altLang="en-US" sz="28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is a group of freight cars (US) or goods wagons (</a:t>
            </a:r>
            <a:r>
              <a:rPr lang="en-US" altLang="en-US" sz="2800" i="1" dirty="0">
                <a:solidFill>
                  <a:schemeClr val="tx1">
                    <a:lumMod val="95000"/>
                    <a:lumOff val="5000"/>
                  </a:schemeClr>
                </a:solidFill>
                <a:hlinkClick r:id="rId2" tooltip="International Union of Railways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UIC</a:t>
            </a:r>
            <a:r>
              <a:rPr lang="en-US" altLang="en-US" sz="28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) hauled by one or more locomotives on a railway, ultimately transporting cargo between two points as part of the logistics chain.</a:t>
            </a:r>
            <a:r>
              <a:rPr lang="en-US" alt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17A4C5-7E00-053B-9CD7-9AD4D05CF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9</a:t>
            </a:fld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EA24B9E-EFA7-16F6-1442-79A0DF4D9C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810" y="95250"/>
            <a:ext cx="1097280" cy="1083310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1120330594"/>
      </p:ext>
    </p:extLst>
  </p:cSld>
  <p:clrMapOvr>
    <a:masterClrMapping/>
  </p:clrMapOvr>
</p:sld>
</file>

<file path=ppt/theme/theme1.xml><?xml version="1.0" encoding="utf-8"?>
<a:theme xmlns:a="http://schemas.openxmlformats.org/drawingml/2006/main" name="Business Cooperate">
  <a:themeElements>
    <a:clrScheme name="Business Cooper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usiness Cooperate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itchFamily="2" charset="-122"/>
          </a:defRPr>
        </a:defPPr>
      </a:lstStyle>
    </a:lnDef>
  </a:objectDefaults>
  <a:extraClrSchemeLst>
    <a:extraClrScheme>
      <a:clrScheme name="Business Cooper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544</Words>
  <Application>Microsoft Office PowerPoint</Application>
  <PresentationFormat>Widescreen</PresentationFormat>
  <Paragraphs>41</Paragraphs>
  <Slides>11</Slides>
  <Notes>2</Notes>
  <HiddenSlides>0</HiddenSlides>
  <MMClips>4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Business Cooperate</vt:lpstr>
      <vt:lpstr>Open Elective –III Transportation System</vt:lpstr>
      <vt:lpstr>PowerPoint Presentation</vt:lpstr>
      <vt:lpstr>Track Formation</vt:lpstr>
      <vt:lpstr>Load Bearing Function of the Track</vt:lpstr>
      <vt:lpstr>Type of Railway System</vt:lpstr>
      <vt:lpstr>PowerPoint Presentation</vt:lpstr>
      <vt:lpstr>PowerPoint Presentation</vt:lpstr>
      <vt:lpstr>Type of Railway System</vt:lpstr>
      <vt:lpstr>Continue…..</vt:lpstr>
      <vt:lpstr>Permanent Way Materials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admin</dc:creator>
  <cp:lastModifiedBy>yogeshlanjewar@gmail.com</cp:lastModifiedBy>
  <cp:revision>94</cp:revision>
  <dcterms:created xsi:type="dcterms:W3CDTF">2023-01-19T04:29:46Z</dcterms:created>
  <dcterms:modified xsi:type="dcterms:W3CDTF">2024-08-13T17:47:05Z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1033-10.1.0.6757</vt:lpwstr>
  </property>
</Properties>
</file>