
<file path=[Content_Types].xml><?xml version="1.0" encoding="utf-8"?>
<Types xmlns="http://schemas.openxmlformats.org/package/2006/content-types">
  <Default Extension="jfif"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449" r:id="rId3"/>
    <p:sldId id="475" r:id="rId4"/>
    <p:sldId id="476" r:id="rId5"/>
    <p:sldId id="451" r:id="rId6"/>
    <p:sldId id="477" r:id="rId7"/>
    <p:sldId id="452" r:id="rId8"/>
    <p:sldId id="478" r:id="rId9"/>
    <p:sldId id="453" r:id="rId10"/>
    <p:sldId id="454" r:id="rId11"/>
    <p:sldId id="479" r:id="rId12"/>
    <p:sldId id="455" r:id="rId13"/>
    <p:sldId id="480" r:id="rId14"/>
    <p:sldId id="456" r:id="rId15"/>
    <p:sldId id="481" r:id="rId16"/>
    <p:sldId id="457" r:id="rId17"/>
    <p:sldId id="482" r:id="rId18"/>
    <p:sldId id="483" r:id="rId19"/>
    <p:sldId id="458" r:id="rId20"/>
    <p:sldId id="267" r:id="rId2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434" autoAdjust="0"/>
  </p:normalViewPr>
  <p:slideViewPr>
    <p:cSldViewPr snapToGrid="0">
      <p:cViewPr varScale="1">
        <p:scale>
          <a:sx n="65" d="100"/>
          <a:sy n="65" d="100"/>
        </p:scale>
        <p:origin x="101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B66482E-E93B-4C9F-A5BD-5A7818DE8F93}" type="datetimeFigureOut">
              <a:rPr lang="en-US" smtClean="0"/>
              <a:t>8/15/2024</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10D22A4D-0643-416F-A308-EFDAC4967877}" type="slidenum">
              <a:rPr lang="en-US" smtClean="0"/>
              <a:t>‹#›</a:t>
            </a:fld>
            <a:endParaRPr lang="en-US"/>
          </a:p>
        </p:txBody>
      </p:sp>
    </p:spTree>
    <p:extLst>
      <p:ext uri="{BB962C8B-B14F-4D97-AF65-F5344CB8AC3E}">
        <p14:creationId xmlns:p14="http://schemas.microsoft.com/office/powerpoint/2010/main" val="40760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D22A4D-0643-416F-A308-EFDAC4967877}" type="slidenum">
              <a:rPr lang="en-US" smtClean="0"/>
              <a:t>1</a:t>
            </a:fld>
            <a:endParaRPr lang="en-US"/>
          </a:p>
        </p:txBody>
      </p:sp>
    </p:spTree>
    <p:extLst>
      <p:ext uri="{BB962C8B-B14F-4D97-AF65-F5344CB8AC3E}">
        <p14:creationId xmlns:p14="http://schemas.microsoft.com/office/powerpoint/2010/main" val="3093057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E529598-86FC-4638-AB23-7F6E7737E15B}" type="datetime1">
              <a:rPr lang="en-US" smtClean="0"/>
              <a:t>8/15/2024</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2523C3-29E1-45A2-A432-85CEE551D5BD}" type="datetime1">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8/15/2024</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2471D-4DDF-4060-AB8D-9D0D122EFA6A}"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8CFC38-844B-443C-AC8F-5CD70E51E7A0}"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DEB01F46-0CE8-4DB6-8D96-D721DE01548D}"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193458-CF14-437E-AA72-10E5C83EE73A}" type="datetime1">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EE638E-24D2-4977-8CD9-843479638FAE}" type="datetime1">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CE791-4405-4DF6-A856-E90BB9556728}" type="datetime1">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A82E7-EB1B-4958-B73F-E4327A781A12}" type="datetime1">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21B11B6-3D4D-421B-B7CD-26C2A4CC5390}" type="datetime1">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8/15/2024</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CF7556-DFB2-4FC4-8F67-B92AF3D2F5F3}" type="datetime1">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BC5CC32-F734-4170-A39D-4EC1A24C7CFC}" type="datetime1">
              <a:rPr lang="en-US" smtClean="0"/>
              <a:t>8/15/2024</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ailroad_tracks" TargetMode="External"/><Relationship Id="rId2" Type="http://schemas.openxmlformats.org/officeDocument/2006/relationships/slideLayout" Target="../slideLayouts/slideLayout2.xml"/><Relationship Id="rId1" Type="http://schemas.openxmlformats.org/officeDocument/2006/relationships/audio" Target="file:///D:\Track%20Basics.ppt294.WAV" TargetMode="Externa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audio" Target="file:///D:\Track%20Basics.ppt298.WAV" TargetMode="Externa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10000" y="2521375"/>
            <a:ext cx="4571365" cy="1187450"/>
          </a:xfrm>
          <a:prstGeom prst="rect">
            <a:avLst/>
          </a:prstGeom>
        </p:spPr>
      </p:pic>
      <p:pic>
        <p:nvPicPr>
          <p:cNvPr id="6" name="Picture 5"/>
          <p:cNvPicPr>
            <a:picLocks noChangeAspect="1"/>
          </p:cNvPicPr>
          <p:nvPr/>
        </p:nvPicPr>
        <p:blipFill>
          <a:blip r:embed="rId4"/>
          <a:stretch>
            <a:fillRect/>
          </a:stretch>
        </p:blipFill>
        <p:spPr>
          <a:xfrm>
            <a:off x="3166745" y="3947795"/>
            <a:ext cx="5857875" cy="638175"/>
          </a:xfrm>
          <a:prstGeom prst="rect">
            <a:avLst/>
          </a:prstGeom>
        </p:spPr>
      </p:pic>
      <p:pic>
        <p:nvPicPr>
          <p:cNvPr id="7" name="Picture 6"/>
          <p:cNvPicPr>
            <a:picLocks noChangeAspect="1"/>
          </p:cNvPicPr>
          <p:nvPr/>
        </p:nvPicPr>
        <p:blipFill>
          <a:blip r:embed="rId5"/>
          <a:stretch>
            <a:fillRect/>
          </a:stretch>
        </p:blipFill>
        <p:spPr>
          <a:xfrm>
            <a:off x="1537335" y="4059555"/>
            <a:ext cx="9142730" cy="1989455"/>
          </a:xfrm>
          <a:prstGeom prst="rect">
            <a:avLst/>
          </a:prstGeom>
        </p:spPr>
      </p:pic>
      <p:pic>
        <p:nvPicPr>
          <p:cNvPr id="3" name="Picture 2"/>
          <p:cNvPicPr>
            <a:picLocks noChangeAspect="1"/>
          </p:cNvPicPr>
          <p:nvPr/>
        </p:nvPicPr>
        <p:blipFill>
          <a:blip r:embed="rId6"/>
          <a:stretch>
            <a:fillRect/>
          </a:stretch>
        </p:blipFill>
        <p:spPr>
          <a:xfrm>
            <a:off x="587375" y="2366645"/>
            <a:ext cx="2152650" cy="2124075"/>
          </a:xfrm>
          <a:prstGeom prst="rect">
            <a:avLst/>
          </a:prstGeom>
        </p:spPr>
      </p:pic>
      <p:pic>
        <p:nvPicPr>
          <p:cNvPr id="8" name="Picture 7"/>
          <p:cNvPicPr>
            <a:picLocks noChangeAspect="1"/>
          </p:cNvPicPr>
          <p:nvPr/>
        </p:nvPicPr>
        <p:blipFill>
          <a:blip r:embed="rId7"/>
          <a:stretch>
            <a:fillRect/>
          </a:stretch>
        </p:blipFill>
        <p:spPr>
          <a:xfrm>
            <a:off x="9772650" y="2390775"/>
            <a:ext cx="1714500" cy="2076450"/>
          </a:xfrm>
          <a:prstGeom prst="rect">
            <a:avLst/>
          </a:prstGeom>
        </p:spPr>
      </p:pic>
      <p:sp>
        <p:nvSpPr>
          <p:cNvPr id="9" name="Content Placeholder 8"/>
          <p:cNvSpPr>
            <a:spLocks noGrp="1"/>
          </p:cNvSpPr>
          <p:nvPr>
            <p:ph idx="1"/>
          </p:nvPr>
        </p:nvSpPr>
        <p:spPr/>
        <p:txBody>
          <a:bodyPr/>
          <a:lstStyle/>
          <a:p>
            <a:pPr marL="0" indent="0" algn="ctr">
              <a:buNone/>
            </a:pPr>
            <a:endParaRPr lang="en-US" b="1" dirty="0">
              <a:solidFill>
                <a:srgbClr val="00B050"/>
              </a:solidFill>
              <a:effectLst>
                <a:outerShdw blurRad="38100" dist="38100" dir="2700000" algn="tl">
                  <a:srgbClr val="000000">
                    <a:alpha val="43137"/>
                  </a:srgbClr>
                </a:outerShdw>
              </a:effectLst>
            </a:endParaRPr>
          </a:p>
          <a:p>
            <a:pPr marL="0" indent="0" algn="ctr">
              <a:buNone/>
            </a:pPr>
            <a:r>
              <a:rPr lang="en-US" b="1" dirty="0">
                <a:solidFill>
                  <a:srgbClr val="00B050"/>
                </a:solidFill>
                <a:effectLst>
                  <a:outerShdw blurRad="38100" dist="38100" dir="2700000" algn="tl">
                    <a:srgbClr val="000000">
                      <a:alpha val="43137"/>
                    </a:srgbClr>
                  </a:outerShdw>
                </a:effectLst>
              </a:rPr>
              <a:t>CV</a:t>
            </a:r>
            <a:r>
              <a:rPr lang="en-IN" b="1" dirty="0">
                <a:solidFill>
                  <a:srgbClr val="00B050"/>
                </a:solidFill>
                <a:effectLst>
                  <a:outerShdw blurRad="38100" dist="38100" dir="2700000" algn="tl">
                    <a:srgbClr val="000000">
                      <a:alpha val="43137"/>
                    </a:srgbClr>
                  </a:outerShdw>
                </a:effectLst>
              </a:rPr>
              <a:t>705</a:t>
            </a:r>
            <a:r>
              <a:rPr lang="en-US" b="1" dirty="0">
                <a:solidFill>
                  <a:srgbClr val="00B050"/>
                </a:solidFill>
                <a:effectLst>
                  <a:outerShdw blurRad="38100" dist="38100" dir="2700000" algn="tl">
                    <a:srgbClr val="000000">
                      <a:alpha val="43137"/>
                    </a:srgbClr>
                  </a:outerShdw>
                </a:effectLst>
              </a:rPr>
              <a:t>T</a:t>
            </a:r>
            <a:endParaRPr lang="en-US" dirty="0">
              <a:solidFill>
                <a:srgbClr val="00B050"/>
              </a:solidFill>
              <a:effectLst>
                <a:outerShdw blurRad="38100" dist="38100" dir="2700000" algn="tl">
                  <a:srgbClr val="000000">
                    <a:alpha val="43137"/>
                  </a:srgbClr>
                </a:outerShdw>
              </a:effectLst>
            </a:endParaRPr>
          </a:p>
        </p:txBody>
      </p:sp>
      <p:sp>
        <p:nvSpPr>
          <p:cNvPr id="11" name="Slide Number Placeholder 10"/>
          <p:cNvSpPr>
            <a:spLocks noGrp="1"/>
          </p:cNvSpPr>
          <p:nvPr>
            <p:ph type="sldNum" sz="quarter" idx="12"/>
          </p:nvPr>
        </p:nvSpPr>
        <p:spPr/>
        <p:txBody>
          <a:bodyPr/>
          <a:lstStyle/>
          <a:p>
            <a:fld id="{B3561BA9-CDCF-4958-B8AB-66F3BF063E13}" type="slidenum">
              <a:rPr lang="en-US" smtClean="0"/>
              <a:t>1</a:t>
            </a:fld>
            <a:endParaRPr lang="en-US"/>
          </a:p>
        </p:txBody>
      </p:sp>
      <p:sp>
        <p:nvSpPr>
          <p:cNvPr id="2" name="Title 1"/>
          <p:cNvSpPr>
            <a:spLocks noGrp="1"/>
          </p:cNvSpPr>
          <p:nvPr>
            <p:ph type="title"/>
          </p:nvPr>
        </p:nvSpPr>
        <p:spPr>
          <a:xfrm>
            <a:off x="609600" y="527798"/>
            <a:ext cx="10972800" cy="1519369"/>
          </a:xfrm>
          <a:noFill/>
          <a:effectLst>
            <a:outerShdw blurRad="50800" dist="38100" dir="2700000" algn="tl" rotWithShape="0">
              <a:prstClr val="black">
                <a:alpha val="40000"/>
              </a:prstClr>
            </a:outerShdw>
          </a:effectLst>
        </p:spPr>
        <p:txBody>
          <a:bodyPr anchor="t"/>
          <a:lstStyle/>
          <a:p>
            <a:r>
              <a:rPr lang="en-US" altLang="en-IN" b="1" dirty="0">
                <a:solidFill>
                  <a:srgbClr val="002060"/>
                </a:solidFill>
              </a:rPr>
              <a:t>Open Elective –III</a:t>
            </a:r>
            <a:br>
              <a:rPr lang="en-US" altLang="en-IN" b="1" dirty="0">
                <a:solidFill>
                  <a:srgbClr val="002060"/>
                </a:solidFill>
              </a:rPr>
            </a:br>
            <a:r>
              <a:rPr lang="en-US" altLang="en-IN" b="1" dirty="0">
                <a:solidFill>
                  <a:srgbClr val="FF0000"/>
                </a:solidFill>
              </a:rPr>
              <a:t>Transportation System</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80">
                                          <p:stCondLst>
                                            <p:cond delay="0"/>
                                          </p:stCondLst>
                                        </p:cTn>
                                        <p:tgtEl>
                                          <p:spTgt spid="9">
                                            <p:txEl>
                                              <p:pRg st="1" end="1"/>
                                            </p:txEl>
                                          </p:spTgt>
                                        </p:tgtEl>
                                      </p:cBhvr>
                                    </p:animEffect>
                                    <p:anim calcmode="lin" valueType="num">
                                      <p:cBhvr>
                                        <p:cTn id="8"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1" end="1"/>
                                            </p:txEl>
                                          </p:spTgt>
                                        </p:tgtEl>
                                      </p:cBhvr>
                                      <p:to x="100000" y="60000"/>
                                    </p:animScale>
                                    <p:animScale>
                                      <p:cBhvr>
                                        <p:cTn id="14" dur="166" decel="50000">
                                          <p:stCondLst>
                                            <p:cond delay="676"/>
                                          </p:stCondLst>
                                        </p:cTn>
                                        <p:tgtEl>
                                          <p:spTgt spid="9">
                                            <p:txEl>
                                              <p:pRg st="1" end="1"/>
                                            </p:txEl>
                                          </p:spTgt>
                                        </p:tgtEl>
                                      </p:cBhvr>
                                      <p:to x="100000" y="100000"/>
                                    </p:animScale>
                                    <p:animScale>
                                      <p:cBhvr>
                                        <p:cTn id="15" dur="26">
                                          <p:stCondLst>
                                            <p:cond delay="1312"/>
                                          </p:stCondLst>
                                        </p:cTn>
                                        <p:tgtEl>
                                          <p:spTgt spid="9">
                                            <p:txEl>
                                              <p:pRg st="1" end="1"/>
                                            </p:txEl>
                                          </p:spTgt>
                                        </p:tgtEl>
                                      </p:cBhvr>
                                      <p:to x="100000" y="80000"/>
                                    </p:animScale>
                                    <p:animScale>
                                      <p:cBhvr>
                                        <p:cTn id="16" dur="166" decel="50000">
                                          <p:stCondLst>
                                            <p:cond delay="1338"/>
                                          </p:stCondLst>
                                        </p:cTn>
                                        <p:tgtEl>
                                          <p:spTgt spid="9">
                                            <p:txEl>
                                              <p:pRg st="1" end="1"/>
                                            </p:txEl>
                                          </p:spTgt>
                                        </p:tgtEl>
                                      </p:cBhvr>
                                      <p:to x="100000" y="100000"/>
                                    </p:animScale>
                                    <p:animScale>
                                      <p:cBhvr>
                                        <p:cTn id="17" dur="26">
                                          <p:stCondLst>
                                            <p:cond delay="1642"/>
                                          </p:stCondLst>
                                        </p:cTn>
                                        <p:tgtEl>
                                          <p:spTgt spid="9">
                                            <p:txEl>
                                              <p:pRg st="1" end="1"/>
                                            </p:txEl>
                                          </p:spTgt>
                                        </p:tgtEl>
                                      </p:cBhvr>
                                      <p:to x="100000" y="90000"/>
                                    </p:animScale>
                                    <p:animScale>
                                      <p:cBhvr>
                                        <p:cTn id="18" dur="166" decel="50000">
                                          <p:stCondLst>
                                            <p:cond delay="1668"/>
                                          </p:stCondLst>
                                        </p:cTn>
                                        <p:tgtEl>
                                          <p:spTgt spid="9">
                                            <p:txEl>
                                              <p:pRg st="1" end="1"/>
                                            </p:txEl>
                                          </p:spTgt>
                                        </p:tgtEl>
                                      </p:cBhvr>
                                      <p:to x="100000" y="100000"/>
                                    </p:animScale>
                                    <p:animScale>
                                      <p:cBhvr>
                                        <p:cTn id="19" dur="26">
                                          <p:stCondLst>
                                            <p:cond delay="1808"/>
                                          </p:stCondLst>
                                        </p:cTn>
                                        <p:tgtEl>
                                          <p:spTgt spid="9">
                                            <p:txEl>
                                              <p:pRg st="1" end="1"/>
                                            </p:txEl>
                                          </p:spTgt>
                                        </p:tgtEl>
                                      </p:cBhvr>
                                      <p:to x="100000" y="95000"/>
                                    </p:animScale>
                                    <p:animScale>
                                      <p:cBhvr>
                                        <p:cTn id="20" dur="166" decel="50000">
                                          <p:stCondLst>
                                            <p:cond delay="1834"/>
                                          </p:stCondLst>
                                        </p:cTn>
                                        <p:tgtEl>
                                          <p:spTgt spid="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881122B-E4AD-9928-EBA7-E863D9B2943C}"/>
              </a:ext>
            </a:extLst>
          </p:cNvPr>
          <p:cNvSpPr>
            <a:spLocks noGrp="1"/>
          </p:cNvSpPr>
          <p:nvPr>
            <p:ph type="title"/>
          </p:nvPr>
        </p:nvSpPr>
        <p:spPr>
          <a:xfrm>
            <a:off x="1993900" y="457200"/>
            <a:ext cx="8229600" cy="444500"/>
          </a:xfrm>
        </p:spPr>
        <p:txBody>
          <a:bodyPr/>
          <a:lstStyle/>
          <a:p>
            <a:r>
              <a:rPr lang="en-US" altLang="en-US" dirty="0"/>
              <a:t>Steel sleepers</a:t>
            </a:r>
            <a:br>
              <a:rPr lang="en-US" altLang="en-US" dirty="0"/>
            </a:br>
            <a:endParaRPr lang="en-US" altLang="en-US" dirty="0"/>
          </a:p>
        </p:txBody>
      </p:sp>
      <p:sp>
        <p:nvSpPr>
          <p:cNvPr id="27651" name="Content Placeholder 2">
            <a:extLst>
              <a:ext uri="{FF2B5EF4-FFF2-40B4-BE49-F238E27FC236}">
                <a16:creationId xmlns:a16="http://schemas.microsoft.com/office/drawing/2014/main" id="{6E13D3FB-6C3C-5A10-E164-7A6148FE3D54}"/>
              </a:ext>
            </a:extLst>
          </p:cNvPr>
          <p:cNvSpPr>
            <a:spLocks noGrp="1"/>
          </p:cNvSpPr>
          <p:nvPr>
            <p:ph idx="1"/>
          </p:nvPr>
        </p:nvSpPr>
        <p:spPr>
          <a:xfrm>
            <a:off x="294968" y="1204296"/>
            <a:ext cx="11533238" cy="3898643"/>
          </a:xfrm>
        </p:spPr>
        <p:txBody>
          <a:bodyPr/>
          <a:lstStyle/>
          <a:p>
            <a:r>
              <a:rPr lang="en-US" altLang="en-US" sz="2800" dirty="0"/>
              <a:t> They are in the form of steel trough inverted on which rails are fixed directly by keys or nuts and bolts and used along sufficient length of tracks.</a:t>
            </a:r>
          </a:p>
          <a:p>
            <a:r>
              <a:rPr lang="en-US" altLang="en-US" sz="2800" b="1" dirty="0"/>
              <a:t>Advantages of Steel Sleepers</a:t>
            </a:r>
          </a:p>
          <a:p>
            <a:r>
              <a:rPr lang="en-US" altLang="en-US" sz="2800" dirty="0"/>
              <a:t> Have a useful life of 20-25 years.</a:t>
            </a:r>
          </a:p>
          <a:p>
            <a:r>
              <a:rPr lang="en-US" altLang="en-US" sz="2800" dirty="0"/>
              <a:t> Free from decay and are not attacked by </a:t>
            </a:r>
            <a:r>
              <a:rPr lang="en-US" altLang="en-US" sz="2800" dirty="0" err="1"/>
              <a:t>vermins</a:t>
            </a:r>
            <a:endParaRPr lang="en-US" altLang="en-US" sz="2800" dirty="0"/>
          </a:p>
          <a:p>
            <a:r>
              <a:rPr lang="en-US" altLang="en-US" sz="2800" dirty="0"/>
              <a:t> Connection between rail and sleeper is stronger</a:t>
            </a:r>
          </a:p>
          <a:p>
            <a:endParaRPr lang="en-US" altLang="en-US" sz="2000" dirty="0"/>
          </a:p>
          <a:p>
            <a:endParaRPr lang="en-US" altLang="en-US" sz="2000" dirty="0"/>
          </a:p>
        </p:txBody>
      </p:sp>
      <p:pic>
        <p:nvPicPr>
          <p:cNvPr id="2" name="Content Placeholder 4">
            <a:extLst>
              <a:ext uri="{FF2B5EF4-FFF2-40B4-BE49-F238E27FC236}">
                <a16:creationId xmlns:a16="http://schemas.microsoft.com/office/drawing/2014/main" id="{3F9647E9-2D05-ACBC-8D4B-38C5308D0A73}"/>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2746-A216-8800-8903-8CFBF775AB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63D875-1AA9-E71C-8E5E-593D8417DB3B}"/>
              </a:ext>
            </a:extLst>
          </p:cNvPr>
          <p:cNvSpPr>
            <a:spLocks noGrp="1"/>
          </p:cNvSpPr>
          <p:nvPr>
            <p:ph idx="1"/>
          </p:nvPr>
        </p:nvSpPr>
        <p:spPr/>
        <p:txBody>
          <a:bodyPr/>
          <a:lstStyle/>
          <a:p>
            <a:r>
              <a:rPr lang="en-US" altLang="en-US" sz="3200" dirty="0"/>
              <a:t> Connection between rail and sleeper is simple</a:t>
            </a:r>
          </a:p>
          <a:p>
            <a:r>
              <a:rPr lang="en-US" altLang="en-US" sz="3200" dirty="0"/>
              <a:t> More attention is not required after laying</a:t>
            </a:r>
          </a:p>
          <a:p>
            <a:r>
              <a:rPr lang="en-US" altLang="en-US" sz="3200" dirty="0"/>
              <a:t> Having better lateral rigidity</a:t>
            </a:r>
          </a:p>
          <a:p>
            <a:r>
              <a:rPr lang="en-US" altLang="en-US" sz="3200" dirty="0"/>
              <a:t> Good scrap value</a:t>
            </a:r>
          </a:p>
          <a:p>
            <a:r>
              <a:rPr lang="en-US" altLang="en-US" sz="3200" dirty="0"/>
              <a:t> Suitable for high speeds and load</a:t>
            </a:r>
          </a:p>
          <a:p>
            <a:r>
              <a:rPr lang="en-US" altLang="en-US" sz="3200" dirty="0"/>
              <a:t> Easy to handle</a:t>
            </a:r>
          </a:p>
          <a:p>
            <a:r>
              <a:rPr lang="en-US" altLang="en-US" sz="3200" dirty="0"/>
              <a:t> Good resistance against creep</a:t>
            </a:r>
          </a:p>
          <a:p>
            <a:endParaRPr lang="en-IN" dirty="0"/>
          </a:p>
        </p:txBody>
      </p:sp>
      <p:sp>
        <p:nvSpPr>
          <p:cNvPr id="4" name="Slide Number Placeholder 3">
            <a:extLst>
              <a:ext uri="{FF2B5EF4-FFF2-40B4-BE49-F238E27FC236}">
                <a16:creationId xmlns:a16="http://schemas.microsoft.com/office/drawing/2014/main" id="{AE14F4BF-3CB2-1A75-2C1C-7C40B11D6A87}"/>
              </a:ext>
            </a:extLst>
          </p:cNvPr>
          <p:cNvSpPr>
            <a:spLocks noGrp="1"/>
          </p:cNvSpPr>
          <p:nvPr>
            <p:ph type="sldNum" sz="quarter" idx="12"/>
          </p:nvPr>
        </p:nvSpPr>
        <p:spPr/>
        <p:txBody>
          <a:bodyPr/>
          <a:lstStyle/>
          <a:p>
            <a:fld id="{B3561BA9-CDCF-4958-B8AB-66F3BF063E13}" type="slidenum">
              <a:rPr lang="en-US" smtClean="0"/>
              <a:t>11</a:t>
            </a:fld>
            <a:endParaRPr lang="en-US"/>
          </a:p>
        </p:txBody>
      </p:sp>
      <p:pic>
        <p:nvPicPr>
          <p:cNvPr id="5" name="Content Placeholder 4">
            <a:extLst>
              <a:ext uri="{FF2B5EF4-FFF2-40B4-BE49-F238E27FC236}">
                <a16:creationId xmlns:a16="http://schemas.microsoft.com/office/drawing/2014/main" id="{9D546037-7D82-4C0D-86F7-4C663C756A7F}"/>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extLst>
      <p:ext uri="{BB962C8B-B14F-4D97-AF65-F5344CB8AC3E}">
        <p14:creationId xmlns:p14="http://schemas.microsoft.com/office/powerpoint/2010/main" val="208386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FDE4E702-5CA7-6AD3-359C-477E9D5B26D9}"/>
              </a:ext>
            </a:extLst>
          </p:cNvPr>
          <p:cNvSpPr>
            <a:spLocks noGrp="1"/>
          </p:cNvSpPr>
          <p:nvPr>
            <p:ph idx="1"/>
          </p:nvPr>
        </p:nvSpPr>
        <p:spPr>
          <a:xfrm>
            <a:off x="309562" y="1607574"/>
            <a:ext cx="8986837" cy="2538413"/>
          </a:xfrm>
        </p:spPr>
        <p:txBody>
          <a:bodyPr/>
          <a:lstStyle/>
          <a:p>
            <a:pPr>
              <a:lnSpc>
                <a:spcPct val="150000"/>
              </a:lnSpc>
            </a:pPr>
            <a:r>
              <a:rPr lang="en-US" altLang="en-US" sz="2800" dirty="0"/>
              <a:t>Liable to corrosion by moisture and should not because in salty regions</a:t>
            </a:r>
          </a:p>
          <a:p>
            <a:pPr>
              <a:lnSpc>
                <a:spcPct val="150000"/>
              </a:lnSpc>
            </a:pPr>
            <a:r>
              <a:rPr lang="en-US" altLang="en-US" sz="2800" dirty="0"/>
              <a:t> Good insulators and hence cannot be used in track circuited regions</a:t>
            </a:r>
          </a:p>
          <a:p>
            <a:pPr>
              <a:lnSpc>
                <a:spcPct val="150000"/>
              </a:lnSpc>
            </a:pPr>
            <a:r>
              <a:rPr lang="en-US" altLang="en-US" sz="2800" dirty="0"/>
              <a:t> Cannot be used for all sections of rails and gauges</a:t>
            </a:r>
          </a:p>
          <a:p>
            <a:pPr>
              <a:lnSpc>
                <a:spcPct val="150000"/>
              </a:lnSpc>
            </a:pPr>
            <a:r>
              <a:rPr lang="en-US" altLang="en-US" sz="2800" dirty="0"/>
              <a:t> Should not be laid with any other types of ballast except store</a:t>
            </a:r>
          </a:p>
          <a:p>
            <a:r>
              <a:rPr lang="en-US" altLang="en-US" sz="2000" dirty="0"/>
              <a:t> </a:t>
            </a:r>
          </a:p>
        </p:txBody>
      </p:sp>
      <p:pic>
        <p:nvPicPr>
          <p:cNvPr id="28675" name="Picture 4" descr="http://www.pandrol.com/images/uploads/news/cvrd.jpg">
            <a:extLst>
              <a:ext uri="{FF2B5EF4-FFF2-40B4-BE49-F238E27FC236}">
                <a16:creationId xmlns:a16="http://schemas.microsoft.com/office/drawing/2014/main" id="{46C040BB-62F2-B766-69B9-D5AA4369B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345" y="338367"/>
            <a:ext cx="3379787"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16D875C-9057-5CDC-09E2-CF7644AFC3CA}"/>
              </a:ext>
            </a:extLst>
          </p:cNvPr>
          <p:cNvSpPr txBox="1"/>
          <p:nvPr/>
        </p:nvSpPr>
        <p:spPr>
          <a:xfrm>
            <a:off x="2134829" y="692862"/>
            <a:ext cx="7967816" cy="584775"/>
          </a:xfrm>
          <a:prstGeom prst="rect">
            <a:avLst/>
          </a:prstGeom>
          <a:noFill/>
        </p:spPr>
        <p:txBody>
          <a:bodyPr wrap="square">
            <a:spAutoFit/>
          </a:bodyPr>
          <a:lstStyle/>
          <a:p>
            <a:r>
              <a:rPr lang="en-US" altLang="en-US" sz="3200" b="1" dirty="0">
                <a:solidFill>
                  <a:srgbClr val="FF0000"/>
                </a:solidFill>
              </a:rPr>
              <a:t>Disadvantages of Steel sleepers</a:t>
            </a:r>
          </a:p>
        </p:txBody>
      </p:sp>
      <p:pic>
        <p:nvPicPr>
          <p:cNvPr id="4" name="Content Placeholder 4">
            <a:extLst>
              <a:ext uri="{FF2B5EF4-FFF2-40B4-BE49-F238E27FC236}">
                <a16:creationId xmlns:a16="http://schemas.microsoft.com/office/drawing/2014/main" id="{B4C23EF1-DD62-5126-8B8F-40D88CFAB598}"/>
              </a:ext>
            </a:extLst>
          </p:cNvPr>
          <p:cNvPicPr>
            <a:picLocks noChangeAspect="1"/>
          </p:cNvPicPr>
          <p:nvPr/>
        </p:nvPicPr>
        <p:blipFill>
          <a:blip r:embed="rId3"/>
          <a:stretch>
            <a:fillRect/>
          </a:stretch>
        </p:blipFill>
        <p:spPr>
          <a:xfrm>
            <a:off x="130810" y="95250"/>
            <a:ext cx="1097280" cy="108331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5A48-749F-6017-BBA5-ED76705910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63BE73-6EC3-9CCD-9D36-0675EA3873C9}"/>
              </a:ext>
            </a:extLst>
          </p:cNvPr>
          <p:cNvSpPr>
            <a:spLocks noGrp="1"/>
          </p:cNvSpPr>
          <p:nvPr>
            <p:ph idx="1"/>
          </p:nvPr>
        </p:nvSpPr>
        <p:spPr/>
        <p:txBody>
          <a:bodyPr/>
          <a:lstStyle/>
          <a:p>
            <a:r>
              <a:rPr lang="en-US" altLang="en-US" sz="3200" dirty="0"/>
              <a:t>Very costly</a:t>
            </a:r>
          </a:p>
          <a:p>
            <a:r>
              <a:rPr lang="en-US" altLang="en-US" sz="3200" dirty="0"/>
              <a:t> Can badly damaged under derailments</a:t>
            </a:r>
          </a:p>
          <a:p>
            <a:r>
              <a:rPr lang="en-US" altLang="en-US" sz="3200" dirty="0"/>
              <a:t> Way gauge is obtained if the keys are over driven</a:t>
            </a:r>
          </a:p>
          <a:p>
            <a:r>
              <a:rPr lang="en-US" altLang="en-US" sz="3200" dirty="0"/>
              <a:t> The rail seat is weaker</a:t>
            </a:r>
          </a:p>
          <a:p>
            <a:r>
              <a:rPr lang="en-US" altLang="en-US" sz="3200" dirty="0"/>
              <a:t> Having good shock absorber as there is not cushion between rail foot and ballast</a:t>
            </a:r>
          </a:p>
          <a:p>
            <a:endParaRPr lang="en-IN" dirty="0"/>
          </a:p>
        </p:txBody>
      </p:sp>
      <p:sp>
        <p:nvSpPr>
          <p:cNvPr id="4" name="Slide Number Placeholder 3">
            <a:extLst>
              <a:ext uri="{FF2B5EF4-FFF2-40B4-BE49-F238E27FC236}">
                <a16:creationId xmlns:a16="http://schemas.microsoft.com/office/drawing/2014/main" id="{7A915DD3-8979-E743-F354-E469A4544BAF}"/>
              </a:ext>
            </a:extLst>
          </p:cNvPr>
          <p:cNvSpPr>
            <a:spLocks noGrp="1"/>
          </p:cNvSpPr>
          <p:nvPr>
            <p:ph type="sldNum" sz="quarter" idx="12"/>
          </p:nvPr>
        </p:nvSpPr>
        <p:spPr/>
        <p:txBody>
          <a:bodyPr/>
          <a:lstStyle/>
          <a:p>
            <a:fld id="{B3561BA9-CDCF-4958-B8AB-66F3BF063E13}" type="slidenum">
              <a:rPr lang="en-US" smtClean="0"/>
              <a:t>13</a:t>
            </a:fld>
            <a:endParaRPr lang="en-US"/>
          </a:p>
        </p:txBody>
      </p:sp>
      <p:pic>
        <p:nvPicPr>
          <p:cNvPr id="5" name="Content Placeholder 4">
            <a:extLst>
              <a:ext uri="{FF2B5EF4-FFF2-40B4-BE49-F238E27FC236}">
                <a16:creationId xmlns:a16="http://schemas.microsoft.com/office/drawing/2014/main" id="{625C696F-794C-5EA7-7024-84BC05737020}"/>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extLst>
      <p:ext uri="{BB962C8B-B14F-4D97-AF65-F5344CB8AC3E}">
        <p14:creationId xmlns:p14="http://schemas.microsoft.com/office/powerpoint/2010/main" val="57142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44C2AD3-C0F7-273B-B489-8C9EEA962EE5}"/>
              </a:ext>
            </a:extLst>
          </p:cNvPr>
          <p:cNvSpPr>
            <a:spLocks noGrp="1"/>
          </p:cNvSpPr>
          <p:nvPr>
            <p:ph type="title"/>
          </p:nvPr>
        </p:nvSpPr>
        <p:spPr>
          <a:xfrm>
            <a:off x="1981200" y="417514"/>
            <a:ext cx="8229600" cy="352425"/>
          </a:xfrm>
        </p:spPr>
        <p:txBody>
          <a:bodyPr/>
          <a:lstStyle/>
          <a:p>
            <a:r>
              <a:rPr lang="en-US" altLang="en-US"/>
              <a:t>Cast Iron Sleepers</a:t>
            </a:r>
            <a:br>
              <a:rPr lang="en-US" altLang="en-US"/>
            </a:br>
            <a:endParaRPr lang="en-US" altLang="en-US"/>
          </a:p>
        </p:txBody>
      </p:sp>
      <p:sp>
        <p:nvSpPr>
          <p:cNvPr id="29699" name="Content Placeholder 2">
            <a:extLst>
              <a:ext uri="{FF2B5EF4-FFF2-40B4-BE49-F238E27FC236}">
                <a16:creationId xmlns:a16="http://schemas.microsoft.com/office/drawing/2014/main" id="{BD5744A7-3FAC-6C3D-270F-2D9DB9BE47C0}"/>
              </a:ext>
            </a:extLst>
          </p:cNvPr>
          <p:cNvSpPr>
            <a:spLocks noGrp="1"/>
          </p:cNvSpPr>
          <p:nvPr>
            <p:ph idx="1"/>
          </p:nvPr>
        </p:nvSpPr>
        <p:spPr>
          <a:xfrm>
            <a:off x="707923" y="534989"/>
            <a:ext cx="11253019" cy="5591175"/>
          </a:xfrm>
        </p:spPr>
        <p:txBody>
          <a:bodyPr/>
          <a:lstStyle/>
          <a:p>
            <a:r>
              <a:rPr lang="en-US" altLang="en-US" sz="2600" dirty="0"/>
              <a:t>They consist of two pots or plates with rib and connected by wrought iron tie bar of section of about 2" ½"    each pot or plate is placed below each rail.  The pot is oval in shape with larger diameter 2'-0" and smaller diameter 1'-8" is preferred. </a:t>
            </a:r>
          </a:p>
          <a:p>
            <a:r>
              <a:rPr lang="en-US" altLang="en-US" sz="2600" dirty="0"/>
              <a:t>Plate sleepers consist of rectangular plates of size about 2' – 10' x 1' – 0".</a:t>
            </a:r>
          </a:p>
          <a:p>
            <a:r>
              <a:rPr lang="en-US" altLang="en-US" sz="2600" dirty="0"/>
              <a:t> The relative advantages and disadvantages are given below.</a:t>
            </a:r>
          </a:p>
          <a:p>
            <a:r>
              <a:rPr lang="en-US" altLang="en-US" sz="2600" dirty="0"/>
              <a:t> </a:t>
            </a:r>
            <a:r>
              <a:rPr lang="en-US" altLang="en-US" sz="2600" b="1" dirty="0"/>
              <a:t>Advantages of Cast Iron Sleepers</a:t>
            </a:r>
          </a:p>
          <a:p>
            <a:r>
              <a:rPr lang="en-US" altLang="en-US" sz="2600" dirty="0"/>
              <a:t> Long life </a:t>
            </a:r>
            <a:r>
              <a:rPr lang="en-US" altLang="en-US" sz="2600" dirty="0" err="1"/>
              <a:t>upto</a:t>
            </a:r>
            <a:r>
              <a:rPr lang="en-US" altLang="en-US" sz="2600" dirty="0"/>
              <a:t> 50-60 years-  High scrape value as they can be remolded</a:t>
            </a:r>
          </a:p>
          <a:p>
            <a:r>
              <a:rPr lang="en-US" altLang="en-US" sz="2600" dirty="0"/>
              <a:t> Can be manufactured locally -  Provided sufficient bearing area</a:t>
            </a:r>
          </a:p>
          <a:p>
            <a:r>
              <a:rPr lang="en-US" altLang="en-US" sz="2600" dirty="0"/>
              <a:t> Much stronger at the rail seat -  Prevent and check creep of rail</a:t>
            </a:r>
          </a:p>
          <a:p>
            <a:r>
              <a:rPr lang="en-US" altLang="en-US" sz="2600" dirty="0"/>
              <a:t> They are not attacked by vermin</a:t>
            </a:r>
          </a:p>
          <a:p>
            <a:r>
              <a:rPr lang="en-US" altLang="en-US" sz="2600" dirty="0"/>
              <a:t> </a:t>
            </a:r>
          </a:p>
        </p:txBody>
      </p:sp>
      <p:pic>
        <p:nvPicPr>
          <p:cNvPr id="2" name="Content Placeholder 4">
            <a:extLst>
              <a:ext uri="{FF2B5EF4-FFF2-40B4-BE49-F238E27FC236}">
                <a16:creationId xmlns:a16="http://schemas.microsoft.com/office/drawing/2014/main" id="{7B816D78-4E06-89C3-4C32-1D6E923AAA22}"/>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D4A0-663C-D729-8C69-914C77A3A9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733C3D-DBC0-559C-DE78-85AF35CADA3F}"/>
              </a:ext>
            </a:extLst>
          </p:cNvPr>
          <p:cNvSpPr>
            <a:spLocks noGrp="1"/>
          </p:cNvSpPr>
          <p:nvPr>
            <p:ph idx="1"/>
          </p:nvPr>
        </p:nvSpPr>
        <p:spPr/>
        <p:txBody>
          <a:bodyPr/>
          <a:lstStyle/>
          <a:p>
            <a:r>
              <a:rPr lang="en-US" altLang="en-US" sz="3200" b="1" dirty="0">
                <a:solidFill>
                  <a:srgbClr val="FF0000"/>
                </a:solidFill>
              </a:rPr>
              <a:t>Disadvantages Cast Iron Sleepers</a:t>
            </a:r>
          </a:p>
          <a:p>
            <a:r>
              <a:rPr lang="en-US" altLang="en-US" sz="3200" dirty="0"/>
              <a:t> </a:t>
            </a:r>
            <a:r>
              <a:rPr lang="en-US" altLang="en-US" sz="2800" dirty="0"/>
              <a:t>They are prone to corrosion and cannot be used in salty formations and coastal areas -  Not suitable for track circuited portions of railways</a:t>
            </a:r>
          </a:p>
          <a:p>
            <a:r>
              <a:rPr lang="en-US" altLang="en-US" sz="2800" dirty="0"/>
              <a:t> Can badly damage under derailment</a:t>
            </a:r>
          </a:p>
          <a:p>
            <a:r>
              <a:rPr lang="en-US" altLang="en-US" sz="2800" dirty="0"/>
              <a:t> Difficult to maintain the gauge as the two pots are independent</a:t>
            </a:r>
          </a:p>
          <a:p>
            <a:r>
              <a:rPr lang="en-US" altLang="en-US" sz="2800" dirty="0"/>
              <a:t> Require a large number of fastening materials -  Difficult to handle and may be easily damaged - Lack of good shock absorber - They are expensive</a:t>
            </a:r>
          </a:p>
          <a:p>
            <a:endParaRPr lang="en-IN" dirty="0"/>
          </a:p>
        </p:txBody>
      </p:sp>
      <p:sp>
        <p:nvSpPr>
          <p:cNvPr id="4" name="Slide Number Placeholder 3">
            <a:extLst>
              <a:ext uri="{FF2B5EF4-FFF2-40B4-BE49-F238E27FC236}">
                <a16:creationId xmlns:a16="http://schemas.microsoft.com/office/drawing/2014/main" id="{4C902DBC-6A56-F64B-CAF4-D86FF7DED6AB}"/>
              </a:ext>
            </a:extLst>
          </p:cNvPr>
          <p:cNvSpPr>
            <a:spLocks noGrp="1"/>
          </p:cNvSpPr>
          <p:nvPr>
            <p:ph type="sldNum" sz="quarter" idx="12"/>
          </p:nvPr>
        </p:nvSpPr>
        <p:spPr/>
        <p:txBody>
          <a:bodyPr/>
          <a:lstStyle/>
          <a:p>
            <a:fld id="{B3561BA9-CDCF-4958-B8AB-66F3BF063E13}" type="slidenum">
              <a:rPr lang="en-US" smtClean="0"/>
              <a:t>15</a:t>
            </a:fld>
            <a:endParaRPr lang="en-US"/>
          </a:p>
        </p:txBody>
      </p:sp>
      <p:pic>
        <p:nvPicPr>
          <p:cNvPr id="5" name="Content Placeholder 4">
            <a:extLst>
              <a:ext uri="{FF2B5EF4-FFF2-40B4-BE49-F238E27FC236}">
                <a16:creationId xmlns:a16="http://schemas.microsoft.com/office/drawing/2014/main" id="{708C8C2D-138C-5CDD-BC5F-F399EDDEF18C}"/>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extLst>
      <p:ext uri="{BB962C8B-B14F-4D97-AF65-F5344CB8AC3E}">
        <p14:creationId xmlns:p14="http://schemas.microsoft.com/office/powerpoint/2010/main" val="68898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06317A6-8F2F-5805-F055-44132DE8E390}"/>
              </a:ext>
            </a:extLst>
          </p:cNvPr>
          <p:cNvSpPr>
            <a:spLocks noGrp="1"/>
          </p:cNvSpPr>
          <p:nvPr>
            <p:ph type="title"/>
          </p:nvPr>
        </p:nvSpPr>
        <p:spPr>
          <a:xfrm>
            <a:off x="1981200" y="530942"/>
            <a:ext cx="8229600" cy="250723"/>
          </a:xfrm>
        </p:spPr>
        <p:txBody>
          <a:bodyPr/>
          <a:lstStyle/>
          <a:p>
            <a:r>
              <a:rPr lang="en-US" altLang="en-US" sz="3200" b="1" dirty="0">
                <a:solidFill>
                  <a:srgbClr val="FF0000"/>
                </a:solidFill>
              </a:rPr>
              <a:t>Concrete sleepers</a:t>
            </a:r>
            <a:br>
              <a:rPr lang="en-US" altLang="en-US" dirty="0"/>
            </a:br>
            <a:endParaRPr lang="en-US" altLang="en-US" dirty="0"/>
          </a:p>
        </p:txBody>
      </p:sp>
      <p:sp>
        <p:nvSpPr>
          <p:cNvPr id="30723" name="Content Placeholder 2">
            <a:extLst>
              <a:ext uri="{FF2B5EF4-FFF2-40B4-BE49-F238E27FC236}">
                <a16:creationId xmlns:a16="http://schemas.microsoft.com/office/drawing/2014/main" id="{BB058181-6833-7931-4B2A-B612BFB7222E}"/>
              </a:ext>
            </a:extLst>
          </p:cNvPr>
          <p:cNvSpPr>
            <a:spLocks noGrp="1"/>
          </p:cNvSpPr>
          <p:nvPr>
            <p:ph idx="1"/>
          </p:nvPr>
        </p:nvSpPr>
        <p:spPr>
          <a:xfrm>
            <a:off x="324465" y="1497217"/>
            <a:ext cx="11606979" cy="4136666"/>
          </a:xfrm>
        </p:spPr>
        <p:txBody>
          <a:bodyPr/>
          <a:lstStyle/>
          <a:p>
            <a:pPr>
              <a:lnSpc>
                <a:spcPct val="150000"/>
              </a:lnSpc>
            </a:pPr>
            <a:r>
              <a:rPr lang="en-US" altLang="en-US" sz="2000" dirty="0"/>
              <a:t> </a:t>
            </a:r>
            <a:r>
              <a:rPr lang="en-US" altLang="en-US" sz="2800" dirty="0"/>
              <a:t>R.C.C and pre-stressed concrete sleepers are now replacing all other types of sleepers except to some special circumstances such as crossing bridges </a:t>
            </a:r>
            <a:r>
              <a:rPr lang="en-US" altLang="en-US" sz="2800" dirty="0" err="1"/>
              <a:t>etc</a:t>
            </a:r>
            <a:r>
              <a:rPr lang="en-US" altLang="en-US" sz="2800" dirty="0"/>
              <a:t> here timber sleepers are used. </a:t>
            </a:r>
          </a:p>
          <a:p>
            <a:pPr>
              <a:lnSpc>
                <a:spcPct val="150000"/>
              </a:lnSpc>
            </a:pPr>
            <a:r>
              <a:rPr lang="en-US" altLang="en-US" sz="2800" dirty="0"/>
              <a:t>They were first of all used in France round about in 1914 but are common since 1950. They may be a twin block sleepers joined by an angle iron. It may be a single block pre-stressed type.</a:t>
            </a:r>
          </a:p>
          <a:p>
            <a:endParaRPr lang="en-US" altLang="en-US" sz="2000" dirty="0"/>
          </a:p>
        </p:txBody>
      </p:sp>
      <p:pic>
        <p:nvPicPr>
          <p:cNvPr id="2" name="Content Placeholder 4">
            <a:extLst>
              <a:ext uri="{FF2B5EF4-FFF2-40B4-BE49-F238E27FC236}">
                <a16:creationId xmlns:a16="http://schemas.microsoft.com/office/drawing/2014/main" id="{4E6F0015-62F0-6983-16B3-FF9B34445A95}"/>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5759-A3D8-B23E-16AE-926096E6A3B1}"/>
              </a:ext>
            </a:extLst>
          </p:cNvPr>
          <p:cNvSpPr>
            <a:spLocks noGrp="1"/>
          </p:cNvSpPr>
          <p:nvPr>
            <p:ph type="title"/>
          </p:nvPr>
        </p:nvSpPr>
        <p:spPr>
          <a:xfrm>
            <a:off x="2713702" y="274638"/>
            <a:ext cx="6238569" cy="1206500"/>
          </a:xfrm>
        </p:spPr>
        <p:txBody>
          <a:bodyPr/>
          <a:lstStyle/>
          <a:p>
            <a:r>
              <a:rPr lang="en-US" altLang="en-US" sz="3200" b="1" dirty="0">
                <a:solidFill>
                  <a:srgbClr val="FF0000"/>
                </a:solidFill>
              </a:rPr>
              <a:t>Advantages Concrete Sleepers</a:t>
            </a:r>
            <a:br>
              <a:rPr lang="en-US" altLang="en-US" sz="4400"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0199A196-2CB9-AAA9-38C6-73157661D614}"/>
              </a:ext>
            </a:extLst>
          </p:cNvPr>
          <p:cNvSpPr>
            <a:spLocks noGrp="1"/>
          </p:cNvSpPr>
          <p:nvPr>
            <p:ph idx="1"/>
          </p:nvPr>
        </p:nvSpPr>
        <p:spPr/>
        <p:txBody>
          <a:bodyPr/>
          <a:lstStyle/>
          <a:p>
            <a:r>
              <a:rPr lang="en-US" altLang="en-US" sz="2800" dirty="0"/>
              <a:t>Durable with life range from 40-50 years</a:t>
            </a:r>
          </a:p>
          <a:p>
            <a:r>
              <a:rPr lang="en-US" altLang="en-US" sz="2800" dirty="0"/>
              <a:t> They can be produced on large quantities locally by installing a plant</a:t>
            </a:r>
          </a:p>
          <a:p>
            <a:r>
              <a:rPr lang="en-US" altLang="en-US" sz="2800" dirty="0"/>
              <a:t> Heavier than all other types thus giving better lateral stability to the track</a:t>
            </a:r>
          </a:p>
          <a:p>
            <a:r>
              <a:rPr lang="en-US" altLang="en-US" sz="2800" dirty="0"/>
              <a:t> Good insulators and thus suitable for use in track circuited lines</a:t>
            </a:r>
          </a:p>
          <a:p>
            <a:r>
              <a:rPr lang="en-US" altLang="en-US" sz="2800" dirty="0"/>
              <a:t> Efficient in controlling creep - They are not attacked by corrosion</a:t>
            </a:r>
          </a:p>
          <a:p>
            <a:r>
              <a:rPr lang="en-US" altLang="en-US" sz="2600" dirty="0"/>
              <a:t> </a:t>
            </a:r>
            <a:endParaRPr lang="en-IN" dirty="0"/>
          </a:p>
        </p:txBody>
      </p:sp>
      <p:sp>
        <p:nvSpPr>
          <p:cNvPr id="4" name="Slide Number Placeholder 3">
            <a:extLst>
              <a:ext uri="{FF2B5EF4-FFF2-40B4-BE49-F238E27FC236}">
                <a16:creationId xmlns:a16="http://schemas.microsoft.com/office/drawing/2014/main" id="{906B76AE-EF5C-4DF0-1072-A258A349BC7B}"/>
              </a:ext>
            </a:extLst>
          </p:cNvPr>
          <p:cNvSpPr>
            <a:spLocks noGrp="1"/>
          </p:cNvSpPr>
          <p:nvPr>
            <p:ph type="sldNum" sz="quarter" idx="12"/>
          </p:nvPr>
        </p:nvSpPr>
        <p:spPr/>
        <p:txBody>
          <a:bodyPr/>
          <a:lstStyle/>
          <a:p>
            <a:fld id="{B3561BA9-CDCF-4958-B8AB-66F3BF063E13}" type="slidenum">
              <a:rPr lang="en-US" smtClean="0"/>
              <a:t>17</a:t>
            </a:fld>
            <a:endParaRPr lang="en-US"/>
          </a:p>
        </p:txBody>
      </p:sp>
      <p:pic>
        <p:nvPicPr>
          <p:cNvPr id="5" name="Content Placeholder 4">
            <a:extLst>
              <a:ext uri="{FF2B5EF4-FFF2-40B4-BE49-F238E27FC236}">
                <a16:creationId xmlns:a16="http://schemas.microsoft.com/office/drawing/2014/main" id="{1D2A2C40-6658-E06A-94E5-38D6C83C410E}"/>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extLst>
      <p:ext uri="{BB962C8B-B14F-4D97-AF65-F5344CB8AC3E}">
        <p14:creationId xmlns:p14="http://schemas.microsoft.com/office/powerpoint/2010/main" val="7496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01FE-6689-6353-570F-902A0BE492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7EB40C-4F9D-1B48-B595-4DC047E842DA}"/>
              </a:ext>
            </a:extLst>
          </p:cNvPr>
          <p:cNvSpPr>
            <a:spLocks noGrp="1"/>
          </p:cNvSpPr>
          <p:nvPr>
            <p:ph idx="1"/>
          </p:nvPr>
        </p:nvSpPr>
        <p:spPr/>
        <p:txBody>
          <a:bodyPr/>
          <a:lstStyle/>
          <a:p>
            <a:r>
              <a:rPr lang="en-US" altLang="en-US" sz="3200" dirty="0"/>
              <a:t>Free from attacks of vermin and decay, suitable for all types of soils</a:t>
            </a:r>
          </a:p>
          <a:p>
            <a:r>
              <a:rPr lang="en-US" altLang="en-US" sz="3200" dirty="0"/>
              <a:t> Most suitable for welded tracks-  Prevent buckling more efficiently</a:t>
            </a:r>
          </a:p>
          <a:p>
            <a:r>
              <a:rPr lang="en-US" altLang="en-US" sz="3200" dirty="0"/>
              <a:t> Initial cost is high but proves to be economical in long run</a:t>
            </a:r>
          </a:p>
          <a:p>
            <a:r>
              <a:rPr lang="en-US" altLang="en-US" sz="3200" dirty="0"/>
              <a:t> Effectively and strongly hold the track to gauge</a:t>
            </a:r>
          </a:p>
          <a:p>
            <a:r>
              <a:rPr lang="en-US" altLang="en-US" sz="3200" dirty="0"/>
              <a:t> Inflammable and fire resistant</a:t>
            </a:r>
          </a:p>
        </p:txBody>
      </p:sp>
      <p:sp>
        <p:nvSpPr>
          <p:cNvPr id="4" name="Slide Number Placeholder 3">
            <a:extLst>
              <a:ext uri="{FF2B5EF4-FFF2-40B4-BE49-F238E27FC236}">
                <a16:creationId xmlns:a16="http://schemas.microsoft.com/office/drawing/2014/main" id="{34E9CADD-C5AE-E99C-8A15-6FE4CCE3A5BF}"/>
              </a:ext>
            </a:extLst>
          </p:cNvPr>
          <p:cNvSpPr>
            <a:spLocks noGrp="1"/>
          </p:cNvSpPr>
          <p:nvPr>
            <p:ph type="sldNum" sz="quarter" idx="12"/>
          </p:nvPr>
        </p:nvSpPr>
        <p:spPr/>
        <p:txBody>
          <a:bodyPr/>
          <a:lstStyle/>
          <a:p>
            <a:fld id="{B3561BA9-CDCF-4958-B8AB-66F3BF063E13}" type="slidenum">
              <a:rPr lang="en-US" smtClean="0"/>
              <a:t>18</a:t>
            </a:fld>
            <a:endParaRPr lang="en-US"/>
          </a:p>
        </p:txBody>
      </p:sp>
      <p:pic>
        <p:nvPicPr>
          <p:cNvPr id="5" name="Content Placeholder 4">
            <a:extLst>
              <a:ext uri="{FF2B5EF4-FFF2-40B4-BE49-F238E27FC236}">
                <a16:creationId xmlns:a16="http://schemas.microsoft.com/office/drawing/2014/main" id="{37B6E097-2316-A4BD-AB1A-22FD0A4BB0ED}"/>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extLst>
      <p:ext uri="{BB962C8B-B14F-4D97-AF65-F5344CB8AC3E}">
        <p14:creationId xmlns:p14="http://schemas.microsoft.com/office/powerpoint/2010/main" val="334635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00FC0DD1-246A-AE50-B9C4-A1753C7D3069}"/>
              </a:ext>
            </a:extLst>
          </p:cNvPr>
          <p:cNvSpPr>
            <a:spLocks noGrp="1"/>
          </p:cNvSpPr>
          <p:nvPr>
            <p:ph idx="1"/>
          </p:nvPr>
        </p:nvSpPr>
        <p:spPr>
          <a:xfrm>
            <a:off x="1002890" y="287338"/>
            <a:ext cx="10338620" cy="6323012"/>
          </a:xfrm>
        </p:spPr>
        <p:txBody>
          <a:bodyPr/>
          <a:lstStyle/>
          <a:p>
            <a:r>
              <a:rPr lang="en-US" altLang="en-US" sz="2800" b="1" dirty="0">
                <a:solidFill>
                  <a:srgbClr val="FF0000"/>
                </a:solidFill>
              </a:rPr>
              <a:t>Disadvantages Concrete Sleepers</a:t>
            </a:r>
          </a:p>
          <a:p>
            <a:pPr lvl="1"/>
            <a:r>
              <a:rPr lang="en-US" altLang="en-US" b="1" dirty="0">
                <a:solidFill>
                  <a:srgbClr val="FF0000"/>
                </a:solidFill>
              </a:rPr>
              <a:t>	Difficult to be handled</a:t>
            </a:r>
          </a:p>
          <a:p>
            <a:pPr lvl="1"/>
            <a:endParaRPr lang="en-US" altLang="en-US" sz="2000" dirty="0"/>
          </a:p>
          <a:p>
            <a:pPr lvl="1"/>
            <a:r>
              <a:rPr lang="en-US" altLang="en-US" dirty="0"/>
              <a:t>Difficult to be manufactured in different sizes thus cannot be used in bridges and crossing</a:t>
            </a:r>
          </a:p>
          <a:p>
            <a:pPr lvl="1"/>
            <a:r>
              <a:rPr lang="en-US" altLang="en-US" dirty="0"/>
              <a:t>Can be damaged easily while loading and unloading</a:t>
            </a:r>
          </a:p>
          <a:p>
            <a:endParaRPr lang="en-US" altLang="en-US" sz="2400" dirty="0"/>
          </a:p>
        </p:txBody>
      </p:sp>
      <p:pic>
        <p:nvPicPr>
          <p:cNvPr id="31747" name="Picture 4" descr="http://www.railone.com/uploads/pics/Schotteroberbau.jpg">
            <a:extLst>
              <a:ext uri="{FF2B5EF4-FFF2-40B4-BE49-F238E27FC236}">
                <a16:creationId xmlns:a16="http://schemas.microsoft.com/office/drawing/2014/main" id="{65FBF083-CA6E-4265-AB93-87CAE3092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331" y="3854450"/>
            <a:ext cx="4584700"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Content Placeholder 4">
            <a:extLst>
              <a:ext uri="{FF2B5EF4-FFF2-40B4-BE49-F238E27FC236}">
                <a16:creationId xmlns:a16="http://schemas.microsoft.com/office/drawing/2014/main" id="{7E887B56-0549-A778-A454-6BC416FF93AE}"/>
              </a:ext>
            </a:extLst>
          </p:cNvPr>
          <p:cNvPicPr>
            <a:picLocks noChangeAspect="1"/>
          </p:cNvPicPr>
          <p:nvPr/>
        </p:nvPicPr>
        <p:blipFill>
          <a:blip r:embed="rId3"/>
          <a:stretch>
            <a:fillRect/>
          </a:stretch>
        </p:blipFill>
        <p:spPr>
          <a:xfrm>
            <a:off x="130810" y="95250"/>
            <a:ext cx="1097280" cy="108331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E2D9FE-A7F9-7F56-2729-D72EA0DE1567}"/>
              </a:ext>
            </a:extLst>
          </p:cNvPr>
          <p:cNvSpPr>
            <a:spLocks noGrp="1"/>
          </p:cNvSpPr>
          <p:nvPr>
            <p:ph type="sldNum" sz="quarter" idx="12"/>
          </p:nvPr>
        </p:nvSpPr>
        <p:spPr/>
        <p:txBody>
          <a:bodyPr/>
          <a:lstStyle/>
          <a:p>
            <a:fld id="{B3561BA9-CDCF-4958-B8AB-66F3BF063E13}" type="slidenum">
              <a:rPr lang="en-US" smtClean="0"/>
              <a:t>2</a:t>
            </a:fld>
            <a:endParaRPr lang="en-US"/>
          </a:p>
        </p:txBody>
      </p:sp>
      <p:pic>
        <p:nvPicPr>
          <p:cNvPr id="5" name="object 2">
            <a:extLst>
              <a:ext uri="{FF2B5EF4-FFF2-40B4-BE49-F238E27FC236}">
                <a16:creationId xmlns:a16="http://schemas.microsoft.com/office/drawing/2014/main" id="{9A744E0C-A177-AFC4-8224-6053AB5DC4A8}"/>
              </a:ext>
            </a:extLst>
          </p:cNvPr>
          <p:cNvPicPr/>
          <p:nvPr/>
        </p:nvPicPr>
        <p:blipFill>
          <a:blip r:embed="rId2" cstate="print"/>
          <a:stretch>
            <a:fillRect/>
          </a:stretch>
        </p:blipFill>
        <p:spPr>
          <a:xfrm>
            <a:off x="1524000" y="136526"/>
            <a:ext cx="9143999" cy="6584950"/>
          </a:xfrm>
          <a:prstGeom prst="rect">
            <a:avLst/>
          </a:prstGeom>
        </p:spPr>
      </p:pic>
      <p:pic>
        <p:nvPicPr>
          <p:cNvPr id="6" name="Content Placeholder 4">
            <a:extLst>
              <a:ext uri="{FF2B5EF4-FFF2-40B4-BE49-F238E27FC236}">
                <a16:creationId xmlns:a16="http://schemas.microsoft.com/office/drawing/2014/main" id="{AE56C8A2-2475-A9FA-4C51-F8444D6ADC28}"/>
              </a:ext>
            </a:extLst>
          </p:cNvPr>
          <p:cNvPicPr>
            <a:picLocks noGrp="1" noChangeAspect="1"/>
          </p:cNvPicPr>
          <p:nvPr>
            <p:ph idx="1"/>
          </p:nvPr>
        </p:nvPicPr>
        <p:blipFill>
          <a:blip r:embed="rId3"/>
          <a:stretch>
            <a:fillRect/>
          </a:stretch>
        </p:blipFill>
        <p:spPr>
          <a:xfrm>
            <a:off x="130810" y="95250"/>
            <a:ext cx="1097280" cy="1083310"/>
          </a:xfrm>
          <a:prstGeom prst="rect">
            <a:avLst/>
          </a:prstGeom>
        </p:spPr>
      </p:pic>
    </p:spTree>
    <p:extLst>
      <p:ext uri="{BB962C8B-B14F-4D97-AF65-F5344CB8AC3E}">
        <p14:creationId xmlns:p14="http://schemas.microsoft.com/office/powerpoint/2010/main" val="117538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561BA9-CDCF-4958-B8AB-66F3BF063E13}" type="slidenum">
              <a:rPr lang="en-US" smtClean="0"/>
              <a:t>20</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496" y="1665027"/>
            <a:ext cx="6332560" cy="3875963"/>
          </a:xfrm>
        </p:spPr>
      </p:pic>
      <p:pic>
        <p:nvPicPr>
          <p:cNvPr id="3" name="Content Placeholder 4">
            <a:extLst>
              <a:ext uri="{FF2B5EF4-FFF2-40B4-BE49-F238E27FC236}">
                <a16:creationId xmlns:a16="http://schemas.microsoft.com/office/drawing/2014/main" id="{2C36F263-A2DE-69AF-FAE4-2F60C800F0C2}"/>
              </a:ext>
            </a:extLst>
          </p:cNvPr>
          <p:cNvPicPr>
            <a:picLocks noChangeAspect="1"/>
          </p:cNvPicPr>
          <p:nvPr/>
        </p:nvPicPr>
        <p:blipFill>
          <a:blip r:embed="rId3"/>
          <a:stretch>
            <a:fillRect/>
          </a:stretch>
        </p:blipFill>
        <p:spPr>
          <a:xfrm>
            <a:off x="130810" y="95250"/>
            <a:ext cx="1097280" cy="1083310"/>
          </a:xfrm>
          <a:prstGeom prst="rect">
            <a:avLst/>
          </a:prstGeom>
          <a:noFill/>
          <a:ln w="9525">
            <a:noFill/>
          </a:ln>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FB846C0-F563-F31A-5F12-B05BBF5FE4D9}"/>
              </a:ext>
            </a:extLst>
          </p:cNvPr>
          <p:cNvSpPr>
            <a:spLocks noGrp="1" noChangeArrowheads="1"/>
          </p:cNvSpPr>
          <p:nvPr>
            <p:ph type="title"/>
          </p:nvPr>
        </p:nvSpPr>
        <p:spPr/>
        <p:txBody>
          <a:bodyPr/>
          <a:lstStyle/>
          <a:p>
            <a:r>
              <a:rPr lang="en-US" altLang="en-US"/>
              <a:t>Sleepers</a:t>
            </a:r>
          </a:p>
        </p:txBody>
      </p:sp>
      <p:sp>
        <p:nvSpPr>
          <p:cNvPr id="17411" name="Rectangle 4">
            <a:extLst>
              <a:ext uri="{FF2B5EF4-FFF2-40B4-BE49-F238E27FC236}">
                <a16:creationId xmlns:a16="http://schemas.microsoft.com/office/drawing/2014/main" id="{082CEBDE-3BDB-8F47-63DD-9467B29F20D1}"/>
              </a:ext>
            </a:extLst>
          </p:cNvPr>
          <p:cNvSpPr>
            <a:spLocks noChangeArrowheads="1"/>
          </p:cNvSpPr>
          <p:nvPr/>
        </p:nvSpPr>
        <p:spPr bwMode="auto">
          <a:xfrm>
            <a:off x="162232" y="1249570"/>
            <a:ext cx="1181345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ts val="1000"/>
              </a:spcBef>
              <a:spcAft>
                <a:spcPts val="600"/>
              </a:spcAft>
              <a:buClr>
                <a:srgbClr val="1B5CA5"/>
              </a:buClr>
            </a:pPr>
            <a:r>
              <a:rPr lang="en-US" altLang="en-US" sz="2800" dirty="0"/>
              <a:t>A </a:t>
            </a:r>
            <a:r>
              <a:rPr lang="en-US" altLang="en-US" sz="2800" b="1" dirty="0"/>
              <a:t>railway sleeper</a:t>
            </a:r>
            <a:r>
              <a:rPr lang="en-US" altLang="en-US" sz="2800" dirty="0"/>
              <a:t> is a rectangular object used as a base for </a:t>
            </a:r>
            <a:r>
              <a:rPr lang="en-US" altLang="en-US" sz="2800" dirty="0">
                <a:hlinkClick r:id="rId3" tooltip="Railroad tracks"/>
              </a:rPr>
              <a:t>railroad tracks</a:t>
            </a:r>
            <a:r>
              <a:rPr lang="en-US" altLang="en-US" sz="2800" dirty="0"/>
              <a:t>. Ties are members generally laid transverse to the rails, on which the rails are supported and fixed, to transfer the loads from rails to the ballast and subgrade, and to hold the rails to the correct gauge. </a:t>
            </a:r>
          </a:p>
        </p:txBody>
      </p:sp>
      <p:sp>
        <p:nvSpPr>
          <p:cNvPr id="17412" name="Rectangle 5">
            <a:extLst>
              <a:ext uri="{FF2B5EF4-FFF2-40B4-BE49-F238E27FC236}">
                <a16:creationId xmlns:a16="http://schemas.microsoft.com/office/drawing/2014/main" id="{AAF281B7-DBB7-1F58-D768-2DE3951D3ED2}"/>
              </a:ext>
            </a:extLst>
          </p:cNvPr>
          <p:cNvSpPr>
            <a:spLocks noChangeArrowheads="1"/>
          </p:cNvSpPr>
          <p:nvPr/>
        </p:nvSpPr>
        <p:spPr bwMode="auto">
          <a:xfrm>
            <a:off x="914400" y="4165833"/>
            <a:ext cx="4675240" cy="229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ts val="1000"/>
              </a:spcBef>
              <a:spcAft>
                <a:spcPts val="600"/>
              </a:spcAft>
              <a:buClr>
                <a:srgbClr val="1B5CA5"/>
              </a:buClr>
            </a:pPr>
            <a:r>
              <a:rPr lang="en-US" altLang="en-US" sz="3200" b="1" dirty="0">
                <a:solidFill>
                  <a:srgbClr val="FF0000"/>
                </a:solidFill>
              </a:rPr>
              <a:t>Types of Sleepers:</a:t>
            </a:r>
          </a:p>
          <a:p>
            <a:pPr eaLnBrk="1" hangingPunct="1">
              <a:lnSpc>
                <a:spcPct val="90000"/>
              </a:lnSpc>
              <a:spcBef>
                <a:spcPts val="1000"/>
              </a:spcBef>
              <a:spcAft>
                <a:spcPts val="600"/>
              </a:spcAft>
              <a:buClr>
                <a:srgbClr val="1B5CA5"/>
              </a:buClr>
              <a:buFont typeface="Arial" panose="020B0604020202020204" pitchFamily="34" charset="0"/>
              <a:buChar char="•"/>
            </a:pPr>
            <a:r>
              <a:rPr lang="en-US" altLang="en-US" sz="2800" b="1" dirty="0">
                <a:solidFill>
                  <a:srgbClr val="002060"/>
                </a:solidFill>
              </a:rPr>
              <a:t>Steel Sleepers</a:t>
            </a:r>
          </a:p>
          <a:p>
            <a:pPr eaLnBrk="1" hangingPunct="1">
              <a:lnSpc>
                <a:spcPct val="90000"/>
              </a:lnSpc>
              <a:spcBef>
                <a:spcPts val="1000"/>
              </a:spcBef>
              <a:spcAft>
                <a:spcPts val="600"/>
              </a:spcAft>
              <a:buClr>
                <a:srgbClr val="1B5CA5"/>
              </a:buClr>
              <a:buFont typeface="Arial" panose="020B0604020202020204" pitchFamily="34" charset="0"/>
              <a:buChar char="•"/>
            </a:pPr>
            <a:r>
              <a:rPr lang="en-US" altLang="en-US" sz="2800" b="1" dirty="0">
                <a:solidFill>
                  <a:srgbClr val="002060"/>
                </a:solidFill>
              </a:rPr>
              <a:t>Wooden Sleepers</a:t>
            </a:r>
          </a:p>
          <a:p>
            <a:pPr eaLnBrk="1" hangingPunct="1">
              <a:lnSpc>
                <a:spcPct val="90000"/>
              </a:lnSpc>
              <a:spcBef>
                <a:spcPts val="1000"/>
              </a:spcBef>
              <a:spcAft>
                <a:spcPts val="600"/>
              </a:spcAft>
              <a:buClr>
                <a:srgbClr val="1B5CA5"/>
              </a:buClr>
              <a:buFont typeface="Arial" panose="020B0604020202020204" pitchFamily="34" charset="0"/>
              <a:buChar char="•"/>
            </a:pPr>
            <a:r>
              <a:rPr lang="en-US" altLang="en-US" sz="2800" b="1" dirty="0">
                <a:solidFill>
                  <a:srgbClr val="002060"/>
                </a:solidFill>
              </a:rPr>
              <a:t>Concrete Sleepers</a:t>
            </a:r>
            <a:endParaRPr lang="en-GB" altLang="en-US" sz="2800" b="1" dirty="0">
              <a:solidFill>
                <a:srgbClr val="002060"/>
              </a:solidFill>
            </a:endParaRPr>
          </a:p>
        </p:txBody>
      </p:sp>
      <p:pic>
        <p:nvPicPr>
          <p:cNvPr id="17413" name="Picture 7" descr="Wooden Sleeper">
            <a:extLst>
              <a:ext uri="{FF2B5EF4-FFF2-40B4-BE49-F238E27FC236}">
                <a16:creationId xmlns:a16="http://schemas.microsoft.com/office/drawing/2014/main" id="{7BFE984B-716B-C5D1-D465-5981D91C5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207" y="4165832"/>
            <a:ext cx="4496056" cy="269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833" name="Track Basics.ppt294.WAV">
            <a:hlinkClick r:id="" action="ppaction://media"/>
            <a:extLst>
              <a:ext uri="{FF2B5EF4-FFF2-40B4-BE49-F238E27FC236}">
                <a16:creationId xmlns:a16="http://schemas.microsoft.com/office/drawing/2014/main" id="{8EE9929A-559C-A439-03CC-C264E5BA8EC9}"/>
              </a:ext>
            </a:extLst>
          </p:cNvPr>
          <p:cNvPicPr>
            <a:picLocks noRot="1" noChangeAspect="1" noChangeArrowheads="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10302875" y="6492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Content Placeholder 4">
            <a:extLst>
              <a:ext uri="{FF2B5EF4-FFF2-40B4-BE49-F238E27FC236}">
                <a16:creationId xmlns:a16="http://schemas.microsoft.com/office/drawing/2014/main" id="{1C9C5BC4-0106-41D5-1C1D-38EB750E6CFF}"/>
              </a:ext>
            </a:extLst>
          </p:cNvPr>
          <p:cNvPicPr>
            <a:picLocks noGrp="1" noChangeAspect="1"/>
          </p:cNvPicPr>
          <p:nvPr>
            <p:ph idx="1"/>
          </p:nvPr>
        </p:nvPicPr>
        <p:blipFill>
          <a:blip r:embed="rId6"/>
          <a:stretch>
            <a:fillRect/>
          </a:stretch>
        </p:blipFill>
        <p:spPr>
          <a:xfrm>
            <a:off x="130810" y="95250"/>
            <a:ext cx="1097280" cy="1083310"/>
          </a:xfrm>
          <a:prstGeom prst="rect">
            <a:avLst/>
          </a:prstGeom>
        </p:spPr>
      </p:pic>
    </p:spTree>
  </p:cSld>
  <p:clrMapOvr>
    <a:masterClrMapping/>
  </p:clrMapOvr>
  <p:transition advTm="62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338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33383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332F6D8-EDC2-A939-E240-0466021E02CF}"/>
              </a:ext>
            </a:extLst>
          </p:cNvPr>
          <p:cNvSpPr>
            <a:spLocks noGrp="1" noChangeArrowheads="1"/>
          </p:cNvSpPr>
          <p:nvPr>
            <p:ph type="title"/>
          </p:nvPr>
        </p:nvSpPr>
        <p:spPr/>
        <p:txBody>
          <a:bodyPr/>
          <a:lstStyle/>
          <a:p>
            <a:r>
              <a:rPr lang="en-US" altLang="en-US"/>
              <a:t>Sleepers</a:t>
            </a:r>
          </a:p>
        </p:txBody>
      </p:sp>
      <p:sp>
        <p:nvSpPr>
          <p:cNvPr id="18435" name="Rectangle 4">
            <a:extLst>
              <a:ext uri="{FF2B5EF4-FFF2-40B4-BE49-F238E27FC236}">
                <a16:creationId xmlns:a16="http://schemas.microsoft.com/office/drawing/2014/main" id="{728376AB-0D76-53BA-0A0C-5FBB32DB0C78}"/>
              </a:ext>
            </a:extLst>
          </p:cNvPr>
          <p:cNvSpPr>
            <a:spLocks noChangeArrowheads="1"/>
          </p:cNvSpPr>
          <p:nvPr/>
        </p:nvSpPr>
        <p:spPr bwMode="auto">
          <a:xfrm>
            <a:off x="3154311" y="1173623"/>
            <a:ext cx="56953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b="1" u="sng" dirty="0">
                <a:solidFill>
                  <a:srgbClr val="FF0000"/>
                </a:solidFill>
              </a:rPr>
              <a:t>Pre-Stressed Concrete Sleepers</a:t>
            </a:r>
          </a:p>
        </p:txBody>
      </p:sp>
      <p:pic>
        <p:nvPicPr>
          <p:cNvPr id="18436" name="Picture 7" descr="sleeper3">
            <a:extLst>
              <a:ext uri="{FF2B5EF4-FFF2-40B4-BE49-F238E27FC236}">
                <a16:creationId xmlns:a16="http://schemas.microsoft.com/office/drawing/2014/main" id="{2FFEBAE7-9E9E-69EE-10FE-AA24C0ACC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587" y="4035425"/>
            <a:ext cx="3276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8" descr="sleeper4">
            <a:extLst>
              <a:ext uri="{FF2B5EF4-FFF2-40B4-BE49-F238E27FC236}">
                <a16:creationId xmlns:a16="http://schemas.microsoft.com/office/drawing/2014/main" id="{B9F22B34-45D9-8881-31A1-B68402E05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1287" y="2484438"/>
            <a:ext cx="3921125"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9">
            <a:extLst>
              <a:ext uri="{FF2B5EF4-FFF2-40B4-BE49-F238E27FC236}">
                <a16:creationId xmlns:a16="http://schemas.microsoft.com/office/drawing/2014/main" id="{C92D85AF-0BCA-B68B-008C-3F8E0F667361}"/>
              </a:ext>
            </a:extLst>
          </p:cNvPr>
          <p:cNvSpPr>
            <a:spLocks noChangeArrowheads="1"/>
          </p:cNvSpPr>
          <p:nvPr/>
        </p:nvSpPr>
        <p:spPr bwMode="auto">
          <a:xfrm>
            <a:off x="840403" y="3699086"/>
            <a:ext cx="377031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sz="2800" dirty="0"/>
              <a:t>A </a:t>
            </a:r>
            <a:r>
              <a:rPr lang="fr-FR" altLang="en-US" sz="2800" b="1" dirty="0" err="1"/>
              <a:t>concrete</a:t>
            </a:r>
            <a:r>
              <a:rPr lang="fr-FR" altLang="en-US" sz="2800" b="1" dirty="0"/>
              <a:t> </a:t>
            </a:r>
            <a:r>
              <a:rPr lang="fr-FR" altLang="en-US" sz="2800" b="1" dirty="0" err="1"/>
              <a:t>sleeper</a:t>
            </a:r>
            <a:r>
              <a:rPr lang="fr-FR" altLang="en-US" sz="2800" dirty="0"/>
              <a:t> </a:t>
            </a:r>
            <a:r>
              <a:rPr lang="fr-FR" altLang="en-US" sz="2800" dirty="0" err="1"/>
              <a:t>is</a:t>
            </a:r>
            <a:r>
              <a:rPr lang="fr-FR" altLang="en-US" sz="2800" dirty="0"/>
              <a:t> a </a:t>
            </a:r>
            <a:r>
              <a:rPr lang="fr-FR" altLang="en-US" sz="2800" dirty="0" err="1"/>
              <a:t>railroad</a:t>
            </a:r>
            <a:r>
              <a:rPr lang="fr-FR" altLang="en-US" sz="2800" dirty="0"/>
              <a:t> tie made out of </a:t>
            </a:r>
            <a:r>
              <a:rPr lang="fr-FR" altLang="en-US" sz="2800" dirty="0" err="1"/>
              <a:t>steel</a:t>
            </a:r>
            <a:r>
              <a:rPr lang="fr-FR" altLang="en-US" sz="2800" dirty="0"/>
              <a:t> </a:t>
            </a:r>
            <a:r>
              <a:rPr lang="fr-FR" altLang="en-US" sz="2800" dirty="0" err="1"/>
              <a:t>reinforced</a:t>
            </a:r>
            <a:r>
              <a:rPr lang="fr-FR" altLang="en-US" sz="2800" dirty="0"/>
              <a:t> </a:t>
            </a:r>
            <a:r>
              <a:rPr lang="fr-FR" altLang="en-US" sz="2800" dirty="0" err="1"/>
              <a:t>concrete</a:t>
            </a:r>
            <a:r>
              <a:rPr lang="fr-FR" altLang="en-US" sz="2800" dirty="0"/>
              <a:t>. </a:t>
            </a:r>
          </a:p>
        </p:txBody>
      </p:sp>
      <p:pic>
        <p:nvPicPr>
          <p:cNvPr id="337931" name="Track Basics.ppt298.WAV">
            <a:hlinkClick r:id="" action="ppaction://media"/>
            <a:extLst>
              <a:ext uri="{FF2B5EF4-FFF2-40B4-BE49-F238E27FC236}">
                <a16:creationId xmlns:a16="http://schemas.microsoft.com/office/drawing/2014/main" id="{6B610577-64E2-A00A-2824-4C592AB15D77}"/>
              </a:ext>
            </a:extLst>
          </p:cNvPr>
          <p:cNvPicPr>
            <a:picLocks noRot="1" noChangeAspect="1" noChangeArrowheads="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10302875" y="6492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Content Placeholder 4">
            <a:extLst>
              <a:ext uri="{FF2B5EF4-FFF2-40B4-BE49-F238E27FC236}">
                <a16:creationId xmlns:a16="http://schemas.microsoft.com/office/drawing/2014/main" id="{B5975F33-0C5E-A2FA-9F68-C18FC2F9A4A0}"/>
              </a:ext>
            </a:extLst>
          </p:cNvPr>
          <p:cNvPicPr>
            <a:picLocks noGrp="1" noChangeAspect="1"/>
          </p:cNvPicPr>
          <p:nvPr>
            <p:ph idx="1"/>
          </p:nvPr>
        </p:nvPicPr>
        <p:blipFill>
          <a:blip r:embed="rId6"/>
          <a:stretch>
            <a:fillRect/>
          </a:stretch>
        </p:blipFill>
        <p:spPr>
          <a:xfrm>
            <a:off x="130810" y="95250"/>
            <a:ext cx="1097280" cy="1083310"/>
          </a:xfrm>
          <a:prstGeom prst="rect">
            <a:avLst/>
          </a:prstGeom>
        </p:spPr>
      </p:pic>
    </p:spTree>
  </p:cSld>
  <p:clrMapOvr>
    <a:masterClrMapping/>
  </p:clrMapOvr>
  <p:transition advTm="64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3793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33793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6B54131-8B60-578B-9B27-1AE4EFE355C0}"/>
              </a:ext>
            </a:extLst>
          </p:cNvPr>
          <p:cNvSpPr>
            <a:spLocks noGrp="1"/>
          </p:cNvSpPr>
          <p:nvPr>
            <p:ph type="title"/>
          </p:nvPr>
        </p:nvSpPr>
        <p:spPr>
          <a:xfrm>
            <a:off x="3111910" y="452130"/>
            <a:ext cx="4955458" cy="390525"/>
          </a:xfrm>
        </p:spPr>
        <p:txBody>
          <a:bodyPr/>
          <a:lstStyle/>
          <a:p>
            <a:r>
              <a:rPr lang="en-US" altLang="en-US" dirty="0"/>
              <a:t>Railway Sleepers </a:t>
            </a:r>
          </a:p>
        </p:txBody>
      </p:sp>
      <p:sp>
        <p:nvSpPr>
          <p:cNvPr id="24579" name="Content Placeholder 2">
            <a:extLst>
              <a:ext uri="{FF2B5EF4-FFF2-40B4-BE49-F238E27FC236}">
                <a16:creationId xmlns:a16="http://schemas.microsoft.com/office/drawing/2014/main" id="{504595D6-56B4-DA61-A771-583E515D9DD9}"/>
              </a:ext>
            </a:extLst>
          </p:cNvPr>
          <p:cNvSpPr>
            <a:spLocks noGrp="1"/>
          </p:cNvSpPr>
          <p:nvPr>
            <p:ph idx="1"/>
          </p:nvPr>
        </p:nvSpPr>
        <p:spPr>
          <a:xfrm>
            <a:off x="412955" y="1042575"/>
            <a:ext cx="11194025" cy="5019009"/>
          </a:xfrm>
        </p:spPr>
        <p:txBody>
          <a:bodyPr/>
          <a:lstStyle/>
          <a:p>
            <a:pPr>
              <a:lnSpc>
                <a:spcPct val="150000"/>
              </a:lnSpc>
            </a:pPr>
            <a:r>
              <a:rPr lang="en-US" altLang="en-US" sz="2800" dirty="0"/>
              <a:t>Depending upon the position in a railway track, sleepers may be classified as:</a:t>
            </a:r>
          </a:p>
          <a:p>
            <a:pPr lvl="1">
              <a:lnSpc>
                <a:spcPct val="150000"/>
              </a:lnSpc>
            </a:pPr>
            <a:r>
              <a:rPr lang="en-US" altLang="en-US" dirty="0"/>
              <a:t>These are the early form of sleepers which are not commonly used nowadays</a:t>
            </a:r>
          </a:p>
          <a:p>
            <a:pPr lvl="2">
              <a:lnSpc>
                <a:spcPct val="150000"/>
              </a:lnSpc>
            </a:pPr>
            <a:r>
              <a:rPr lang="en-US" altLang="en-US" sz="2800" b="1" dirty="0"/>
              <a:t>Longitudinal Sleepers</a:t>
            </a:r>
            <a:r>
              <a:rPr lang="en-US" altLang="en-US" sz="2800" dirty="0"/>
              <a:t>:  It consists of slabs of stones or pieces of woods placed parallel to and underneath the rails. To maintain correct gauge of the track, cross pieces are provided at regular intervals.</a:t>
            </a:r>
          </a:p>
          <a:p>
            <a:pPr lvl="3"/>
            <a:endParaRPr lang="en-US" altLang="en-US" sz="1600" dirty="0"/>
          </a:p>
        </p:txBody>
      </p:sp>
      <p:pic>
        <p:nvPicPr>
          <p:cNvPr id="2" name="Content Placeholder 4">
            <a:extLst>
              <a:ext uri="{FF2B5EF4-FFF2-40B4-BE49-F238E27FC236}">
                <a16:creationId xmlns:a16="http://schemas.microsoft.com/office/drawing/2014/main" id="{2C4FF2F9-F419-499C-5DBA-9BAD293E1340}"/>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4C858-1E8F-7A54-86BD-D39187843470}"/>
              </a:ext>
            </a:extLst>
          </p:cNvPr>
          <p:cNvSpPr>
            <a:spLocks noGrp="1"/>
          </p:cNvSpPr>
          <p:nvPr>
            <p:ph idx="1"/>
          </p:nvPr>
        </p:nvSpPr>
        <p:spPr>
          <a:xfrm>
            <a:off x="103239" y="671054"/>
            <a:ext cx="12088761" cy="4525963"/>
          </a:xfrm>
        </p:spPr>
        <p:txBody>
          <a:bodyPr/>
          <a:lstStyle/>
          <a:p>
            <a:pPr lvl="2"/>
            <a:r>
              <a:rPr lang="en-US" altLang="en-US" sz="2800" dirty="0"/>
              <a:t>At present this type of sleepers are discarded mainly because of the following reasons.</a:t>
            </a:r>
          </a:p>
          <a:p>
            <a:pPr lvl="3"/>
            <a:r>
              <a:rPr lang="en-US" altLang="en-US" sz="2800" dirty="0"/>
              <a:t> Running of the train is not smooth when this type of sleepers is used.</a:t>
            </a:r>
          </a:p>
          <a:p>
            <a:pPr lvl="3"/>
            <a:r>
              <a:rPr lang="en-US" altLang="en-US" sz="2800" dirty="0"/>
              <a:t>Noise created by the track is considerable.</a:t>
            </a:r>
          </a:p>
          <a:p>
            <a:pPr lvl="3"/>
            <a:r>
              <a:rPr lang="en-US" altLang="en-US" sz="2800" dirty="0"/>
              <a:t> Cost is high.</a:t>
            </a:r>
          </a:p>
          <a:p>
            <a:pPr lvl="2"/>
            <a:r>
              <a:rPr lang="en-US" altLang="en-US" sz="2800" b="1" dirty="0"/>
              <a:t>Transverse Sleepers:  </a:t>
            </a:r>
            <a:r>
              <a:rPr lang="en-US" altLang="en-US" sz="2800" dirty="0"/>
              <a:t>Transverse sleepers introduced in 1835 and since then they are universally used. </a:t>
            </a:r>
          </a:p>
          <a:p>
            <a:pPr lvl="3"/>
            <a:r>
              <a:rPr lang="en-US" altLang="en-US" sz="2800" dirty="0"/>
              <a:t>Timber/wooden sleepers</a:t>
            </a:r>
          </a:p>
          <a:p>
            <a:pPr lvl="3"/>
            <a:r>
              <a:rPr lang="en-US" altLang="en-US" sz="2800" dirty="0"/>
              <a:t> Steel sleepers</a:t>
            </a:r>
          </a:p>
          <a:p>
            <a:pPr lvl="3"/>
            <a:r>
              <a:rPr lang="en-US" altLang="en-US" sz="2800" dirty="0"/>
              <a:t> Cast Iron Sleepers</a:t>
            </a:r>
          </a:p>
          <a:p>
            <a:pPr lvl="3"/>
            <a:r>
              <a:rPr lang="en-US" altLang="en-US" sz="2800" dirty="0"/>
              <a:t> Concrete Sleepers</a:t>
            </a:r>
          </a:p>
          <a:p>
            <a:endParaRPr lang="en-IN" dirty="0"/>
          </a:p>
        </p:txBody>
      </p:sp>
      <p:sp>
        <p:nvSpPr>
          <p:cNvPr id="4" name="Slide Number Placeholder 3">
            <a:extLst>
              <a:ext uri="{FF2B5EF4-FFF2-40B4-BE49-F238E27FC236}">
                <a16:creationId xmlns:a16="http://schemas.microsoft.com/office/drawing/2014/main" id="{30F700DE-EE96-171C-B48B-F575ED160933}"/>
              </a:ext>
            </a:extLst>
          </p:cNvPr>
          <p:cNvSpPr>
            <a:spLocks noGrp="1"/>
          </p:cNvSpPr>
          <p:nvPr>
            <p:ph type="sldNum" sz="quarter" idx="12"/>
          </p:nvPr>
        </p:nvSpPr>
        <p:spPr/>
        <p:txBody>
          <a:bodyPr/>
          <a:lstStyle/>
          <a:p>
            <a:fld id="{B3561BA9-CDCF-4958-B8AB-66F3BF063E13}" type="slidenum">
              <a:rPr lang="en-US" smtClean="0"/>
              <a:t>6</a:t>
            </a:fld>
            <a:endParaRPr lang="en-US"/>
          </a:p>
        </p:txBody>
      </p:sp>
      <p:pic>
        <p:nvPicPr>
          <p:cNvPr id="5" name="Content Placeholder 4">
            <a:extLst>
              <a:ext uri="{FF2B5EF4-FFF2-40B4-BE49-F238E27FC236}">
                <a16:creationId xmlns:a16="http://schemas.microsoft.com/office/drawing/2014/main" id="{7714C9A7-A73B-50B5-41FA-7CC1EE08EE5C}"/>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extLst>
      <p:ext uri="{BB962C8B-B14F-4D97-AF65-F5344CB8AC3E}">
        <p14:creationId xmlns:p14="http://schemas.microsoft.com/office/powerpoint/2010/main" val="56667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7C0E7FB-B207-CA62-75C2-281C7C33DFB0}"/>
              </a:ext>
            </a:extLst>
          </p:cNvPr>
          <p:cNvSpPr>
            <a:spLocks noGrp="1"/>
          </p:cNvSpPr>
          <p:nvPr>
            <p:ph type="title"/>
          </p:nvPr>
        </p:nvSpPr>
        <p:spPr>
          <a:xfrm>
            <a:off x="3465871" y="870155"/>
            <a:ext cx="4439264" cy="417513"/>
          </a:xfrm>
        </p:spPr>
        <p:txBody>
          <a:bodyPr/>
          <a:lstStyle/>
          <a:p>
            <a:r>
              <a:rPr lang="en-US" altLang="en-US" dirty="0"/>
              <a:t>Timber Sleepers </a:t>
            </a:r>
          </a:p>
        </p:txBody>
      </p:sp>
      <p:sp>
        <p:nvSpPr>
          <p:cNvPr id="25603" name="Content Placeholder 2">
            <a:extLst>
              <a:ext uri="{FF2B5EF4-FFF2-40B4-BE49-F238E27FC236}">
                <a16:creationId xmlns:a16="http://schemas.microsoft.com/office/drawing/2014/main" id="{05D2B857-E91C-53DC-FB38-7DAC2F240B6F}"/>
              </a:ext>
            </a:extLst>
          </p:cNvPr>
          <p:cNvSpPr>
            <a:spLocks noGrp="1"/>
          </p:cNvSpPr>
          <p:nvPr>
            <p:ph idx="1"/>
          </p:nvPr>
        </p:nvSpPr>
        <p:spPr>
          <a:xfrm>
            <a:off x="1524000" y="1972188"/>
            <a:ext cx="9144000" cy="4148393"/>
          </a:xfrm>
        </p:spPr>
        <p:txBody>
          <a:bodyPr/>
          <a:lstStyle/>
          <a:p>
            <a:pPr algn="just">
              <a:lnSpc>
                <a:spcPct val="150000"/>
              </a:lnSpc>
            </a:pPr>
            <a:r>
              <a:rPr lang="en-US" altLang="en-US" sz="2800" dirty="0"/>
              <a:t>The timber sleepers nearly fulfilled all the requirements of ideal sleepers and hence they are universally used. The wood used may be like teak, </a:t>
            </a:r>
            <a:r>
              <a:rPr lang="en-US" altLang="en-US" sz="2800" dirty="0" err="1"/>
              <a:t>sal</a:t>
            </a:r>
            <a:r>
              <a:rPr lang="en-US" altLang="en-US" sz="2800" dirty="0"/>
              <a:t> </a:t>
            </a:r>
            <a:r>
              <a:rPr lang="en-US" altLang="en-US" sz="2800" dirty="0" err="1"/>
              <a:t>etc</a:t>
            </a:r>
            <a:r>
              <a:rPr lang="en-US" altLang="en-US" sz="2800" dirty="0"/>
              <a:t> or it may be coniferous like pine.</a:t>
            </a:r>
          </a:p>
          <a:p>
            <a:pPr lvl="1" algn="just">
              <a:lnSpc>
                <a:spcPct val="150000"/>
              </a:lnSpc>
            </a:pPr>
            <a:r>
              <a:rPr lang="en-US" altLang="en-US" dirty="0"/>
              <a:t>The salient features of timber/wooden sleepers with advantages and disadvantages.</a:t>
            </a:r>
          </a:p>
        </p:txBody>
      </p:sp>
      <p:pic>
        <p:nvPicPr>
          <p:cNvPr id="2" name="Content Placeholder 4">
            <a:extLst>
              <a:ext uri="{FF2B5EF4-FFF2-40B4-BE49-F238E27FC236}">
                <a16:creationId xmlns:a16="http://schemas.microsoft.com/office/drawing/2014/main" id="{6C4FC960-9AD0-9D5E-52AE-FCA3FF40D144}"/>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3149-89CA-596A-1BBC-97F39159AEFC}"/>
              </a:ext>
            </a:extLst>
          </p:cNvPr>
          <p:cNvSpPr>
            <a:spLocks noGrp="1"/>
          </p:cNvSpPr>
          <p:nvPr>
            <p:ph type="title"/>
          </p:nvPr>
        </p:nvSpPr>
        <p:spPr>
          <a:xfrm>
            <a:off x="2448232" y="274638"/>
            <a:ext cx="6474542" cy="772497"/>
          </a:xfrm>
        </p:spPr>
        <p:txBody>
          <a:bodyPr/>
          <a:lstStyle/>
          <a:p>
            <a:r>
              <a:rPr lang="en-US" altLang="en-US" sz="3200" b="1" dirty="0"/>
              <a:t>Advantages of Timber Sleepers</a:t>
            </a:r>
            <a:br>
              <a:rPr lang="en-US" altLang="en-US" sz="3200" b="1" dirty="0"/>
            </a:br>
            <a:endParaRPr lang="en-IN" sz="3200" dirty="0"/>
          </a:p>
        </p:txBody>
      </p:sp>
      <p:sp>
        <p:nvSpPr>
          <p:cNvPr id="3" name="Content Placeholder 2">
            <a:extLst>
              <a:ext uri="{FF2B5EF4-FFF2-40B4-BE49-F238E27FC236}">
                <a16:creationId xmlns:a16="http://schemas.microsoft.com/office/drawing/2014/main" id="{BCC1F6D7-EC84-8FB5-B116-55251AF95D80}"/>
              </a:ext>
            </a:extLst>
          </p:cNvPr>
          <p:cNvSpPr>
            <a:spLocks noGrp="1"/>
          </p:cNvSpPr>
          <p:nvPr>
            <p:ph idx="1"/>
          </p:nvPr>
        </p:nvSpPr>
        <p:spPr>
          <a:xfrm>
            <a:off x="103239" y="1047135"/>
            <a:ext cx="11946193" cy="5674339"/>
          </a:xfrm>
        </p:spPr>
        <p:txBody>
          <a:bodyPr/>
          <a:lstStyle/>
          <a:p>
            <a:pPr lvl="2"/>
            <a:r>
              <a:rPr lang="en-US" altLang="en-US" dirty="0"/>
              <a:t>They are much useful for heavy loads and high speeds</a:t>
            </a:r>
          </a:p>
          <a:p>
            <a:pPr lvl="3"/>
            <a:r>
              <a:rPr lang="en-US" altLang="en-US" sz="2400" dirty="0"/>
              <a:t>They have long life of 10-12 years depending upon the climate, condition, rain, intensity, nature of traffic, quality of wood </a:t>
            </a:r>
            <a:r>
              <a:rPr lang="en-US" altLang="en-US" sz="2400" dirty="0" err="1"/>
              <a:t>etc</a:t>
            </a:r>
            <a:endParaRPr lang="en-US" altLang="en-US" sz="2400" dirty="0"/>
          </a:p>
          <a:p>
            <a:pPr lvl="3"/>
            <a:r>
              <a:rPr lang="en-US" altLang="en-US" sz="2400" dirty="0"/>
              <a:t>Good insulators and hence good for track circuited railway tracks</a:t>
            </a:r>
          </a:p>
          <a:p>
            <a:pPr lvl="3"/>
            <a:r>
              <a:rPr lang="en-US" altLang="en-US" sz="2400" dirty="0"/>
              <a:t>They are able to accommodate any gauge</a:t>
            </a:r>
          </a:p>
          <a:p>
            <a:pPr lvl="3"/>
            <a:r>
              <a:rPr lang="en-US" altLang="en-US" sz="2400" dirty="0"/>
              <a:t> Suitable for salty regions and coastal areas</a:t>
            </a:r>
          </a:p>
          <a:p>
            <a:pPr lvl="3"/>
            <a:r>
              <a:rPr lang="en-US" altLang="en-US" sz="2400" dirty="0"/>
              <a:t>Can be used with any section of rail</a:t>
            </a:r>
          </a:p>
          <a:p>
            <a:pPr lvl="3"/>
            <a:r>
              <a:rPr lang="en-US" altLang="en-US" sz="2400" dirty="0"/>
              <a:t>Can be handled and placed easily</a:t>
            </a:r>
          </a:p>
          <a:p>
            <a:pPr lvl="3"/>
            <a:r>
              <a:rPr lang="en-US" altLang="en-US" sz="2400" dirty="0"/>
              <a:t>They are not badly damaged in case of derailment</a:t>
            </a:r>
          </a:p>
          <a:p>
            <a:pPr lvl="3"/>
            <a:r>
              <a:rPr lang="en-US" altLang="en-US" sz="2400" dirty="0"/>
              <a:t>They are not corroded</a:t>
            </a:r>
          </a:p>
          <a:p>
            <a:pPr lvl="3"/>
            <a:r>
              <a:rPr lang="en-US" altLang="en-US" sz="2400" dirty="0"/>
              <a:t>Cheaper than any other types of sleepers</a:t>
            </a:r>
          </a:p>
          <a:p>
            <a:endParaRPr lang="en-IN" dirty="0"/>
          </a:p>
        </p:txBody>
      </p:sp>
      <p:sp>
        <p:nvSpPr>
          <p:cNvPr id="4" name="Slide Number Placeholder 3">
            <a:extLst>
              <a:ext uri="{FF2B5EF4-FFF2-40B4-BE49-F238E27FC236}">
                <a16:creationId xmlns:a16="http://schemas.microsoft.com/office/drawing/2014/main" id="{B02CC18C-88D2-112A-1DD7-383CAE5D7E45}"/>
              </a:ext>
            </a:extLst>
          </p:cNvPr>
          <p:cNvSpPr>
            <a:spLocks noGrp="1"/>
          </p:cNvSpPr>
          <p:nvPr>
            <p:ph type="sldNum" sz="quarter" idx="12"/>
          </p:nvPr>
        </p:nvSpPr>
        <p:spPr/>
        <p:txBody>
          <a:bodyPr/>
          <a:lstStyle/>
          <a:p>
            <a:fld id="{B3561BA9-CDCF-4958-B8AB-66F3BF063E13}" type="slidenum">
              <a:rPr lang="en-US" smtClean="0"/>
              <a:t>8</a:t>
            </a:fld>
            <a:endParaRPr lang="en-US"/>
          </a:p>
        </p:txBody>
      </p:sp>
      <p:pic>
        <p:nvPicPr>
          <p:cNvPr id="5" name="Content Placeholder 4">
            <a:extLst>
              <a:ext uri="{FF2B5EF4-FFF2-40B4-BE49-F238E27FC236}">
                <a16:creationId xmlns:a16="http://schemas.microsoft.com/office/drawing/2014/main" id="{953C3FD2-6ADB-9223-EE3F-0CFE68E56186}"/>
              </a:ext>
            </a:extLst>
          </p:cNvPr>
          <p:cNvPicPr>
            <a:picLocks noChangeAspect="1"/>
          </p:cNvPicPr>
          <p:nvPr/>
        </p:nvPicPr>
        <p:blipFill>
          <a:blip r:embed="rId2"/>
          <a:stretch>
            <a:fillRect/>
          </a:stretch>
        </p:blipFill>
        <p:spPr>
          <a:xfrm>
            <a:off x="130810" y="95250"/>
            <a:ext cx="1097280" cy="1083310"/>
          </a:xfrm>
          <a:prstGeom prst="rect">
            <a:avLst/>
          </a:prstGeom>
          <a:noFill/>
          <a:ln w="9525">
            <a:noFill/>
          </a:ln>
        </p:spPr>
      </p:pic>
    </p:spTree>
    <p:extLst>
      <p:ext uri="{BB962C8B-B14F-4D97-AF65-F5344CB8AC3E}">
        <p14:creationId xmlns:p14="http://schemas.microsoft.com/office/powerpoint/2010/main" val="354887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32B11314-EAF5-51F8-51F1-4F3D82D15D57}"/>
              </a:ext>
            </a:extLst>
          </p:cNvPr>
          <p:cNvSpPr>
            <a:spLocks noGrp="1"/>
          </p:cNvSpPr>
          <p:nvPr>
            <p:ph idx="1"/>
          </p:nvPr>
        </p:nvSpPr>
        <p:spPr>
          <a:xfrm>
            <a:off x="1824039" y="1553652"/>
            <a:ext cx="7836155" cy="4006490"/>
          </a:xfrm>
        </p:spPr>
        <p:txBody>
          <a:bodyPr/>
          <a:lstStyle/>
          <a:p>
            <a:r>
              <a:rPr lang="en-US" altLang="en-US" sz="2800" b="1" dirty="0"/>
              <a:t>Disadvantages of Timber Sleepers</a:t>
            </a:r>
          </a:p>
          <a:p>
            <a:r>
              <a:rPr lang="en-US" altLang="en-US" sz="2800" dirty="0"/>
              <a:t> Liable to be attacked by vermin so, they must be properly treated before use</a:t>
            </a:r>
          </a:p>
          <a:p>
            <a:r>
              <a:rPr lang="en-US" altLang="en-US" sz="2800" dirty="0"/>
              <a:t> Liable to catch fire</a:t>
            </a:r>
          </a:p>
          <a:p>
            <a:r>
              <a:rPr lang="en-US" altLang="en-US" sz="2800" dirty="0"/>
              <a:t> They do not resist creep</a:t>
            </a:r>
          </a:p>
          <a:p>
            <a:r>
              <a:rPr lang="en-US" altLang="en-US" sz="2800" dirty="0"/>
              <a:t> They are affected by dry and wet rot</a:t>
            </a:r>
          </a:p>
          <a:p>
            <a:r>
              <a:rPr lang="en-US" altLang="en-US" sz="2800" dirty="0"/>
              <a:t> Become expensive day by day</a:t>
            </a:r>
          </a:p>
          <a:p>
            <a:r>
              <a:rPr lang="en-US" altLang="en-US" sz="2800" dirty="0"/>
              <a:t> Life is shorter compare to others</a:t>
            </a:r>
          </a:p>
          <a:p>
            <a:pPr>
              <a:buFont typeface="Arial" panose="020B0604020202020204" pitchFamily="34" charset="0"/>
              <a:buNone/>
            </a:pPr>
            <a:endParaRPr lang="en-US" altLang="en-US" sz="2000" dirty="0"/>
          </a:p>
        </p:txBody>
      </p:sp>
      <p:pic>
        <p:nvPicPr>
          <p:cNvPr id="26627" name="Picture 4" descr="http://www.dhrs.org/photogallery/assets/images/concrete-sleepers.jpg">
            <a:extLst>
              <a:ext uri="{FF2B5EF4-FFF2-40B4-BE49-F238E27FC236}">
                <a16:creationId xmlns:a16="http://schemas.microsoft.com/office/drawing/2014/main" id="{F279B52F-CE81-C4DD-E418-EA3706007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984" y="3586470"/>
            <a:ext cx="311467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Content Placeholder 4">
            <a:extLst>
              <a:ext uri="{FF2B5EF4-FFF2-40B4-BE49-F238E27FC236}">
                <a16:creationId xmlns:a16="http://schemas.microsoft.com/office/drawing/2014/main" id="{95BED3FD-7315-7DC6-601C-66AD6BD31C79}"/>
              </a:ext>
            </a:extLst>
          </p:cNvPr>
          <p:cNvPicPr>
            <a:picLocks noChangeAspect="1"/>
          </p:cNvPicPr>
          <p:nvPr/>
        </p:nvPicPr>
        <p:blipFill>
          <a:blip r:embed="rId3"/>
          <a:stretch>
            <a:fillRect/>
          </a:stretch>
        </p:blipFill>
        <p:spPr>
          <a:xfrm>
            <a:off x="130810" y="95250"/>
            <a:ext cx="1097280" cy="1083310"/>
          </a:xfrm>
          <a:prstGeom prst="rect">
            <a:avLst/>
          </a:prstGeom>
          <a:noFill/>
          <a:ln w="9525">
            <a:noFill/>
          </a:ln>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1087</Words>
  <Application>Microsoft Office PowerPoint</Application>
  <PresentationFormat>Widescreen</PresentationFormat>
  <Paragraphs>116</Paragraphs>
  <Slides>20</Slides>
  <Notes>1</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Business Cooperate</vt:lpstr>
      <vt:lpstr>Open Elective –III Transportation System</vt:lpstr>
      <vt:lpstr>PowerPoint Presentation</vt:lpstr>
      <vt:lpstr>Sleepers</vt:lpstr>
      <vt:lpstr>Sleepers</vt:lpstr>
      <vt:lpstr>Railway Sleepers </vt:lpstr>
      <vt:lpstr>PowerPoint Presentation</vt:lpstr>
      <vt:lpstr>Timber Sleepers </vt:lpstr>
      <vt:lpstr>Advantages of Timber Sleepers </vt:lpstr>
      <vt:lpstr>PowerPoint Presentation</vt:lpstr>
      <vt:lpstr>Steel sleepers </vt:lpstr>
      <vt:lpstr>PowerPoint Presentation</vt:lpstr>
      <vt:lpstr>PowerPoint Presentation</vt:lpstr>
      <vt:lpstr>PowerPoint Presentation</vt:lpstr>
      <vt:lpstr>Cast Iron Sleepers </vt:lpstr>
      <vt:lpstr>PowerPoint Presentation</vt:lpstr>
      <vt:lpstr>Concrete sleepers </vt:lpstr>
      <vt:lpstr>Advantages Concrete Sleepers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admin</dc:creator>
  <cp:lastModifiedBy>yogeshlanjewar@gmail.com</cp:lastModifiedBy>
  <cp:revision>104</cp:revision>
  <dcterms:created xsi:type="dcterms:W3CDTF">2023-01-19T04:29:46Z</dcterms:created>
  <dcterms:modified xsi:type="dcterms:W3CDTF">2024-08-15T17:25:27Z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