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450" r:id="rId3"/>
    <p:sldId id="494" r:id="rId4"/>
    <p:sldId id="497" r:id="rId5"/>
    <p:sldId id="495" r:id="rId6"/>
    <p:sldId id="498" r:id="rId7"/>
    <p:sldId id="499" r:id="rId8"/>
    <p:sldId id="447" r:id="rId9"/>
    <p:sldId id="502" r:id="rId10"/>
    <p:sldId id="449" r:id="rId11"/>
    <p:sldId id="448" r:id="rId12"/>
    <p:sldId id="501" r:id="rId13"/>
    <p:sldId id="503" r:id="rId14"/>
    <p:sldId id="500" r:id="rId15"/>
    <p:sldId id="267" r:id="rId1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8/18/2024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8/18/2024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8/18/2024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8/18/2024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//upload.wikimedia.org/wikipedia/commons/9/9f/Rails.and.ballast.bb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d/da/Railway_turnout_-_Oulu_Finland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d/da/Railway_turnout_-_Oulu_Finland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d/da/Railway_turnout_-_Oulu_Finland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705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>
                <a:solidFill>
                  <a:srgbClr val="002060"/>
                </a:solidFill>
              </a:rPr>
            </a:br>
            <a:r>
              <a:rPr lang="en-US" altLang="en-IN" b="1" dirty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2D9FE-A7F9-7F56-2729-D72EA0D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E56C8A2-2475-A9FA-4C51-F8444D6A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2EE4E-2768-0555-3ED1-A1B151EAA20C}"/>
              </a:ext>
            </a:extLst>
          </p:cNvPr>
          <p:cNvSpPr txBox="1"/>
          <p:nvPr/>
        </p:nvSpPr>
        <p:spPr>
          <a:xfrm>
            <a:off x="398206" y="1360435"/>
            <a:ext cx="11184193" cy="4161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/>
              <a:t>Gauge </a:t>
            </a:r>
            <a:r>
              <a:rPr lang="en-US" altLang="en-US" sz="3000" b="1" dirty="0">
                <a:solidFill>
                  <a:srgbClr val="002060"/>
                </a:solidFill>
              </a:rPr>
              <a:t>tolerances</a:t>
            </a:r>
            <a:r>
              <a:rPr lang="en-US" altLang="en-US" sz="3000" dirty="0"/>
              <a:t> specify how much the actual gauge may vary from the nominal gauge.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/>
              <a:t>For example, the U.S. Federal Railroad Administration specifies that the actual gauge of track that is rated for a maximum of 60 mph (96.6 km/h) must be between 4 ft 8 in (1,422 mm) and 4 ft 9½ inch </a:t>
            </a:r>
          </a:p>
        </p:txBody>
      </p:sp>
    </p:spTree>
    <p:extLst>
      <p:ext uri="{BB962C8B-B14F-4D97-AF65-F5344CB8AC3E}">
        <p14:creationId xmlns:p14="http://schemas.microsoft.com/office/powerpoint/2010/main" val="117538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78BCE16-29D1-2A7C-192C-A804321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431" y="289896"/>
            <a:ext cx="4955459" cy="9784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7030A0"/>
                </a:solidFill>
              </a:rPr>
              <a:t>Types of Gauges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EA70C49-39E7-0408-67DF-88103AB4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09" y="1569423"/>
            <a:ext cx="11562735" cy="4152951"/>
          </a:xfrm>
        </p:spPr>
        <p:txBody>
          <a:bodyPr/>
          <a:lstStyle/>
          <a:p>
            <a:pPr algn="just"/>
            <a:r>
              <a:rPr lang="en-US" altLang="en-US" sz="3000" b="1" dirty="0"/>
              <a:t>The standard gauge </a:t>
            </a:r>
            <a:r>
              <a:rPr lang="en-US" altLang="en-US" sz="3000" dirty="0"/>
              <a:t>(also named the Stephenson gauge after George Stephenson, or normal gauge) is a widely-used track gauge. </a:t>
            </a:r>
          </a:p>
          <a:p>
            <a:pPr algn="just"/>
            <a:r>
              <a:rPr lang="en-US" altLang="en-US" sz="3000" dirty="0"/>
              <a:t>Approximately </a:t>
            </a:r>
            <a:r>
              <a:rPr lang="en-US" altLang="en-US" sz="3000" dirty="0">
                <a:highlight>
                  <a:srgbClr val="FFFF00"/>
                </a:highlight>
              </a:rPr>
              <a:t>60%</a:t>
            </a:r>
            <a:r>
              <a:rPr lang="en-US" altLang="en-US" sz="3000" dirty="0"/>
              <a:t> of the world's existing railway lines are built to this gauge.</a:t>
            </a:r>
          </a:p>
          <a:p>
            <a:pPr algn="just"/>
            <a:r>
              <a:rPr lang="en-US" altLang="en-US" sz="3000" dirty="0"/>
              <a:t> Except for Russia and Finland, all high-speed lines have been built to this gauge.</a:t>
            </a:r>
          </a:p>
          <a:p>
            <a:pPr algn="just"/>
            <a:r>
              <a:rPr lang="en-US" altLang="en-US" sz="3000" dirty="0"/>
              <a:t>The distance between the inside edges of the rails of standard gauge track is usually called </a:t>
            </a:r>
            <a:r>
              <a:rPr lang="en-US" altLang="en-US" sz="3000" b="1" dirty="0">
                <a:solidFill>
                  <a:srgbClr val="7030A0"/>
                </a:solidFill>
              </a:rPr>
              <a:t>1,435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7030A0"/>
                </a:solidFill>
              </a:rPr>
              <a:t>mm</a:t>
            </a:r>
            <a:r>
              <a:rPr lang="en-US" altLang="en-US" sz="3000" dirty="0"/>
              <a:t> but in the United States it is still called </a:t>
            </a:r>
            <a:r>
              <a:rPr lang="en-US" altLang="en-US" sz="3000" b="1" dirty="0">
                <a:solidFill>
                  <a:srgbClr val="00B0F0"/>
                </a:solidFill>
              </a:rPr>
              <a:t>4 ft 8½ in.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D57EA97-6D60-052B-13FA-3D653EFE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836A-2196-3B96-85DA-B270A61E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213" y="274638"/>
            <a:ext cx="3470788" cy="1143000"/>
          </a:xfrm>
        </p:spPr>
        <p:txBody>
          <a:bodyPr/>
          <a:lstStyle/>
          <a:p>
            <a:r>
              <a:rPr lang="en-US" altLang="en-US" sz="3200" b="1" dirty="0"/>
              <a:t>Broad gauge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4B27-A5E6-BEBD-DC71-9BDB897C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495"/>
            <a:ext cx="10972800" cy="53518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b="1" dirty="0"/>
              <a:t>Broad gauge </a:t>
            </a:r>
            <a:r>
              <a:rPr lang="en-US" altLang="en-US" sz="2800" dirty="0"/>
              <a:t>refers to any gauge wider than standard gauge or </a:t>
            </a:r>
            <a:r>
              <a:rPr lang="en-US" altLang="en-US" sz="2800" dirty="0">
                <a:highlight>
                  <a:srgbClr val="FFFF00"/>
                </a:highlight>
              </a:rPr>
              <a:t>1,435 mm </a:t>
            </a:r>
            <a:r>
              <a:rPr lang="en-US" altLang="en-US" sz="2800" dirty="0"/>
              <a:t>(4 ft 8 1⁄2 in).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 Russian, Indian, Irish, and Iberian gauges are all broad gauges. Broad gauge railways are also common for cranes in docks for short distances. 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Broad gauge is used to provide </a:t>
            </a:r>
            <a:r>
              <a:rPr lang="en-US" altLang="en-US" sz="2800" b="1" dirty="0"/>
              <a:t>better stability </a:t>
            </a:r>
            <a:r>
              <a:rPr lang="en-US" altLang="en-US" sz="2800" dirty="0"/>
              <a:t>or to prevent the easy transfer of rolling stock from railroads of other countries for political or military reasons.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5EC6A-8936-3F70-9DD7-A5393AD4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876A7-C600-B551-2C86-002C0AE5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688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A3D5-045F-5B8D-D7C3-935015D3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1" y="274638"/>
            <a:ext cx="4355690" cy="1143000"/>
          </a:xfrm>
        </p:spPr>
        <p:txBody>
          <a:bodyPr/>
          <a:lstStyle/>
          <a:p>
            <a:r>
              <a:rPr lang="en-US" altLang="en-US" sz="3200" b="1" dirty="0"/>
              <a:t>Narrow Gauge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54D4-1EF3-8CD7-8BA5-E8A6ACAB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831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3000" dirty="0"/>
              <a:t>In many areas </a:t>
            </a:r>
            <a:r>
              <a:rPr lang="en-US" altLang="en-US" sz="3000" b="1" dirty="0"/>
              <a:t>narrow gauge </a:t>
            </a:r>
            <a:r>
              <a:rPr lang="en-US" altLang="en-US" sz="3000" dirty="0"/>
              <a:t>railways have been built.</a:t>
            </a:r>
          </a:p>
          <a:p>
            <a:pPr algn="just">
              <a:lnSpc>
                <a:spcPct val="150000"/>
              </a:lnSpc>
            </a:pPr>
            <a:r>
              <a:rPr lang="en-US" altLang="en-US" sz="3000" dirty="0"/>
              <a:t> As the gauge of a railway is </a:t>
            </a:r>
            <a:r>
              <a:rPr lang="en-US" altLang="en-US" sz="3000" b="1" dirty="0">
                <a:solidFill>
                  <a:srgbClr val="00B0F0"/>
                </a:solidFill>
              </a:rPr>
              <a:t>reduced</a:t>
            </a:r>
            <a:r>
              <a:rPr lang="en-US" altLang="en-US" sz="3000" dirty="0"/>
              <a:t> the costs of construction can also be reduced since narrow gauges allow a </a:t>
            </a:r>
            <a:r>
              <a:rPr lang="en-US" altLang="en-US" sz="3000" dirty="0">
                <a:highlight>
                  <a:srgbClr val="FFFF00"/>
                </a:highlight>
              </a:rPr>
              <a:t>smaller</a:t>
            </a:r>
            <a:r>
              <a:rPr lang="en-US" altLang="en-US" sz="3000" dirty="0"/>
              <a:t> radius curves allowing obstacles to be avoided rather than having to be built over or through (valleys and hills); the reduced cost is particularly noticeable in </a:t>
            </a:r>
            <a:r>
              <a:rPr lang="en-US" altLang="en-US" sz="3000" b="1" dirty="0">
                <a:solidFill>
                  <a:srgbClr val="002060"/>
                </a:solidFill>
              </a:rPr>
              <a:t>mountainous </a:t>
            </a:r>
            <a:r>
              <a:rPr lang="en-US" altLang="en-US" sz="3000" dirty="0"/>
              <a:t>regions.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CAF0-56B2-3615-C03E-37891ED4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48CD8-A525-60C9-F6C3-34D2AAFE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3375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D2B29D71-B186-F6B5-415C-C6ACAA2E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524156"/>
            <a:ext cx="11798710" cy="220718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/>
              <a:t>The most widely used narrow gauges 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1,067 mm (3 ft 6 in) Cape gauge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1,000 mm (3 ft 3 3⁄8 in) meter gauge)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762 mm (2 ft 6 in)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95AC6F9-876E-9DC9-13B5-D3EA92EA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1B7F744-3723-7406-CBBC-FCECBD4D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54856"/>
            <a:ext cx="4876800" cy="6524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7030A0"/>
                </a:solidFill>
              </a:rPr>
              <a:t>Ballast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C881F01-DF6D-5395-58EF-103D3962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176847"/>
            <a:ext cx="10057382" cy="50673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It is a layer of </a:t>
            </a:r>
            <a:r>
              <a:rPr lang="en-US" altLang="en-US" sz="2800" dirty="0">
                <a:solidFill>
                  <a:srgbClr val="00B0F0"/>
                </a:solidFill>
              </a:rPr>
              <a:t>broken stones, </a:t>
            </a:r>
            <a:r>
              <a:rPr lang="en-US" altLang="en-US" sz="2800" dirty="0">
                <a:solidFill>
                  <a:srgbClr val="00B050"/>
                </a:solidFill>
              </a:rPr>
              <a:t>gravel</a:t>
            </a:r>
            <a:r>
              <a:rPr lang="en-US" altLang="en-US" sz="2800" dirty="0"/>
              <a:t> or any other such gritty material laid and packed below and around sleepers.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 </a:t>
            </a:r>
            <a:r>
              <a:rPr lang="en-US" altLang="en-US" b="1" dirty="0"/>
              <a:t>Functions of ballast: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To distribute the </a:t>
            </a:r>
            <a:r>
              <a:rPr lang="en-US" altLang="en-US" sz="2800" dirty="0">
                <a:solidFill>
                  <a:srgbClr val="002060"/>
                </a:solidFill>
              </a:rPr>
              <a:t>loads </a:t>
            </a:r>
            <a:r>
              <a:rPr lang="en-US" altLang="en-US" sz="2800" dirty="0"/>
              <a:t>uniformly over the subgrade.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To provide </a:t>
            </a:r>
            <a:r>
              <a:rPr lang="en-US" altLang="en-US" sz="2800" dirty="0">
                <a:solidFill>
                  <a:srgbClr val="00B050"/>
                </a:solidFill>
              </a:rPr>
              <a:t>good drainage </a:t>
            </a:r>
            <a:r>
              <a:rPr lang="en-US" altLang="en-US" sz="2800" dirty="0"/>
              <a:t>for the track 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To provide </a:t>
            </a:r>
            <a:r>
              <a:rPr lang="en-US" altLang="en-US" sz="2800" dirty="0">
                <a:solidFill>
                  <a:srgbClr val="002060"/>
                </a:solidFill>
              </a:rPr>
              <a:t>elasticity</a:t>
            </a:r>
            <a:r>
              <a:rPr lang="en-US" altLang="en-US" sz="2800" dirty="0"/>
              <a:t> and resilience to track for getting proper riding comfort.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To </a:t>
            </a:r>
            <a:r>
              <a:rPr lang="en-US" altLang="en-US" sz="2800" dirty="0">
                <a:solidFill>
                  <a:srgbClr val="002060"/>
                </a:solidFill>
              </a:rPr>
              <a:t>held</a:t>
            </a:r>
            <a:r>
              <a:rPr lang="en-US" altLang="en-US" sz="2800" dirty="0"/>
              <a:t> the track structure to line and grade.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To reduce dust.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To </a:t>
            </a:r>
            <a:r>
              <a:rPr lang="en-US" altLang="en-US" sz="2800" dirty="0">
                <a:solidFill>
                  <a:srgbClr val="7030A0"/>
                </a:solidFill>
              </a:rPr>
              <a:t>prevent</a:t>
            </a:r>
            <a:r>
              <a:rPr lang="en-US" altLang="en-US" sz="2800" dirty="0"/>
              <a:t> growth of brush and weeds.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pic>
        <p:nvPicPr>
          <p:cNvPr id="32772" name="Picture 5" descr="File:Rails.and.ballast.bb.jpg">
            <a:hlinkClick r:id="rId2"/>
            <a:extLst>
              <a:ext uri="{FF2B5EF4-FFF2-40B4-BE49-F238E27FC236}">
                <a16:creationId xmlns:a16="http://schemas.microsoft.com/office/drawing/2014/main" id="{A92762E0-C0E2-1404-0116-82573E52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23" y="4262284"/>
            <a:ext cx="3963756" cy="259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785C2BB7-B97C-4CD3-D888-83591944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312606"/>
            <a:ext cx="11444748" cy="4409767"/>
          </a:xfrm>
        </p:spPr>
        <p:txBody>
          <a:bodyPr/>
          <a:lstStyle/>
          <a:p>
            <a:pPr algn="just"/>
            <a:r>
              <a:rPr lang="en-US" altLang="en-US" sz="2800" dirty="0"/>
              <a:t>A good ballast should be </a:t>
            </a: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strong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00B0F0"/>
                </a:solidFill>
              </a:rPr>
              <a:t>hard-wearing</a:t>
            </a:r>
            <a:r>
              <a:rPr lang="en-US" altLang="en-US" sz="2800" dirty="0"/>
              <a:t>, stable, </a:t>
            </a:r>
            <a:r>
              <a:rPr lang="en-US" altLang="en-US" sz="2800" dirty="0">
                <a:solidFill>
                  <a:srgbClr val="00B050"/>
                </a:solidFill>
              </a:rPr>
              <a:t>drainable</a:t>
            </a:r>
            <a:r>
              <a:rPr lang="en-US" altLang="en-US" sz="2800" dirty="0"/>
              <a:t>, easy to clean, </a:t>
            </a:r>
            <a:r>
              <a:rPr lang="en-US" altLang="en-US" sz="2800" dirty="0">
                <a:solidFill>
                  <a:srgbClr val="002060"/>
                </a:solidFill>
              </a:rPr>
              <a:t>workable</a:t>
            </a:r>
            <a:r>
              <a:rPr lang="en-US" altLang="en-US" sz="2800" dirty="0"/>
              <a:t>, resistant to deformation, easily available, and reasonably </a:t>
            </a:r>
            <a:r>
              <a:rPr lang="en-US" altLang="en-US" sz="2800" dirty="0">
                <a:solidFill>
                  <a:srgbClr val="002060"/>
                </a:solidFill>
              </a:rPr>
              <a:t>cheap</a:t>
            </a:r>
            <a:r>
              <a:rPr lang="en-US" altLang="en-US" sz="2800" dirty="0"/>
              <a:t> to purchase.</a:t>
            </a:r>
          </a:p>
          <a:p>
            <a:pPr algn="just"/>
            <a:r>
              <a:rPr lang="en-US" altLang="en-US" sz="2800" dirty="0"/>
              <a:t> Early railway engineers did </a:t>
            </a:r>
            <a:r>
              <a:rPr lang="en-US" altLang="en-US" sz="2800" b="1" dirty="0">
                <a:solidFill>
                  <a:srgbClr val="FF0000"/>
                </a:solidFill>
              </a:rPr>
              <a:t>not</a:t>
            </a:r>
            <a:r>
              <a:rPr lang="en-US" altLang="en-US" sz="2800" dirty="0"/>
              <a:t> understand the importance of quality track ballast; they would use cheap and easily-available materials such as </a:t>
            </a:r>
            <a:r>
              <a:rPr lang="en-US" altLang="en-US" sz="2800" dirty="0">
                <a:solidFill>
                  <a:srgbClr val="002060"/>
                </a:solidFill>
              </a:rPr>
              <a:t>ashes</a:t>
            </a:r>
            <a:r>
              <a:rPr lang="en-US" altLang="en-US" sz="2800" dirty="0"/>
              <a:t>, chalk, </a:t>
            </a:r>
            <a:r>
              <a:rPr lang="en-US" altLang="en-US" sz="2800" b="1" dirty="0"/>
              <a:t>clay</a:t>
            </a:r>
            <a:r>
              <a:rPr lang="en-US" altLang="en-US" sz="2800" dirty="0"/>
              <a:t>, earth, and even cinders from locomotive fireboxes.</a:t>
            </a:r>
          </a:p>
          <a:p>
            <a:pPr algn="just"/>
            <a:r>
              <a:rPr lang="en-US" altLang="en-US" sz="2800" dirty="0"/>
              <a:t>It was soon clear that </a:t>
            </a:r>
            <a:r>
              <a:rPr lang="en-US" altLang="en-US" sz="2800" dirty="0">
                <a:highlight>
                  <a:srgbClr val="FFFF00"/>
                </a:highlight>
              </a:rPr>
              <a:t>good-quality</a:t>
            </a:r>
            <a:r>
              <a:rPr lang="en-US" altLang="en-US" sz="2800" dirty="0"/>
              <a:t> ballast made of rock was necessary if there was to be a good foundation and adequate drainage.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130BD9E-2C19-255E-52D7-0279E322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C00E-3927-41B9-B64C-F142BD54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52" y="569603"/>
            <a:ext cx="8819535" cy="83149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7030A0"/>
                </a:solidFill>
              </a:rPr>
              <a:t>Requirements of Good Ballast: </a:t>
            </a:r>
            <a:br>
              <a:rPr lang="en-US" altLang="en-US" sz="3200" b="1" dirty="0">
                <a:solidFill>
                  <a:srgbClr val="7030A0"/>
                </a:solidFill>
              </a:rPr>
            </a:b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F38D-702E-A36F-73FA-49FFF584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74361" cy="4525963"/>
          </a:xfrm>
        </p:spPr>
        <p:txBody>
          <a:bodyPr/>
          <a:lstStyle/>
          <a:p>
            <a:r>
              <a:rPr lang="en-US" altLang="en-US" sz="3000" dirty="0"/>
              <a:t>1.It should be </a:t>
            </a:r>
            <a:r>
              <a:rPr lang="en-US" altLang="en-US" sz="3000" b="1" dirty="0"/>
              <a:t>tough</a:t>
            </a:r>
            <a:r>
              <a:rPr lang="en-US" altLang="en-US" sz="3000" dirty="0"/>
              <a:t> and should not crumble under heavy loads.</a:t>
            </a:r>
          </a:p>
          <a:p>
            <a:r>
              <a:rPr lang="en-US" altLang="en-US" sz="3000" dirty="0"/>
              <a:t>2.It should not make the track </a:t>
            </a:r>
            <a:r>
              <a:rPr lang="en-US" altLang="en-US" sz="3000" b="1" dirty="0">
                <a:solidFill>
                  <a:srgbClr val="7030A0"/>
                </a:solidFill>
              </a:rPr>
              <a:t>dusty</a:t>
            </a:r>
            <a:r>
              <a:rPr lang="en-US" altLang="en-US" sz="3000" dirty="0"/>
              <a:t> or muddy.</a:t>
            </a:r>
          </a:p>
          <a:p>
            <a:r>
              <a:rPr lang="en-US" altLang="en-US" sz="3000" dirty="0"/>
              <a:t>3.It should offer </a:t>
            </a:r>
            <a:r>
              <a:rPr lang="en-US" altLang="en-US" sz="3000" b="1" dirty="0">
                <a:solidFill>
                  <a:srgbClr val="0070C0"/>
                </a:solidFill>
              </a:rPr>
              <a:t>resistance</a:t>
            </a:r>
            <a:r>
              <a:rPr lang="en-US" altLang="en-US" sz="3000" dirty="0"/>
              <a:t> to abrasion and weathering.</a:t>
            </a:r>
          </a:p>
          <a:p>
            <a:r>
              <a:rPr lang="en-US" altLang="en-US" sz="3000" dirty="0"/>
              <a:t>4.It should </a:t>
            </a:r>
            <a:r>
              <a:rPr lang="en-US" altLang="en-US" sz="3000" b="1" dirty="0">
                <a:solidFill>
                  <a:srgbClr val="FF0000"/>
                </a:solidFill>
              </a:rPr>
              <a:t>not</a:t>
            </a:r>
            <a:r>
              <a:rPr lang="en-US" altLang="en-US" sz="3000" dirty="0"/>
              <a:t> produce any chemical reaction with rails and sleepers.</a:t>
            </a:r>
          </a:p>
          <a:p>
            <a:r>
              <a:rPr lang="en-US" altLang="en-US" sz="3000" dirty="0"/>
              <a:t>5.The materials should be easily workable.</a:t>
            </a:r>
          </a:p>
          <a:p>
            <a:r>
              <a:rPr lang="en-US" altLang="en-US" sz="3000" dirty="0"/>
              <a:t>6.It should retain its </a:t>
            </a:r>
            <a:r>
              <a:rPr lang="en-US" altLang="en-US" sz="3000" dirty="0">
                <a:highlight>
                  <a:srgbClr val="FFFF00"/>
                </a:highlight>
              </a:rPr>
              <a:t>position</a:t>
            </a:r>
            <a:r>
              <a:rPr lang="en-US" altLang="en-US" sz="3000" dirty="0"/>
              <a:t> and should not be distributed.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6C94-66F0-8692-D523-31DF34C4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12C87-118A-F882-E8ED-A3C31AD8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6892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900DF9D-C20B-52D4-8B76-9DE27FC0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766917"/>
            <a:ext cx="8229600" cy="430213"/>
          </a:xfrm>
        </p:spPr>
        <p:txBody>
          <a:bodyPr/>
          <a:lstStyle/>
          <a:p>
            <a:r>
              <a:rPr lang="en-US" altLang="en-US" sz="3400" b="1" dirty="0"/>
              <a:t>Railroad switch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2209986-5D10-86A0-91A0-06EACEFF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1560308"/>
            <a:ext cx="7737988" cy="37638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3000" dirty="0"/>
              <a:t>A railroad switch, turnout or [set of] points is a </a:t>
            </a:r>
            <a:r>
              <a:rPr lang="en-US" altLang="en-US" sz="3000" dirty="0">
                <a:solidFill>
                  <a:srgbClr val="7030A0"/>
                </a:solidFill>
              </a:rPr>
              <a:t>mechanical installation </a:t>
            </a:r>
            <a:r>
              <a:rPr lang="en-US" altLang="en-US" sz="3000" dirty="0"/>
              <a:t>enabling railway trains to be guided </a:t>
            </a:r>
            <a:r>
              <a:rPr lang="en-US" altLang="en-US" sz="3000" dirty="0">
                <a:highlight>
                  <a:srgbClr val="FFFF00"/>
                </a:highlight>
              </a:rPr>
              <a:t>from one track to another</a:t>
            </a:r>
            <a:r>
              <a:rPr lang="en-US" altLang="en-US" sz="3000" dirty="0"/>
              <a:t>, such as at a railway junction or where a spur or siding branches off.</a:t>
            </a:r>
          </a:p>
          <a:p>
            <a:endParaRPr lang="en-US" altLang="en-US" sz="2000" dirty="0"/>
          </a:p>
        </p:txBody>
      </p:sp>
      <p:pic>
        <p:nvPicPr>
          <p:cNvPr id="34820" name="Picture 2" descr="File:Railway turnout - Oulu Finland.jpg">
            <a:hlinkClick r:id="rId2"/>
            <a:extLst>
              <a:ext uri="{FF2B5EF4-FFF2-40B4-BE49-F238E27FC236}">
                <a16:creationId xmlns:a16="http://schemas.microsoft.com/office/drawing/2014/main" id="{F8B44EF6-62F5-3554-1DC2-369563C3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713" y="2272736"/>
            <a:ext cx="3241675" cy="315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BFEEF66-695A-2389-7577-E47588695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432C-EDFB-1193-E2B6-335987F6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216749"/>
            <a:ext cx="6754761" cy="5504726"/>
          </a:xfrm>
        </p:spPr>
        <p:txBody>
          <a:bodyPr/>
          <a:lstStyle/>
          <a:p>
            <a:pPr algn="just"/>
            <a:r>
              <a:rPr lang="en-US" altLang="en-US" sz="2800" dirty="0"/>
              <a:t>A switch generally has a </a:t>
            </a:r>
            <a:r>
              <a:rPr lang="en-US" altLang="en-US" sz="2800" b="1" dirty="0">
                <a:solidFill>
                  <a:srgbClr val="002060"/>
                </a:solidFill>
              </a:rPr>
              <a:t>straight </a:t>
            </a:r>
            <a:r>
              <a:rPr lang="en-US" altLang="en-US" sz="2800" dirty="0"/>
              <a:t>"through" track (such as the main-line) and a </a:t>
            </a:r>
            <a:r>
              <a:rPr lang="en-US" altLang="en-US" sz="2800" b="1" dirty="0">
                <a:solidFill>
                  <a:srgbClr val="00B0F0"/>
                </a:solidFill>
              </a:rPr>
              <a:t>diverging route</a:t>
            </a:r>
            <a:r>
              <a:rPr lang="en-US" altLang="en-US" sz="2800" dirty="0"/>
              <a:t>. The handedness of the installation is described by the side that the diverging track leaves. </a:t>
            </a:r>
          </a:p>
          <a:p>
            <a:pPr algn="just"/>
            <a:r>
              <a:rPr lang="en-US" altLang="en-US" sz="2800" b="1" dirty="0">
                <a:solidFill>
                  <a:srgbClr val="00B0F0"/>
                </a:solidFill>
              </a:rPr>
              <a:t>Right-hand</a:t>
            </a:r>
            <a:r>
              <a:rPr lang="en-US" altLang="en-US" sz="2800" dirty="0"/>
              <a:t> switches have a diverging path to the </a:t>
            </a:r>
            <a:r>
              <a:rPr lang="en-US" altLang="en-US" sz="2800" b="1" dirty="0">
                <a:solidFill>
                  <a:srgbClr val="00B0F0"/>
                </a:solidFill>
              </a:rPr>
              <a:t>right</a:t>
            </a:r>
            <a:r>
              <a:rPr lang="en-US" altLang="en-US" sz="2800" dirty="0"/>
              <a:t> of the straight track, when coming from the narrow end and a </a:t>
            </a:r>
            <a:r>
              <a:rPr lang="en-US" altLang="en-US" sz="2800" b="1" dirty="0">
                <a:solidFill>
                  <a:srgbClr val="002060"/>
                </a:solidFill>
              </a:rPr>
              <a:t>left-handed </a:t>
            </a:r>
            <a:r>
              <a:rPr lang="en-US" altLang="en-US" sz="2800" dirty="0"/>
              <a:t>switch has the diverging track leaving to the opposite 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3E715-7ADB-A44B-1AF2-6C235941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File:Railway turnout - Oulu Finland.jpg">
            <a:hlinkClick r:id="rId2"/>
            <a:extLst>
              <a:ext uri="{FF2B5EF4-FFF2-40B4-BE49-F238E27FC236}">
                <a16:creationId xmlns:a16="http://schemas.microsoft.com/office/drawing/2014/main" id="{ECD009FF-A260-A6FE-F767-8BAED4376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460090"/>
            <a:ext cx="3982065" cy="459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B65A8F2-CEB7-BF42-51DF-98B589E3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8799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7434-CDDC-7006-C1ED-8EE72BC5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66023"/>
            <a:ext cx="6661355" cy="50955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3000" dirty="0"/>
              <a:t>A straight track is </a:t>
            </a:r>
            <a:r>
              <a:rPr lang="en-US" altLang="en-US" sz="3000" b="1" dirty="0">
                <a:solidFill>
                  <a:srgbClr val="FF0000"/>
                </a:solidFill>
              </a:rPr>
              <a:t>not</a:t>
            </a:r>
            <a:r>
              <a:rPr lang="en-US" altLang="en-US" sz="3000" dirty="0"/>
              <a:t> always present.</a:t>
            </a:r>
          </a:p>
          <a:p>
            <a:pPr algn="just">
              <a:lnSpc>
                <a:spcPct val="150000"/>
              </a:lnSpc>
            </a:pPr>
            <a:r>
              <a:rPr lang="en-US" altLang="en-US" sz="3000" dirty="0"/>
              <a:t>For example, both tracks may curve, one to the left and one to the right (such as for a wye switch) or both tracks may curve, with differing radii, in the same direction.</a:t>
            </a:r>
          </a:p>
          <a:p>
            <a:pPr algn="just">
              <a:lnSpc>
                <a:spcPct val="150000"/>
              </a:lnSpc>
            </a:pPr>
            <a:endParaRPr lang="en-US" altLang="en-US" sz="3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8EA79-B9EA-786C-B556-C192E283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File:Railway turnout - Oulu Finland.jpg">
            <a:hlinkClick r:id="rId2"/>
            <a:extLst>
              <a:ext uri="{FF2B5EF4-FFF2-40B4-BE49-F238E27FC236}">
                <a16:creationId xmlns:a16="http://schemas.microsoft.com/office/drawing/2014/main" id="{7539E7F9-0DA7-DC26-0C76-D58A412A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897" y="1401097"/>
            <a:ext cx="38984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8EEDE4-FD7C-39FF-4DA9-F08D5549E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983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DA2F772-D4EF-0E6B-0B0F-4F0BB2A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465" y="678427"/>
            <a:ext cx="4911212" cy="404813"/>
          </a:xfrm>
        </p:spPr>
        <p:txBody>
          <a:bodyPr/>
          <a:lstStyle/>
          <a:p>
            <a:r>
              <a:rPr lang="en-US" altLang="en-US" sz="3200" b="1" dirty="0"/>
              <a:t>Rail Gauge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E26C2A5-2BB2-7612-7078-3CA34E3A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386348"/>
            <a:ext cx="11842954" cy="41000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3000" dirty="0"/>
              <a:t>Track gauge or rail gauge is the </a:t>
            </a:r>
            <a:r>
              <a:rPr lang="en-US" altLang="en-US" sz="3000" b="1" dirty="0">
                <a:solidFill>
                  <a:srgbClr val="002060"/>
                </a:solidFill>
              </a:rPr>
              <a:t>distance</a:t>
            </a:r>
            <a:r>
              <a:rPr lang="en-US" altLang="en-US" sz="3000" dirty="0"/>
              <a:t> between the </a:t>
            </a:r>
            <a:r>
              <a:rPr lang="en-US" altLang="en-US" sz="3000" b="1" dirty="0">
                <a:solidFill>
                  <a:srgbClr val="00B0F0"/>
                </a:solidFill>
              </a:rPr>
              <a:t>inner sides </a:t>
            </a:r>
            <a:r>
              <a:rPr lang="en-US" altLang="en-US" sz="3000" dirty="0"/>
              <a:t>of the heads of the </a:t>
            </a:r>
            <a:r>
              <a:rPr lang="en-US" altLang="en-US" sz="3000" dirty="0">
                <a:highlight>
                  <a:srgbClr val="FFFF00"/>
                </a:highlight>
              </a:rPr>
              <a:t>two</a:t>
            </a:r>
            <a:r>
              <a:rPr lang="en-US" altLang="en-US" sz="3000" dirty="0"/>
              <a:t> load bearing rails that make up a </a:t>
            </a:r>
            <a:r>
              <a:rPr lang="en-US" altLang="en-US" sz="3000" dirty="0">
                <a:solidFill>
                  <a:srgbClr val="002060"/>
                </a:solidFill>
              </a:rPr>
              <a:t>single railway line. </a:t>
            </a:r>
          </a:p>
          <a:p>
            <a:pPr algn="just">
              <a:lnSpc>
                <a:spcPct val="150000"/>
              </a:lnSpc>
            </a:pPr>
            <a:r>
              <a:rPr lang="en-US" altLang="en-US" sz="3000" dirty="0">
                <a:highlight>
                  <a:srgbClr val="FFFF00"/>
                </a:highlight>
              </a:rPr>
              <a:t>Sixty percent </a:t>
            </a:r>
            <a:r>
              <a:rPr lang="en-US" altLang="en-US" sz="3000" dirty="0"/>
              <a:t>of the world's railways use a standard gauge of </a:t>
            </a:r>
            <a:r>
              <a:rPr lang="en-US" altLang="en-US" sz="3000" b="1" dirty="0">
                <a:solidFill>
                  <a:srgbClr val="7030A0"/>
                </a:solidFill>
              </a:rPr>
              <a:t>1,435 mm </a:t>
            </a:r>
            <a:r>
              <a:rPr lang="en-US" altLang="en-US" sz="3000" dirty="0"/>
              <a:t>(4 ft 8½ in). </a:t>
            </a:r>
          </a:p>
          <a:p>
            <a:pPr algn="just">
              <a:lnSpc>
                <a:spcPct val="150000"/>
              </a:lnSpc>
            </a:pPr>
            <a:r>
              <a:rPr lang="en-US" altLang="en-US" sz="3000" dirty="0"/>
              <a:t>Wider gauges are called broad gauge; smaller gauges, narrow gauge. 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C1C9CEE-8293-2055-A4E2-BC85650E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977C-D956-7455-664C-C26665CF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95994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3000" dirty="0"/>
              <a:t>Break-of-gauge refers to the </a:t>
            </a:r>
            <a:r>
              <a:rPr lang="en-US" altLang="en-US" sz="3000" dirty="0">
                <a:solidFill>
                  <a:srgbClr val="002060"/>
                </a:solidFill>
              </a:rPr>
              <a:t>meeting</a:t>
            </a:r>
            <a:r>
              <a:rPr lang="en-US" altLang="en-US" sz="3000" dirty="0"/>
              <a:t> of different gauges. </a:t>
            </a:r>
          </a:p>
          <a:p>
            <a:pPr algn="just">
              <a:lnSpc>
                <a:spcPct val="150000"/>
              </a:lnSpc>
            </a:pPr>
            <a:r>
              <a:rPr lang="en-US" altLang="en-US" sz="3000" dirty="0"/>
              <a:t>Some stretches of track are dual gauge, with three or four rails, allowing trains of different gauges to share them.</a:t>
            </a:r>
          </a:p>
          <a:p>
            <a:pPr algn="just">
              <a:lnSpc>
                <a:spcPct val="150000"/>
              </a:lnSpc>
            </a:pPr>
            <a:r>
              <a:rPr lang="en-US" altLang="en-US" sz="3000" dirty="0"/>
              <a:t>An exception of a railway with </a:t>
            </a:r>
            <a:r>
              <a:rPr lang="en-US" altLang="en-US" sz="3000" b="1" dirty="0">
                <a:solidFill>
                  <a:srgbClr val="002060"/>
                </a:solidFill>
              </a:rPr>
              <a:t>no gauge </a:t>
            </a:r>
            <a:r>
              <a:rPr lang="en-US" altLang="en-US" sz="3000" dirty="0"/>
              <a:t>is </a:t>
            </a:r>
            <a:r>
              <a:rPr lang="en-US" altLang="en-US" sz="3000" dirty="0">
                <a:highlight>
                  <a:srgbClr val="FFFF00"/>
                </a:highlight>
              </a:rPr>
              <a:t>monorail</a:t>
            </a:r>
            <a:r>
              <a:rPr lang="en-US" altLang="en-US" sz="3000" dirty="0"/>
              <a:t> where there is only </a:t>
            </a:r>
            <a:r>
              <a:rPr lang="en-US" altLang="en-US" sz="3000" b="1" dirty="0">
                <a:solidFill>
                  <a:srgbClr val="002060"/>
                </a:solidFill>
              </a:rPr>
              <a:t>one </a:t>
            </a:r>
            <a:r>
              <a:rPr lang="en-US" altLang="en-US" sz="3000" dirty="0"/>
              <a:t>supporting rail.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3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721D2-3330-50CE-1FC5-088BEAA5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D1C3C-B286-6F1D-5B29-75CE7383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162101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894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Business Cooperate</vt:lpstr>
      <vt:lpstr>Open Elective –III Transportation System</vt:lpstr>
      <vt:lpstr>Ballast </vt:lpstr>
      <vt:lpstr>PowerPoint Presentation</vt:lpstr>
      <vt:lpstr>Requirements of Good Ballast:  </vt:lpstr>
      <vt:lpstr>Railroad switch</vt:lpstr>
      <vt:lpstr>PowerPoint Presentation</vt:lpstr>
      <vt:lpstr>PowerPoint Presentation</vt:lpstr>
      <vt:lpstr>Rail Gauge </vt:lpstr>
      <vt:lpstr>PowerPoint Presentation</vt:lpstr>
      <vt:lpstr>PowerPoint Presentation</vt:lpstr>
      <vt:lpstr>Types of Gauges </vt:lpstr>
      <vt:lpstr>Broad gauge</vt:lpstr>
      <vt:lpstr>Narrow Gauge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yogeshlanjewar@gmail.com</cp:lastModifiedBy>
  <cp:revision>119</cp:revision>
  <dcterms:created xsi:type="dcterms:W3CDTF">2023-01-19T04:29:46Z</dcterms:created>
  <dcterms:modified xsi:type="dcterms:W3CDTF">2024-08-18T19:05:43Z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