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7" r:id="rId2"/>
    <p:sldId id="454" r:id="rId3"/>
    <p:sldId id="455" r:id="rId4"/>
    <p:sldId id="456" r:id="rId5"/>
    <p:sldId id="457" r:id="rId6"/>
    <p:sldId id="458" r:id="rId7"/>
    <p:sldId id="461" r:id="rId8"/>
    <p:sldId id="459" r:id="rId9"/>
    <p:sldId id="460" r:id="rId10"/>
    <p:sldId id="462" r:id="rId11"/>
    <p:sldId id="463" r:id="rId12"/>
    <p:sldId id="464" r:id="rId13"/>
    <p:sldId id="465" r:id="rId14"/>
    <p:sldId id="466" r:id="rId15"/>
    <p:sldId id="468" r:id="rId16"/>
    <p:sldId id="467" r:id="rId17"/>
    <p:sldId id="469" r:id="rId18"/>
    <p:sldId id="470" r:id="rId19"/>
    <p:sldId id="471" r:id="rId20"/>
    <p:sldId id="472" r:id="rId21"/>
    <p:sldId id="473" r:id="rId22"/>
    <p:sldId id="267" r:id="rId23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4434" autoAdjust="0"/>
  </p:normalViewPr>
  <p:slideViewPr>
    <p:cSldViewPr snapToGrid="0">
      <p:cViewPr varScale="1">
        <p:scale>
          <a:sx n="65" d="100"/>
          <a:sy n="65" d="100"/>
        </p:scale>
        <p:origin x="101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6482E-E93B-4C9F-A5BD-5A7818DE8F93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22A4D-0643-416F-A308-EFDAC496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3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22A4D-0643-416F-A308-EFDAC49678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57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E529598-86FC-4638-AB23-7F6E7737E15B}" type="datetime1">
              <a:rPr lang="en-US" smtClean="0"/>
              <a:t>8/28/2024</a:t>
            </a:fld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2523C3-29E1-45A2-A432-85CEE551D5BD}" type="datetime1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  <a:t>8/28/2024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71D-4DDF-4060-AB8D-9D0D122EFA6A}" type="datetime1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FC38-844B-443C-AC8F-5CD70E51E7A0}" type="datetime1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1F46-0CE8-4DB6-8D96-D721DE01548D}" type="datetime1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3458-CF14-437E-AA72-10E5C83EE73A}" type="datetime1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638E-24D2-4977-8CD9-843479638FAE}" type="datetime1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E791-4405-4DF6-A856-E90BB9556728}" type="datetime1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82E7-EB1B-4958-B73F-E4327A781A12}" type="datetime1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1B11B6-3D4D-421B-B7CD-26C2A4CC5390}" type="datetime1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  <a:t>8/28/2024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7556-DFB2-4FC4-8F67-B92AF3D2F5F3}" type="datetime1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0BC5CC32-F734-4170-A39D-4EC1A24C7CFC}" type="datetime1">
              <a:rPr lang="en-US" smtClean="0"/>
              <a:t>8/28/2024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521375"/>
            <a:ext cx="4571365" cy="1187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745" y="3947795"/>
            <a:ext cx="5857875" cy="638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7335" y="4059555"/>
            <a:ext cx="9142730" cy="1989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375" y="2366645"/>
            <a:ext cx="2152650" cy="2124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2650" y="2390775"/>
            <a:ext cx="1714500" cy="207645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21CV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7610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27798"/>
            <a:ext cx="10972800" cy="151936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/>
          <a:p>
            <a:r>
              <a:rPr lang="en-US" altLang="en-IN" b="1" dirty="0">
                <a:solidFill>
                  <a:srgbClr val="002060"/>
                </a:solidFill>
              </a:rPr>
              <a:t>Open Elective –III</a:t>
            </a:r>
            <a:br>
              <a:rPr lang="en-US" altLang="en-IN" b="1" dirty="0">
                <a:solidFill>
                  <a:srgbClr val="002060"/>
                </a:solidFill>
              </a:rPr>
            </a:br>
            <a:r>
              <a:rPr lang="en-US" altLang="en-IN" b="1" dirty="0">
                <a:solidFill>
                  <a:srgbClr val="FF0000"/>
                </a:solidFill>
              </a:rPr>
              <a:t>Transportation System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8CAD-CC59-EAC6-42A1-2175AAC8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206" y="274638"/>
            <a:ext cx="5058697" cy="1143000"/>
          </a:xfrm>
        </p:spPr>
        <p:txBody>
          <a:bodyPr/>
          <a:lstStyle/>
          <a:p>
            <a:r>
              <a:rPr lang="en-IN" sz="3200" b="1" dirty="0">
                <a:solidFill>
                  <a:srgbClr val="00B0F0"/>
                </a:solidFill>
                <a:latin typeface="Times New Roman"/>
                <a:cs typeface="Times New Roman"/>
              </a:rPr>
              <a:t>Site</a:t>
            </a:r>
            <a:r>
              <a:rPr lang="en-IN" sz="3200" b="1" spc="-3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lang="en-IN" sz="3200" b="1" spc="-10" dirty="0">
                <a:solidFill>
                  <a:srgbClr val="00B0F0"/>
                </a:solidFill>
                <a:latin typeface="Times New Roman"/>
                <a:cs typeface="Times New Roman"/>
              </a:rPr>
              <a:t>Selection….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ABC32-C42D-D01B-0C98-8237F21EA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01996"/>
            <a:ext cx="10972800" cy="5381366"/>
          </a:xfrm>
        </p:spPr>
        <p:txBody>
          <a:bodyPr/>
          <a:lstStyle/>
          <a:p>
            <a:pPr marL="469265" indent="-228600" algn="just">
              <a:lnSpc>
                <a:spcPct val="150000"/>
              </a:lnSpc>
              <a:spcBef>
                <a:spcPts val="7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IN" sz="2800" dirty="0">
                <a:latin typeface="Times New Roman"/>
                <a:cs typeface="Times New Roman"/>
              </a:rPr>
              <a:t>The</a:t>
            </a:r>
            <a:r>
              <a:rPr lang="en-IN" sz="2800" spc="-1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site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should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permit</a:t>
            </a:r>
            <a:r>
              <a:rPr lang="en-IN" sz="2800" spc="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future</a:t>
            </a:r>
            <a:r>
              <a:rPr lang="en-IN" sz="2800" spc="-10" dirty="0">
                <a:latin typeface="Times New Roman"/>
                <a:cs typeface="Times New Roman"/>
              </a:rPr>
              <a:t> expansion.</a:t>
            </a:r>
            <a:endParaRPr lang="en-IN" sz="2800" dirty="0">
              <a:latin typeface="Times New Roman"/>
              <a:cs typeface="Times New Roman"/>
            </a:endParaRPr>
          </a:p>
          <a:p>
            <a:pPr marL="469265" marR="7620" indent="-228600" algn="just">
              <a:lnSpc>
                <a:spcPct val="150000"/>
              </a:lnSpc>
              <a:spcBef>
                <a:spcPts val="8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IN" sz="2800" dirty="0">
                <a:latin typeface="Times New Roman"/>
                <a:cs typeface="Times New Roman"/>
              </a:rPr>
              <a:t>Airport</a:t>
            </a:r>
            <a:r>
              <a:rPr lang="en-IN" sz="2800" spc="18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approaches</a:t>
            </a:r>
            <a:r>
              <a:rPr lang="en-IN" sz="2800" spc="18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must</a:t>
            </a:r>
            <a:r>
              <a:rPr lang="en-IN" sz="2800" spc="20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be</a:t>
            </a:r>
            <a:r>
              <a:rPr lang="en-IN" sz="2800" spc="18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clear</a:t>
            </a:r>
            <a:r>
              <a:rPr lang="en-IN" sz="2800" spc="18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of</a:t>
            </a:r>
            <a:r>
              <a:rPr lang="en-IN" sz="2800" spc="17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obstructions</a:t>
            </a:r>
            <a:r>
              <a:rPr lang="en-IN" sz="2800" spc="18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like</a:t>
            </a:r>
            <a:r>
              <a:rPr lang="en-IN" sz="2800" spc="18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tall</a:t>
            </a:r>
            <a:r>
              <a:rPr lang="en-IN" sz="2800" spc="18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buildings,</a:t>
            </a:r>
            <a:r>
              <a:rPr lang="en-IN" sz="2800" spc="18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towers,</a:t>
            </a:r>
            <a:r>
              <a:rPr lang="en-IN" sz="2800" spc="17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hills,</a:t>
            </a:r>
            <a:r>
              <a:rPr lang="en-IN" sz="2800" spc="185" dirty="0">
                <a:latin typeface="Times New Roman"/>
                <a:cs typeface="Times New Roman"/>
              </a:rPr>
              <a:t> </a:t>
            </a:r>
            <a:r>
              <a:rPr lang="en-IN" sz="2800" spc="-25" dirty="0">
                <a:latin typeface="Times New Roman"/>
                <a:cs typeface="Times New Roman"/>
              </a:rPr>
              <a:t>and </a:t>
            </a:r>
            <a:r>
              <a:rPr lang="en-IN" sz="2800" dirty="0">
                <a:latin typeface="Times New Roman"/>
                <a:cs typeface="Times New Roman"/>
              </a:rPr>
              <a:t>transmission</a:t>
            </a:r>
            <a:r>
              <a:rPr lang="en-IN" sz="2800" spc="-25" dirty="0">
                <a:latin typeface="Times New Roman"/>
                <a:cs typeface="Times New Roman"/>
              </a:rPr>
              <a:t> </a:t>
            </a:r>
            <a:r>
              <a:rPr lang="en-IN" sz="2800" spc="-10" dirty="0">
                <a:latin typeface="Times New Roman"/>
                <a:cs typeface="Times New Roman"/>
              </a:rPr>
              <a:t>lines.</a:t>
            </a:r>
          </a:p>
          <a:p>
            <a:pPr marL="469265" indent="-228600" algn="just">
              <a:lnSpc>
                <a:spcPct val="100000"/>
              </a:lnSpc>
              <a:spcBef>
                <a:spcPts val="7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IN" sz="2800" dirty="0">
                <a:latin typeface="Times New Roman"/>
                <a:cs typeface="Times New Roman"/>
              </a:rPr>
              <a:t>The</a:t>
            </a:r>
            <a:r>
              <a:rPr lang="en-IN" sz="2800" spc="-3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site</a:t>
            </a:r>
            <a:r>
              <a:rPr lang="en-IN" sz="2800" spc="-3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should</a:t>
            </a:r>
            <a:r>
              <a:rPr lang="en-IN" sz="2800" spc="-2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be</a:t>
            </a:r>
            <a:r>
              <a:rPr lang="en-IN" sz="2800" spc="-2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easily</a:t>
            </a:r>
            <a:r>
              <a:rPr lang="en-IN" sz="2800" spc="-3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accessible</a:t>
            </a:r>
            <a:r>
              <a:rPr lang="en-IN" sz="2800" spc="-2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to</a:t>
            </a:r>
            <a:r>
              <a:rPr lang="en-IN" sz="2800" spc="-1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all</a:t>
            </a:r>
            <a:r>
              <a:rPr lang="en-IN" sz="2800" spc="-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users,</a:t>
            </a:r>
            <a:r>
              <a:rPr lang="en-IN" sz="2800" spc="-2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such</a:t>
            </a:r>
            <a:r>
              <a:rPr lang="en-IN" sz="2800" spc="-2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as</a:t>
            </a:r>
            <a:r>
              <a:rPr lang="en-IN" sz="2800" spc="-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passengers,</a:t>
            </a:r>
            <a:r>
              <a:rPr lang="en-IN" sz="2800" spc="-2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industry</a:t>
            </a:r>
            <a:r>
              <a:rPr lang="en-IN" sz="2800" spc="-3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and</a:t>
            </a:r>
            <a:r>
              <a:rPr lang="en-IN" sz="2800" spc="-15" dirty="0">
                <a:latin typeface="Times New Roman"/>
                <a:cs typeface="Times New Roman"/>
              </a:rPr>
              <a:t> </a:t>
            </a:r>
            <a:r>
              <a:rPr lang="en-IN" sz="2800" spc="-10" dirty="0">
                <a:latin typeface="Times New Roman"/>
                <a:cs typeface="Times New Roman"/>
              </a:rPr>
              <a:t>business.</a:t>
            </a:r>
            <a:endParaRPr lang="en-IN" sz="2800" dirty="0">
              <a:latin typeface="Times New Roman"/>
              <a:cs typeface="Times New Roman"/>
            </a:endParaRPr>
          </a:p>
          <a:p>
            <a:pPr marL="469265" indent="-228600" algn="just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IN" sz="2800" dirty="0">
                <a:latin typeface="Times New Roman"/>
                <a:cs typeface="Times New Roman"/>
              </a:rPr>
              <a:t>The</a:t>
            </a:r>
            <a:r>
              <a:rPr lang="en-IN" sz="2800" spc="-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area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should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be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well</a:t>
            </a:r>
            <a:r>
              <a:rPr lang="en-IN" sz="2800" spc="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drained,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free from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flood</a:t>
            </a:r>
            <a:r>
              <a:rPr lang="en-IN" sz="2800" spc="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and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have a</a:t>
            </a:r>
            <a:r>
              <a:rPr lang="en-IN" sz="2800" spc="-1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low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water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spc="-10" dirty="0">
                <a:latin typeface="Times New Roman"/>
                <a:cs typeface="Times New Roman"/>
              </a:rPr>
              <a:t>table.</a:t>
            </a:r>
          </a:p>
          <a:p>
            <a:pPr marL="469265" indent="-228600" algn="just">
              <a:spcBef>
                <a:spcPts val="7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IN" sz="2800" dirty="0">
                <a:latin typeface="Times New Roman"/>
                <a:cs typeface="Times New Roman"/>
              </a:rPr>
              <a:t>Bird</a:t>
            </a:r>
            <a:r>
              <a:rPr lang="en-IN" sz="2800" spc="6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hits</a:t>
            </a:r>
            <a:r>
              <a:rPr lang="en-IN" sz="2800" spc="7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cause</a:t>
            </a:r>
            <a:r>
              <a:rPr lang="en-IN" sz="2800" spc="6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serious</a:t>
            </a:r>
            <a:r>
              <a:rPr lang="en-IN" sz="2800" spc="7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damages</a:t>
            </a:r>
            <a:r>
              <a:rPr lang="en-IN" sz="2800" spc="6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to</a:t>
            </a:r>
            <a:r>
              <a:rPr lang="en-IN" sz="2800" spc="7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the</a:t>
            </a:r>
            <a:r>
              <a:rPr lang="en-IN" sz="2800" spc="8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aircraft</a:t>
            </a:r>
            <a:r>
              <a:rPr lang="en-IN" sz="2800" spc="8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and</a:t>
            </a:r>
            <a:r>
              <a:rPr lang="en-IN" sz="2800" spc="7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endanger</a:t>
            </a:r>
            <a:r>
              <a:rPr lang="en-IN" sz="2800" spc="6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the</a:t>
            </a:r>
            <a:r>
              <a:rPr lang="en-IN" sz="2800" spc="7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safety.</a:t>
            </a:r>
            <a:r>
              <a:rPr lang="en-IN" sz="2800" spc="7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The</a:t>
            </a:r>
            <a:r>
              <a:rPr lang="en-IN" sz="2800" spc="6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site</a:t>
            </a:r>
            <a:r>
              <a:rPr lang="en-IN" sz="2800" spc="100" dirty="0">
                <a:latin typeface="Times New Roman"/>
                <a:cs typeface="Times New Roman"/>
              </a:rPr>
              <a:t> </a:t>
            </a:r>
            <a:r>
              <a:rPr lang="en-IN" sz="2800" spc="-10" dirty="0">
                <a:latin typeface="Times New Roman"/>
                <a:cs typeface="Times New Roman"/>
              </a:rPr>
              <a:t>should, </a:t>
            </a:r>
            <a:r>
              <a:rPr lang="en-IN" sz="2800" dirty="0">
                <a:latin typeface="Times New Roman"/>
                <a:cs typeface="Times New Roman"/>
              </a:rPr>
              <a:t>therefore,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be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away</a:t>
            </a:r>
            <a:r>
              <a:rPr lang="en-IN" sz="2800" spc="-2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from</a:t>
            </a:r>
            <a:r>
              <a:rPr lang="en-IN" sz="2800" spc="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slaughter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houses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and refuse</a:t>
            </a:r>
            <a:r>
              <a:rPr lang="en-IN" sz="2800" spc="-1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dumps that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attract</a:t>
            </a:r>
            <a:r>
              <a:rPr lang="en-IN" sz="2800" spc="-10" dirty="0">
                <a:latin typeface="Times New Roman"/>
                <a:cs typeface="Times New Roman"/>
              </a:rPr>
              <a:t> birds.</a:t>
            </a:r>
            <a:endParaRPr lang="en-IN" sz="2800" dirty="0">
              <a:latin typeface="Times New Roman"/>
              <a:cs typeface="Times New Roman"/>
            </a:endParaRPr>
          </a:p>
          <a:p>
            <a:pPr marL="240665" indent="0" algn="just">
              <a:lnSpc>
                <a:spcPct val="100000"/>
              </a:lnSpc>
              <a:spcBef>
                <a:spcPts val="720"/>
              </a:spcBef>
              <a:buNone/>
              <a:tabLst>
                <a:tab pos="469265" algn="l"/>
                <a:tab pos="469900" algn="l"/>
              </a:tabLst>
            </a:pPr>
            <a:endParaRPr lang="en-IN" sz="2800" dirty="0">
              <a:latin typeface="Times New Roman"/>
              <a:cs typeface="Times New Roman"/>
            </a:endParaRPr>
          </a:p>
          <a:p>
            <a:pPr marL="469265" marR="7620" indent="-228600" algn="just">
              <a:lnSpc>
                <a:spcPct val="150000"/>
              </a:lnSpc>
              <a:spcBef>
                <a:spcPts val="8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endParaRPr lang="en-IN" sz="32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B7B70-E7BC-6365-B8B8-162329F1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10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E8A476-E335-A4F8-6B59-1A34D5EE7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489924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8CAD-CC59-EAC6-42A1-2175AAC8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206" y="274638"/>
            <a:ext cx="5058697" cy="1143000"/>
          </a:xfrm>
        </p:spPr>
        <p:txBody>
          <a:bodyPr/>
          <a:lstStyle/>
          <a:p>
            <a:r>
              <a:rPr lang="en-IN" sz="3200" b="1" dirty="0">
                <a:solidFill>
                  <a:srgbClr val="00B0F0"/>
                </a:solidFill>
                <a:latin typeface="Times New Roman"/>
                <a:cs typeface="Times New Roman"/>
              </a:rPr>
              <a:t>Site</a:t>
            </a:r>
            <a:r>
              <a:rPr lang="en-IN" sz="3200" b="1" spc="-3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lang="en-IN" sz="3200" b="1" spc="-10" dirty="0">
                <a:solidFill>
                  <a:srgbClr val="00B0F0"/>
                </a:solidFill>
                <a:latin typeface="Times New Roman"/>
                <a:cs typeface="Times New Roman"/>
              </a:rPr>
              <a:t>Selection….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ABC32-C42D-D01B-0C98-8237F21EA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6746"/>
            <a:ext cx="10972800" cy="6083706"/>
          </a:xfrm>
        </p:spPr>
        <p:txBody>
          <a:bodyPr/>
          <a:lstStyle/>
          <a:p>
            <a:pPr marL="469265" indent="-228600" algn="just">
              <a:lnSpc>
                <a:spcPct val="150000"/>
              </a:lnSpc>
              <a:spcBef>
                <a:spcPts val="7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IN" sz="2800" dirty="0">
                <a:latin typeface="Times New Roman"/>
                <a:cs typeface="Times New Roman"/>
              </a:rPr>
              <a:t>A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good and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firm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soil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can reduce</a:t>
            </a:r>
            <a:r>
              <a:rPr lang="en-IN" sz="2800" spc="-1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the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cost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of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pavement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of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runways,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taxiways and</a:t>
            </a:r>
            <a:r>
              <a:rPr lang="en-IN" sz="2800" spc="-10" dirty="0">
                <a:latin typeface="Times New Roman"/>
                <a:cs typeface="Times New Roman"/>
              </a:rPr>
              <a:t> apron.</a:t>
            </a:r>
            <a:endParaRPr lang="en-IN" sz="2800" dirty="0">
              <a:latin typeface="Times New Roman"/>
              <a:cs typeface="Times New Roman"/>
            </a:endParaRPr>
          </a:p>
          <a:p>
            <a:pPr marL="469265" indent="-228600" algn="just">
              <a:lnSpc>
                <a:spcPct val="150000"/>
              </a:lnSpc>
              <a:spcBef>
                <a:spcPts val="7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IN" sz="2800" dirty="0">
                <a:latin typeface="Times New Roman"/>
                <a:cs typeface="Times New Roman"/>
              </a:rPr>
              <a:t>The</a:t>
            </a:r>
            <a:r>
              <a:rPr lang="en-IN" sz="2800" spc="-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site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should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not create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noise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nuisance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to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residential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areas and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spc="-10" dirty="0">
                <a:latin typeface="Times New Roman"/>
                <a:cs typeface="Times New Roman"/>
              </a:rPr>
              <a:t>hospitals.</a:t>
            </a:r>
          </a:p>
          <a:p>
            <a:pPr marL="469265" indent="-228600" algn="just">
              <a:lnSpc>
                <a:spcPct val="150000"/>
              </a:lnSpc>
              <a:spcBef>
                <a:spcPts val="7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IN" sz="2800" dirty="0">
                <a:latin typeface="Times New Roman"/>
                <a:cs typeface="Times New Roman"/>
              </a:rPr>
              <a:t>Services</a:t>
            </a:r>
            <a:r>
              <a:rPr lang="en-IN" sz="2800" spc="-3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like</a:t>
            </a:r>
            <a:r>
              <a:rPr lang="en-IN" sz="2800" spc="-3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electricity,</a:t>
            </a:r>
            <a:r>
              <a:rPr lang="en-IN" sz="2800" spc="-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water,</a:t>
            </a:r>
            <a:r>
              <a:rPr lang="en-IN" sz="2800" spc="-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gas,</a:t>
            </a:r>
            <a:r>
              <a:rPr lang="en-IN" sz="2800" spc="-3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sewerage</a:t>
            </a:r>
            <a:r>
              <a:rPr lang="en-IN" sz="2800" spc="-3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and</a:t>
            </a:r>
            <a:r>
              <a:rPr lang="en-IN" sz="2800" spc="-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telephone</a:t>
            </a:r>
            <a:r>
              <a:rPr lang="en-IN" sz="2800" spc="-3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should</a:t>
            </a:r>
            <a:r>
              <a:rPr lang="en-IN" sz="2800" spc="-3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be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easily</a:t>
            </a:r>
            <a:r>
              <a:rPr lang="en-IN" sz="2800" spc="-45" dirty="0">
                <a:latin typeface="Times New Roman"/>
                <a:cs typeface="Times New Roman"/>
              </a:rPr>
              <a:t> </a:t>
            </a:r>
            <a:r>
              <a:rPr lang="en-IN" sz="2800" spc="-10" dirty="0">
                <a:latin typeface="Times New Roman"/>
                <a:cs typeface="Times New Roman"/>
              </a:rPr>
              <a:t>available.</a:t>
            </a:r>
            <a:endParaRPr lang="en-IN" sz="2800" dirty="0">
              <a:latin typeface="Times New Roman"/>
              <a:cs typeface="Times New Roman"/>
            </a:endParaRPr>
          </a:p>
          <a:p>
            <a:pPr marL="469265" indent="-228600" algn="just">
              <a:lnSpc>
                <a:spcPct val="150000"/>
              </a:lnSpc>
              <a:spcBef>
                <a:spcPts val="7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IN" sz="2800" dirty="0">
                <a:latin typeface="Times New Roman"/>
                <a:cs typeface="Times New Roman"/>
              </a:rPr>
              <a:t>Good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quality</a:t>
            </a:r>
            <a:r>
              <a:rPr lang="en-IN" sz="2800" spc="-3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construction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materials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should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be available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spc="-10" dirty="0">
                <a:latin typeface="Times New Roman"/>
                <a:cs typeface="Times New Roman"/>
              </a:rPr>
              <a:t>nearby.</a:t>
            </a:r>
            <a:endParaRPr lang="en-IN" sz="28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endParaRPr lang="en-IN" sz="28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B7B70-E7BC-6365-B8B8-162329F1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11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E8A476-E335-A4F8-6B59-1A34D5EE7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523068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8CAD-CC59-EAC6-42A1-2175AAC8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206" y="274638"/>
            <a:ext cx="5058697" cy="1143000"/>
          </a:xfrm>
        </p:spPr>
        <p:txBody>
          <a:bodyPr/>
          <a:lstStyle/>
          <a:p>
            <a:pPr marL="12700" algn="just">
              <a:lnSpc>
                <a:spcPct val="100000"/>
              </a:lnSpc>
            </a:pPr>
            <a:r>
              <a:rPr lang="en-IN"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Meteorological</a:t>
            </a:r>
            <a:r>
              <a:rPr lang="en-IN" sz="32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Factors</a:t>
            </a:r>
            <a:endParaRPr lang="en-IN" sz="32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ABC32-C42D-D01B-0C98-8237F21EA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1927"/>
            <a:ext cx="10972800" cy="3679723"/>
          </a:xfrm>
        </p:spPr>
        <p:txBody>
          <a:bodyPr/>
          <a:lstStyle/>
          <a:p>
            <a:pPr marL="469265" marR="7620" indent="-228600" algn="just">
              <a:lnSpc>
                <a:spcPct val="150000"/>
              </a:lnSpc>
              <a:spcBef>
                <a:spcPts val="880"/>
              </a:spcBef>
              <a:buFont typeface="Symbol"/>
              <a:buChar char=""/>
              <a:tabLst>
                <a:tab pos="469900" algn="l"/>
              </a:tabLst>
            </a:pPr>
            <a:r>
              <a:rPr lang="en-IN" sz="2800" dirty="0">
                <a:latin typeface="Times New Roman"/>
                <a:cs typeface="Times New Roman"/>
              </a:rPr>
              <a:t>Wind</a:t>
            </a:r>
            <a:r>
              <a:rPr lang="en-IN" sz="2800" spc="1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velocity,</a:t>
            </a:r>
            <a:r>
              <a:rPr lang="en-IN" sz="2800" spc="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direction,</a:t>
            </a:r>
            <a:r>
              <a:rPr lang="en-IN" sz="2800" spc="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frequency,</a:t>
            </a:r>
            <a:r>
              <a:rPr lang="en-IN" sz="2800" spc="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turbulence</a:t>
            </a:r>
            <a:r>
              <a:rPr lang="en-IN" sz="2800" spc="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and</a:t>
            </a:r>
            <a:r>
              <a:rPr lang="en-IN" sz="2800" spc="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gusts</a:t>
            </a:r>
            <a:r>
              <a:rPr lang="en-IN" sz="2800" spc="1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influence</a:t>
            </a:r>
            <a:r>
              <a:rPr lang="en-IN" sz="2800" spc="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aircraft</a:t>
            </a:r>
            <a:r>
              <a:rPr lang="en-IN" sz="2800" spc="2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operation</a:t>
            </a:r>
            <a:r>
              <a:rPr lang="en-IN" sz="2800" spc="10" dirty="0">
                <a:latin typeface="Times New Roman"/>
                <a:cs typeface="Times New Roman"/>
              </a:rPr>
              <a:t> </a:t>
            </a:r>
            <a:r>
              <a:rPr lang="en-IN" sz="2800" spc="-25" dirty="0">
                <a:latin typeface="Times New Roman"/>
                <a:cs typeface="Times New Roman"/>
              </a:rPr>
              <a:t>and </a:t>
            </a:r>
            <a:r>
              <a:rPr lang="en-IN" sz="2800" dirty="0">
                <a:latin typeface="Times New Roman"/>
                <a:cs typeface="Times New Roman"/>
              </a:rPr>
              <a:t>these</a:t>
            </a:r>
            <a:r>
              <a:rPr lang="en-IN" sz="2800" spc="14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should</a:t>
            </a:r>
            <a:r>
              <a:rPr lang="en-IN" sz="2800" spc="15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be</a:t>
            </a:r>
            <a:r>
              <a:rPr lang="en-IN" sz="2800" spc="15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favourable.</a:t>
            </a:r>
          </a:p>
          <a:p>
            <a:pPr marL="469265" marR="7620" indent="-228600" algn="just">
              <a:lnSpc>
                <a:spcPct val="150000"/>
              </a:lnSpc>
              <a:spcBef>
                <a:spcPts val="880"/>
              </a:spcBef>
              <a:buFont typeface="Symbol"/>
              <a:buChar char=""/>
              <a:tabLst>
                <a:tab pos="469900" algn="l"/>
              </a:tabLst>
            </a:pPr>
            <a:r>
              <a:rPr lang="en-IN" sz="2800" spc="15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Wind</a:t>
            </a:r>
            <a:r>
              <a:rPr lang="en-IN" sz="2800" spc="15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direction</a:t>
            </a:r>
            <a:r>
              <a:rPr lang="en-IN" sz="2800" spc="15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and</a:t>
            </a:r>
            <a:r>
              <a:rPr lang="en-IN" sz="2800" spc="15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velocity</a:t>
            </a:r>
            <a:r>
              <a:rPr lang="en-IN" sz="2800" spc="13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influence</a:t>
            </a:r>
            <a:r>
              <a:rPr lang="en-IN" sz="2800" spc="14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the</a:t>
            </a:r>
            <a:r>
              <a:rPr lang="en-IN" sz="2800" spc="15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orientation</a:t>
            </a:r>
            <a:r>
              <a:rPr lang="en-IN" sz="2800" spc="15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of</a:t>
            </a:r>
            <a:r>
              <a:rPr lang="en-IN" sz="2800" spc="150" dirty="0">
                <a:latin typeface="Times New Roman"/>
                <a:cs typeface="Times New Roman"/>
              </a:rPr>
              <a:t> </a:t>
            </a:r>
            <a:r>
              <a:rPr lang="en-IN" sz="2800" spc="-25" dirty="0">
                <a:latin typeface="Times New Roman"/>
                <a:cs typeface="Times New Roman"/>
              </a:rPr>
              <a:t>the </a:t>
            </a:r>
            <a:r>
              <a:rPr lang="en-IN" sz="2800" spc="-10" dirty="0">
                <a:latin typeface="Times New Roman"/>
                <a:cs typeface="Times New Roman"/>
              </a:rPr>
              <a:t>runway.</a:t>
            </a:r>
            <a:endParaRPr lang="en-IN" sz="2800" dirty="0">
              <a:latin typeface="Times New Roman"/>
              <a:cs typeface="Times New Roman"/>
            </a:endParaRPr>
          </a:p>
          <a:p>
            <a:pPr marL="469265" marR="6350" indent="-228600" algn="just">
              <a:lnSpc>
                <a:spcPct val="150000"/>
              </a:lnSpc>
              <a:spcBef>
                <a:spcPts val="95"/>
              </a:spcBef>
              <a:buFont typeface="Symbol"/>
              <a:buChar char=""/>
              <a:tabLst>
                <a:tab pos="469900" algn="l"/>
              </a:tabLst>
            </a:pPr>
            <a:r>
              <a:rPr lang="en-IN" sz="2800" spc="-10" dirty="0">
                <a:latin typeface="Times New Roman"/>
                <a:cs typeface="Times New Roman"/>
              </a:rPr>
              <a:t>Visibility</a:t>
            </a:r>
            <a:r>
              <a:rPr lang="en-IN" sz="2800" spc="-6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conditions</a:t>
            </a:r>
            <a:r>
              <a:rPr lang="en-IN" sz="2800" spc="-25" dirty="0">
                <a:latin typeface="Times New Roman"/>
                <a:cs typeface="Times New Roman"/>
              </a:rPr>
              <a:t> </a:t>
            </a:r>
            <a:r>
              <a:rPr lang="en-IN" sz="2800" spc="-10" dirty="0">
                <a:latin typeface="Times New Roman"/>
                <a:cs typeface="Times New Roman"/>
              </a:rPr>
              <a:t>like</a:t>
            </a:r>
            <a:r>
              <a:rPr lang="en-IN" sz="2800" spc="-30" dirty="0">
                <a:latin typeface="Times New Roman"/>
                <a:cs typeface="Times New Roman"/>
              </a:rPr>
              <a:t> </a:t>
            </a:r>
            <a:r>
              <a:rPr lang="en-IN" sz="2800" spc="-10" dirty="0">
                <a:latin typeface="Times New Roman"/>
                <a:cs typeface="Times New Roman"/>
              </a:rPr>
              <a:t>fog,</a:t>
            </a:r>
            <a:r>
              <a:rPr lang="en-IN" sz="2800" spc="-2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dust-</a:t>
            </a:r>
            <a:r>
              <a:rPr lang="en-IN" sz="2800" spc="-10" dirty="0">
                <a:latin typeface="Times New Roman"/>
                <a:cs typeface="Times New Roman"/>
              </a:rPr>
              <a:t>storms</a:t>
            </a:r>
            <a:r>
              <a:rPr lang="en-IN" sz="2800" spc="-20" dirty="0">
                <a:latin typeface="Times New Roman"/>
                <a:cs typeface="Times New Roman"/>
              </a:rPr>
              <a:t> </a:t>
            </a:r>
            <a:r>
              <a:rPr lang="en-IN" sz="2800" spc="-10" dirty="0">
                <a:latin typeface="Times New Roman"/>
                <a:cs typeface="Times New Roman"/>
              </a:rPr>
              <a:t>influence</a:t>
            </a:r>
            <a:r>
              <a:rPr lang="en-IN" sz="2800" spc="-30" dirty="0">
                <a:latin typeface="Times New Roman"/>
                <a:cs typeface="Times New Roman"/>
              </a:rPr>
              <a:t> </a:t>
            </a:r>
            <a:r>
              <a:rPr lang="en-IN" sz="2800" spc="-20" dirty="0">
                <a:latin typeface="Times New Roman"/>
                <a:cs typeface="Times New Roman"/>
              </a:rPr>
              <a:t>safe</a:t>
            </a:r>
            <a:r>
              <a:rPr lang="en-IN" sz="2800" spc="-40" dirty="0">
                <a:latin typeface="Times New Roman"/>
                <a:cs typeface="Times New Roman"/>
              </a:rPr>
              <a:t> </a:t>
            </a:r>
            <a:r>
              <a:rPr lang="en-IN" sz="2800" spc="-10" dirty="0">
                <a:latin typeface="Times New Roman"/>
                <a:cs typeface="Times New Roman"/>
              </a:rPr>
              <a:t>landing</a:t>
            </a:r>
            <a:r>
              <a:rPr lang="en-IN" sz="2800" spc="-45" dirty="0">
                <a:latin typeface="Times New Roman"/>
                <a:cs typeface="Times New Roman"/>
              </a:rPr>
              <a:t> </a:t>
            </a:r>
            <a:r>
              <a:rPr lang="en-IN" sz="2800" spc="-20" dirty="0">
                <a:latin typeface="Times New Roman"/>
                <a:cs typeface="Times New Roman"/>
              </a:rPr>
              <a:t>and</a:t>
            </a:r>
            <a:r>
              <a:rPr lang="en-IN" sz="2800" spc="-25" dirty="0">
                <a:latin typeface="Times New Roman"/>
                <a:cs typeface="Times New Roman"/>
              </a:rPr>
              <a:t> </a:t>
            </a:r>
            <a:r>
              <a:rPr lang="en-IN" sz="2800" spc="-10" dirty="0">
                <a:latin typeface="Times New Roman"/>
                <a:cs typeface="Times New Roman"/>
              </a:rPr>
              <a:t>take-off.</a:t>
            </a:r>
            <a:r>
              <a:rPr lang="en-IN" sz="2800" spc="-35" dirty="0">
                <a:latin typeface="Times New Roman"/>
                <a:cs typeface="Times New Roman"/>
              </a:rPr>
              <a:t> </a:t>
            </a:r>
            <a:r>
              <a:rPr lang="en-IN" sz="2800" spc="-20" dirty="0">
                <a:latin typeface="Times New Roman"/>
                <a:cs typeface="Times New Roman"/>
              </a:rPr>
              <a:t>These</a:t>
            </a:r>
            <a:r>
              <a:rPr lang="en-IN" sz="2800" spc="-35" dirty="0">
                <a:latin typeface="Times New Roman"/>
                <a:cs typeface="Times New Roman"/>
              </a:rPr>
              <a:t> </a:t>
            </a:r>
            <a:r>
              <a:rPr lang="en-IN" sz="2800" spc="-10" dirty="0">
                <a:latin typeface="Times New Roman"/>
                <a:cs typeface="Times New Roman"/>
              </a:rPr>
              <a:t>should </a:t>
            </a:r>
            <a:r>
              <a:rPr lang="en-IN" sz="2800" dirty="0">
                <a:latin typeface="Times New Roman"/>
                <a:cs typeface="Times New Roman"/>
              </a:rPr>
              <a:t>be</a:t>
            </a:r>
            <a:r>
              <a:rPr lang="en-IN" sz="2800" spc="-15" dirty="0">
                <a:latin typeface="Times New Roman"/>
                <a:cs typeface="Times New Roman"/>
              </a:rPr>
              <a:t> </a:t>
            </a:r>
            <a:r>
              <a:rPr lang="en-IN" sz="2800" spc="-10" dirty="0" err="1">
                <a:latin typeface="Times New Roman"/>
                <a:cs typeface="Times New Roman"/>
              </a:rPr>
              <a:t>favorable</a:t>
            </a:r>
            <a:r>
              <a:rPr lang="en-IN" sz="2800" spc="-10" dirty="0">
                <a:latin typeface="Times New Roman"/>
                <a:cs typeface="Times New Roman"/>
              </a:rPr>
              <a:t>.</a:t>
            </a:r>
          </a:p>
          <a:p>
            <a:pPr marL="240665" marR="6350" indent="0" algn="just">
              <a:lnSpc>
                <a:spcPct val="150000"/>
              </a:lnSpc>
              <a:spcBef>
                <a:spcPts val="95"/>
              </a:spcBef>
              <a:buNone/>
              <a:tabLst>
                <a:tab pos="469900" algn="l"/>
              </a:tabLst>
            </a:pPr>
            <a:endParaRPr lang="en-IN" sz="2800" dirty="0">
              <a:latin typeface="Times New Roman"/>
              <a:cs typeface="Times New Roman"/>
            </a:endParaRPr>
          </a:p>
          <a:p>
            <a:pPr marL="240665" marR="6350" indent="0" algn="just">
              <a:lnSpc>
                <a:spcPct val="150000"/>
              </a:lnSpc>
              <a:spcBef>
                <a:spcPts val="95"/>
              </a:spcBef>
              <a:buNone/>
              <a:tabLst>
                <a:tab pos="469900" algn="l"/>
              </a:tabLst>
            </a:pPr>
            <a:endParaRPr lang="en-IN" sz="28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B7B70-E7BC-6365-B8B8-162329F1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12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E8A476-E335-A4F8-6B59-1A34D5EE7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599231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8CAD-CC59-EAC6-42A1-2175AAC8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207" y="274638"/>
            <a:ext cx="3111909" cy="1083310"/>
          </a:xfrm>
        </p:spPr>
        <p:txBody>
          <a:bodyPr/>
          <a:lstStyle/>
          <a:p>
            <a:pPr marL="12700" algn="just"/>
            <a:r>
              <a:rPr lang="en-IN"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Airport</a:t>
            </a:r>
            <a:r>
              <a:rPr lang="en-IN" sz="32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Layout</a:t>
            </a:r>
            <a:br>
              <a:rPr lang="en-IN" sz="3200" dirty="0">
                <a:latin typeface="Times New Roman"/>
                <a:cs typeface="Times New Roman"/>
              </a:rPr>
            </a:br>
            <a:endParaRPr lang="en-IN" sz="32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ABC32-C42D-D01B-0C98-8237F21EA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34735"/>
            <a:ext cx="10972800" cy="5257800"/>
          </a:xfrm>
        </p:spPr>
        <p:txBody>
          <a:bodyPr/>
          <a:lstStyle/>
          <a:p>
            <a:pPr marL="12700" algn="just">
              <a:lnSpc>
                <a:spcPct val="100000"/>
              </a:lnSpc>
            </a:pPr>
            <a:r>
              <a:rPr lang="en-IN" sz="2800" b="1" dirty="0">
                <a:solidFill>
                  <a:srgbClr val="002060"/>
                </a:solidFill>
                <a:latin typeface="Times New Roman"/>
                <a:cs typeface="Times New Roman"/>
              </a:rPr>
              <a:t>Principal</a:t>
            </a:r>
            <a:r>
              <a:rPr lang="en-IN" sz="2800" b="1" spc="-1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en-IN" sz="2800" b="1" dirty="0">
                <a:solidFill>
                  <a:srgbClr val="002060"/>
                </a:solidFill>
                <a:latin typeface="Times New Roman"/>
                <a:cs typeface="Times New Roman"/>
              </a:rPr>
              <a:t>Components</a:t>
            </a:r>
            <a:r>
              <a:rPr lang="en-IN" sz="2800" b="1" spc="-1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en-IN" sz="2800" b="1" dirty="0">
                <a:solidFill>
                  <a:srgbClr val="002060"/>
                </a:solidFill>
                <a:latin typeface="Times New Roman"/>
                <a:cs typeface="Times New Roman"/>
              </a:rPr>
              <a:t>of</a:t>
            </a:r>
            <a:r>
              <a:rPr lang="en-IN" sz="2800" b="1" spc="-1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en-IN" sz="2800" b="1" spc="-10" dirty="0">
                <a:solidFill>
                  <a:srgbClr val="002060"/>
                </a:solidFill>
                <a:latin typeface="Times New Roman"/>
                <a:cs typeface="Times New Roman"/>
              </a:rPr>
              <a:t>Airport</a:t>
            </a:r>
            <a:endParaRPr lang="en-IN" sz="2800" b="1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IN" sz="2800" b="1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800" b="1" dirty="0">
                <a:solidFill>
                  <a:srgbClr val="7030A0"/>
                </a:solidFill>
                <a:latin typeface="Times New Roman"/>
                <a:cs typeface="Times New Roman"/>
              </a:rPr>
              <a:t>1.</a:t>
            </a:r>
            <a:r>
              <a:rPr lang="en-IN" sz="2800" b="1" spc="145" dirty="0">
                <a:solidFill>
                  <a:srgbClr val="7030A0"/>
                </a:solidFill>
                <a:latin typeface="Times New Roman"/>
                <a:cs typeface="Times New Roman"/>
              </a:rPr>
              <a:t>  </a:t>
            </a:r>
            <a:r>
              <a:rPr lang="en-IN" sz="2800" b="1" spc="-10" dirty="0">
                <a:solidFill>
                  <a:srgbClr val="7030A0"/>
                </a:solidFill>
                <a:latin typeface="Times New Roman"/>
                <a:cs typeface="Times New Roman"/>
              </a:rPr>
              <a:t>Airfield</a:t>
            </a:r>
            <a:endParaRPr lang="en-IN" sz="2800" b="1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697865" marR="6350" indent="-228600" algn="just">
              <a:lnSpc>
                <a:spcPct val="143700"/>
              </a:lnSpc>
              <a:spcBef>
                <a:spcPts val="105"/>
              </a:spcBef>
              <a:buFont typeface="Symbol"/>
              <a:buChar char=""/>
              <a:tabLst>
                <a:tab pos="698500" algn="l"/>
              </a:tabLst>
            </a:pPr>
            <a:r>
              <a:rPr lang="en-IN" sz="2800" dirty="0">
                <a:solidFill>
                  <a:srgbClr val="00B050"/>
                </a:solidFill>
                <a:latin typeface="Times New Roman"/>
                <a:cs typeface="Times New Roman"/>
              </a:rPr>
              <a:t>Runway</a:t>
            </a:r>
            <a:r>
              <a:rPr lang="en-IN" sz="2800" spc="-4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-</a:t>
            </a:r>
            <a:r>
              <a:rPr lang="en-IN" sz="2800" spc="-2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the</a:t>
            </a:r>
            <a:r>
              <a:rPr lang="en-IN" sz="2800" spc="-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place</a:t>
            </a:r>
            <a:r>
              <a:rPr lang="en-IN" sz="2800" spc="-3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where</a:t>
            </a:r>
            <a:r>
              <a:rPr lang="en-IN" sz="2800" spc="-2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the</a:t>
            </a:r>
            <a:r>
              <a:rPr lang="en-IN" sz="2800" spc="-2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aircraft</a:t>
            </a:r>
            <a:r>
              <a:rPr lang="en-IN" sz="2800" spc="-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lands</a:t>
            </a:r>
            <a:r>
              <a:rPr lang="en-IN" sz="2800" spc="-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and</a:t>
            </a:r>
            <a:r>
              <a:rPr lang="en-IN" sz="2800" spc="-2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takes</a:t>
            </a:r>
            <a:r>
              <a:rPr lang="en-IN" sz="2800" spc="-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off.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It</a:t>
            </a:r>
            <a:r>
              <a:rPr lang="en-IN" sz="2800" spc="-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has</a:t>
            </a:r>
            <a:r>
              <a:rPr lang="en-IN" sz="2800" spc="-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</a:t>
            </a:r>
            <a:r>
              <a:rPr lang="en-IN" sz="2800" spc="-2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strong</a:t>
            </a:r>
            <a:r>
              <a:rPr lang="en-IN" sz="2800" spc="-3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paved</a:t>
            </a:r>
            <a:r>
              <a:rPr lang="en-IN" sz="2800" spc="-20" dirty="0">
                <a:latin typeface="Times New Roman"/>
                <a:cs typeface="Times New Roman"/>
              </a:rPr>
              <a:t> </a:t>
            </a:r>
            <a:r>
              <a:rPr lang="en-IN" sz="2800" spc="-10" dirty="0">
                <a:latin typeface="Times New Roman"/>
                <a:cs typeface="Times New Roman"/>
              </a:rPr>
              <a:t>surface </a:t>
            </a:r>
            <a:r>
              <a:rPr lang="en-IN" sz="2800" dirty="0">
                <a:latin typeface="Times New Roman"/>
                <a:cs typeface="Times New Roman"/>
              </a:rPr>
              <a:t>with</a:t>
            </a:r>
            <a:r>
              <a:rPr lang="en-IN" sz="2800" spc="9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shoulders</a:t>
            </a:r>
            <a:r>
              <a:rPr lang="en-IN" sz="2800" spc="10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on</a:t>
            </a:r>
            <a:r>
              <a:rPr lang="en-IN" sz="2800" spc="9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either</a:t>
            </a:r>
            <a:r>
              <a:rPr lang="en-IN" sz="2800" spc="9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side</a:t>
            </a:r>
            <a:r>
              <a:rPr lang="en-IN" sz="2800" spc="9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for</a:t>
            </a:r>
            <a:r>
              <a:rPr lang="en-IN" sz="2800" spc="8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serving</a:t>
            </a:r>
            <a:r>
              <a:rPr lang="en-IN" sz="2800" spc="9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as</a:t>
            </a:r>
            <a:r>
              <a:rPr lang="en-IN" sz="2800" spc="9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safety</a:t>
            </a:r>
            <a:r>
              <a:rPr lang="en-IN" sz="2800" spc="6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zones</a:t>
            </a:r>
            <a:r>
              <a:rPr lang="en-IN" sz="2800" spc="9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in</a:t>
            </a:r>
            <a:r>
              <a:rPr lang="en-IN" sz="2800" spc="9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case</a:t>
            </a:r>
            <a:r>
              <a:rPr lang="en-IN" sz="2800" spc="9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an</a:t>
            </a:r>
            <a:r>
              <a:rPr lang="en-IN" sz="2800" spc="9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aircraft</a:t>
            </a:r>
            <a:r>
              <a:rPr lang="en-IN" sz="2800" spc="9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goes</a:t>
            </a:r>
            <a:r>
              <a:rPr lang="en-IN" sz="2800" spc="95" dirty="0">
                <a:latin typeface="Times New Roman"/>
                <a:cs typeface="Times New Roman"/>
              </a:rPr>
              <a:t> </a:t>
            </a:r>
            <a:r>
              <a:rPr lang="en-IN" sz="2800" spc="-25" dirty="0">
                <a:latin typeface="Times New Roman"/>
                <a:cs typeface="Times New Roman"/>
              </a:rPr>
              <a:t>off </a:t>
            </a:r>
            <a:r>
              <a:rPr lang="en-IN" sz="2800" dirty="0">
                <a:latin typeface="Times New Roman"/>
                <a:cs typeface="Times New Roman"/>
              </a:rPr>
              <a:t>runway</a:t>
            </a:r>
            <a:r>
              <a:rPr lang="en-IN" sz="2800" spc="-20" dirty="0">
                <a:latin typeface="Times New Roman"/>
                <a:cs typeface="Times New Roman"/>
              </a:rPr>
              <a:t> </a:t>
            </a:r>
            <a:r>
              <a:rPr lang="en-IN" sz="2800" spc="-10" dirty="0">
                <a:latin typeface="Times New Roman"/>
                <a:cs typeface="Times New Roman"/>
              </a:rPr>
              <a:t>sideways.</a:t>
            </a:r>
            <a:endParaRPr lang="en-IN" sz="2800" dirty="0">
              <a:latin typeface="Times New Roman"/>
              <a:cs typeface="Times New Roman"/>
            </a:endParaRPr>
          </a:p>
          <a:p>
            <a:pPr marL="697865" marR="10160" indent="-228600" algn="just">
              <a:lnSpc>
                <a:spcPct val="143300"/>
              </a:lnSpc>
              <a:spcBef>
                <a:spcPts val="95"/>
              </a:spcBef>
              <a:buFont typeface="Symbol"/>
              <a:buChar char=""/>
              <a:tabLst>
                <a:tab pos="698500" algn="l"/>
              </a:tabLst>
            </a:pPr>
            <a:r>
              <a:rPr lang="en-IN" sz="2800" dirty="0">
                <a:solidFill>
                  <a:srgbClr val="00B050"/>
                </a:solidFill>
                <a:latin typeface="Times New Roman"/>
                <a:cs typeface="Times New Roman"/>
              </a:rPr>
              <a:t>Stop</a:t>
            </a:r>
            <a:r>
              <a:rPr lang="en-IN" sz="2800" spc="8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en-IN" sz="2800" dirty="0">
                <a:solidFill>
                  <a:srgbClr val="00B050"/>
                </a:solidFill>
                <a:latin typeface="Times New Roman"/>
                <a:cs typeface="Times New Roman"/>
              </a:rPr>
              <a:t>ways</a:t>
            </a:r>
            <a:r>
              <a:rPr lang="en-IN" sz="2800" spc="10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-</a:t>
            </a:r>
            <a:r>
              <a:rPr lang="en-IN" sz="2800" spc="10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are</a:t>
            </a:r>
            <a:r>
              <a:rPr lang="en-IN" sz="2800" spc="8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provided</a:t>
            </a:r>
            <a:r>
              <a:rPr lang="en-IN" sz="2800" spc="8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at</a:t>
            </a:r>
            <a:r>
              <a:rPr lang="en-IN" sz="2800" spc="9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the</a:t>
            </a:r>
            <a:r>
              <a:rPr lang="en-IN" sz="2800" spc="9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ends</a:t>
            </a:r>
            <a:r>
              <a:rPr lang="en-IN" sz="2800" spc="9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of</a:t>
            </a:r>
            <a:r>
              <a:rPr lang="en-IN" sz="2800" spc="8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the</a:t>
            </a:r>
            <a:r>
              <a:rPr lang="en-IN" sz="2800" spc="9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runway</a:t>
            </a:r>
            <a:r>
              <a:rPr lang="en-IN" sz="2800" spc="8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to</a:t>
            </a:r>
            <a:r>
              <a:rPr lang="en-IN" sz="2800" spc="10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accommodate</a:t>
            </a:r>
            <a:r>
              <a:rPr lang="en-IN" sz="2800" spc="8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an</a:t>
            </a:r>
            <a:r>
              <a:rPr lang="en-IN" sz="2800" spc="10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aircraft</a:t>
            </a:r>
            <a:r>
              <a:rPr lang="en-IN" sz="2800" spc="80" dirty="0">
                <a:latin typeface="Times New Roman"/>
                <a:cs typeface="Times New Roman"/>
              </a:rPr>
              <a:t> </a:t>
            </a:r>
            <a:r>
              <a:rPr lang="en-IN" sz="2800" spc="-20" dirty="0">
                <a:latin typeface="Times New Roman"/>
                <a:cs typeface="Times New Roman"/>
              </a:rPr>
              <a:t>that </a:t>
            </a:r>
            <a:r>
              <a:rPr lang="en-IN" sz="2800" dirty="0">
                <a:latin typeface="Times New Roman"/>
                <a:cs typeface="Times New Roman"/>
              </a:rPr>
              <a:t>overshoots a runway</a:t>
            </a:r>
            <a:r>
              <a:rPr lang="en-IN" sz="2800" spc="-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during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landing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or</a:t>
            </a:r>
            <a:r>
              <a:rPr lang="en-IN" sz="2800" spc="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has an</a:t>
            </a:r>
            <a:r>
              <a:rPr lang="en-IN" sz="2800" spc="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aborted</a:t>
            </a:r>
            <a:r>
              <a:rPr lang="en-IN" sz="2800" spc="5" dirty="0">
                <a:latin typeface="Times New Roman"/>
                <a:cs typeface="Times New Roman"/>
              </a:rPr>
              <a:t> </a:t>
            </a:r>
            <a:r>
              <a:rPr lang="en-IN" sz="2800" spc="-10" dirty="0">
                <a:latin typeface="Times New Roman"/>
                <a:cs typeface="Times New Roman"/>
              </a:rPr>
              <a:t>take-</a:t>
            </a:r>
            <a:r>
              <a:rPr lang="en-IN" sz="2800" spc="-20" dirty="0">
                <a:latin typeface="Times New Roman"/>
                <a:cs typeface="Times New Roman"/>
              </a:rPr>
              <a:t>off.</a:t>
            </a:r>
            <a:endParaRPr lang="en-IN" sz="2800" dirty="0">
              <a:latin typeface="Times New Roman"/>
              <a:cs typeface="Times New Roman"/>
            </a:endParaRPr>
          </a:p>
          <a:p>
            <a:pPr marL="469265" marR="6350" indent="-228600" algn="just">
              <a:lnSpc>
                <a:spcPct val="150000"/>
              </a:lnSpc>
              <a:spcBef>
                <a:spcPts val="95"/>
              </a:spcBef>
              <a:buFont typeface="Symbol"/>
              <a:buChar char=""/>
              <a:tabLst>
                <a:tab pos="469900" algn="l"/>
              </a:tabLst>
            </a:pPr>
            <a:endParaRPr lang="en-IN" sz="28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B7B70-E7BC-6365-B8B8-162329F1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13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E8A476-E335-A4F8-6B59-1A34D5EE7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564900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8CAD-CC59-EAC6-42A1-2175AAC8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206" y="274638"/>
            <a:ext cx="5058697" cy="1143000"/>
          </a:xfrm>
        </p:spPr>
        <p:txBody>
          <a:bodyPr/>
          <a:lstStyle/>
          <a:p>
            <a:pPr marL="12700" algn="just"/>
            <a:r>
              <a:rPr lang="en-IN" sz="3200" spc="-10" dirty="0">
                <a:solidFill>
                  <a:srgbClr val="002060"/>
                </a:solidFill>
                <a:latin typeface="Times New Roman"/>
                <a:cs typeface="Times New Roman"/>
              </a:rPr>
              <a:t>Airfield……</a:t>
            </a:r>
            <a:br>
              <a:rPr lang="en-IN" sz="3200" dirty="0">
                <a:latin typeface="Times New Roman"/>
                <a:cs typeface="Times New Roman"/>
              </a:rPr>
            </a:br>
            <a:endParaRPr lang="en-IN" sz="32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ABC32-C42D-D01B-0C98-8237F21EA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265" marR="6350" indent="-228600" algn="just">
              <a:lnSpc>
                <a:spcPct val="150000"/>
              </a:lnSpc>
              <a:spcBef>
                <a:spcPts val="95"/>
              </a:spcBef>
              <a:buFont typeface="Symbol"/>
              <a:buChar char=""/>
              <a:tabLst>
                <a:tab pos="469900" algn="l"/>
              </a:tabLst>
            </a:pPr>
            <a:endParaRPr lang="en-IN" sz="28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B7B70-E7BC-6365-B8B8-162329F1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14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E8A476-E335-A4F8-6B59-1A34D5EE7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0EE632-135F-BE3A-5CE4-426B7B315780}"/>
              </a:ext>
            </a:extLst>
          </p:cNvPr>
          <p:cNvSpPr txBox="1"/>
          <p:nvPr/>
        </p:nvSpPr>
        <p:spPr>
          <a:xfrm>
            <a:off x="280219" y="1606963"/>
            <a:ext cx="10972800" cy="5211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865" marR="7620" indent="-228600" algn="just">
              <a:lnSpc>
                <a:spcPct val="150000"/>
              </a:lnSpc>
              <a:spcBef>
                <a:spcPts val="100"/>
              </a:spcBef>
              <a:buFont typeface="Symbol"/>
              <a:buChar char=""/>
              <a:tabLst>
                <a:tab pos="698500" algn="l"/>
              </a:tabLst>
            </a:pPr>
            <a:r>
              <a:rPr lang="en-IN" sz="2800" spc="-10" dirty="0">
                <a:solidFill>
                  <a:srgbClr val="00B050"/>
                </a:solidFill>
                <a:latin typeface="Times New Roman"/>
                <a:cs typeface="Times New Roman"/>
              </a:rPr>
              <a:t>Taxi-</a:t>
            </a:r>
            <a:r>
              <a:rPr lang="en-IN" sz="2800" dirty="0">
                <a:solidFill>
                  <a:srgbClr val="00B050"/>
                </a:solidFill>
                <a:latin typeface="Times New Roman"/>
                <a:cs typeface="Times New Roman"/>
              </a:rPr>
              <a:t>way</a:t>
            </a:r>
            <a:r>
              <a:rPr lang="en-IN" sz="2800" spc="2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-</a:t>
            </a:r>
            <a:r>
              <a:rPr lang="en-IN" sz="2800" spc="24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is</a:t>
            </a:r>
            <a:r>
              <a:rPr lang="en-IN" sz="2800" spc="254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</a:t>
            </a:r>
            <a:r>
              <a:rPr lang="en-IN" sz="2800" spc="24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paved</a:t>
            </a:r>
            <a:r>
              <a:rPr lang="en-IN" sz="2800" spc="25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strip</a:t>
            </a:r>
            <a:r>
              <a:rPr lang="en-IN" sz="2800" spc="25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connecting</a:t>
            </a:r>
            <a:r>
              <a:rPr lang="en-IN" sz="2800" spc="23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the</a:t>
            </a:r>
            <a:r>
              <a:rPr lang="en-IN" sz="2800" spc="24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runway</a:t>
            </a:r>
            <a:r>
              <a:rPr lang="en-IN" sz="2800" spc="22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with</a:t>
            </a:r>
            <a:r>
              <a:rPr lang="en-IN" sz="2800" spc="25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the</a:t>
            </a:r>
            <a:r>
              <a:rPr lang="en-IN" sz="2800" spc="24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apron</a:t>
            </a:r>
            <a:r>
              <a:rPr lang="en-IN" sz="2800" spc="26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or</a:t>
            </a:r>
            <a:r>
              <a:rPr lang="en-IN" sz="2800" spc="254" dirty="0">
                <a:latin typeface="Times New Roman"/>
                <a:cs typeface="Times New Roman"/>
              </a:rPr>
              <a:t> </a:t>
            </a:r>
            <a:r>
              <a:rPr lang="en-IN" sz="2800" spc="-10" dirty="0">
                <a:latin typeface="Times New Roman"/>
                <a:cs typeface="Times New Roman"/>
              </a:rPr>
              <a:t>connecting </a:t>
            </a:r>
            <a:r>
              <a:rPr lang="en-IN" sz="2800" dirty="0">
                <a:latin typeface="Times New Roman"/>
                <a:cs typeface="Times New Roman"/>
              </a:rPr>
              <a:t>runways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with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one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spc="-10" dirty="0">
                <a:latin typeface="Times New Roman"/>
                <a:cs typeface="Times New Roman"/>
              </a:rPr>
              <a:t>another.</a:t>
            </a:r>
            <a:endParaRPr lang="en-IN" sz="2800" dirty="0">
              <a:latin typeface="Times New Roman"/>
              <a:cs typeface="Times New Roman"/>
            </a:endParaRPr>
          </a:p>
          <a:p>
            <a:pPr marL="697865" marR="5715" indent="-228600" algn="just">
              <a:lnSpc>
                <a:spcPct val="150000"/>
              </a:lnSpc>
              <a:spcBef>
                <a:spcPts val="85"/>
              </a:spcBef>
              <a:buFont typeface="Symbol"/>
              <a:buChar char=""/>
              <a:tabLst>
                <a:tab pos="698500" algn="l"/>
              </a:tabLst>
            </a:pPr>
            <a:r>
              <a:rPr lang="en-IN" sz="2800" dirty="0">
                <a:solidFill>
                  <a:srgbClr val="00B050"/>
                </a:solidFill>
                <a:latin typeface="Times New Roman"/>
                <a:cs typeface="Times New Roman"/>
              </a:rPr>
              <a:t>Apron</a:t>
            </a:r>
            <a:r>
              <a:rPr lang="en-IN" sz="2800" spc="-2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-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is</a:t>
            </a:r>
            <a:r>
              <a:rPr lang="en-IN" sz="2800" spc="-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the</a:t>
            </a:r>
            <a:r>
              <a:rPr lang="en-IN" sz="2800" spc="-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hard-standing</a:t>
            </a:r>
            <a:r>
              <a:rPr lang="en-IN" sz="2800" spc="-1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area</a:t>
            </a:r>
            <a:r>
              <a:rPr lang="en-IN" sz="2800" spc="-3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where</a:t>
            </a:r>
            <a:r>
              <a:rPr lang="en-IN" sz="2800" spc="-1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aircraft</a:t>
            </a:r>
            <a:r>
              <a:rPr lang="en-IN" sz="2800" spc="-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is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parked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for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spc="-10" dirty="0">
                <a:latin typeface="Times New Roman"/>
                <a:cs typeface="Times New Roman"/>
              </a:rPr>
              <a:t>embarking/disembarking </a:t>
            </a:r>
            <a:r>
              <a:rPr lang="en-IN" sz="2800" dirty="0">
                <a:latin typeface="Times New Roman"/>
                <a:cs typeface="Times New Roman"/>
              </a:rPr>
              <a:t>the</a:t>
            </a:r>
            <a:r>
              <a:rPr lang="en-IN" sz="2800" spc="5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passengers</a:t>
            </a:r>
            <a:r>
              <a:rPr lang="en-IN" sz="2800" spc="5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or</a:t>
            </a:r>
            <a:r>
              <a:rPr lang="en-IN" sz="2800" spc="6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where</a:t>
            </a:r>
            <a:r>
              <a:rPr lang="en-IN" sz="2800" spc="6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cargo</a:t>
            </a:r>
            <a:r>
              <a:rPr lang="en-IN" sz="2800" spc="6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is</a:t>
            </a:r>
            <a:r>
              <a:rPr lang="en-IN" sz="2800" spc="7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loaded/</a:t>
            </a:r>
            <a:r>
              <a:rPr lang="en-IN" sz="2800" spc="6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unloaded.</a:t>
            </a:r>
            <a:r>
              <a:rPr lang="en-IN" sz="2800" spc="80" dirty="0">
                <a:latin typeface="Times New Roman"/>
                <a:cs typeface="Times New Roman"/>
              </a:rPr>
              <a:t> </a:t>
            </a:r>
          </a:p>
          <a:p>
            <a:pPr marL="697865" marR="5715" indent="-228600" algn="just">
              <a:lnSpc>
                <a:spcPct val="150000"/>
              </a:lnSpc>
              <a:spcBef>
                <a:spcPts val="85"/>
              </a:spcBef>
              <a:buFont typeface="Symbol"/>
              <a:buChar char=""/>
              <a:tabLst>
                <a:tab pos="698500" algn="l"/>
              </a:tabLst>
            </a:pPr>
            <a:r>
              <a:rPr lang="en-IN" sz="2800" dirty="0" err="1">
                <a:latin typeface="Times New Roman"/>
                <a:cs typeface="Times New Roman"/>
              </a:rPr>
              <a:t>Fueling</a:t>
            </a:r>
            <a:r>
              <a:rPr lang="en-IN" sz="2800" spc="6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and</a:t>
            </a:r>
            <a:r>
              <a:rPr lang="en-IN" sz="2800" spc="6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catering</a:t>
            </a:r>
            <a:r>
              <a:rPr lang="en-IN" sz="2800" spc="5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services</a:t>
            </a:r>
            <a:r>
              <a:rPr lang="en-IN" sz="2800" spc="70" dirty="0">
                <a:latin typeface="Times New Roman"/>
                <a:cs typeface="Times New Roman"/>
              </a:rPr>
              <a:t> </a:t>
            </a:r>
            <a:r>
              <a:rPr lang="en-IN" sz="2800" spc="-25" dirty="0">
                <a:latin typeface="Times New Roman"/>
                <a:cs typeface="Times New Roman"/>
              </a:rPr>
              <a:t>are </a:t>
            </a:r>
            <a:r>
              <a:rPr lang="en-IN" sz="2800" dirty="0">
                <a:latin typeface="Times New Roman"/>
                <a:cs typeface="Times New Roman"/>
              </a:rPr>
              <a:t>also</a:t>
            </a:r>
            <a:r>
              <a:rPr lang="en-IN" sz="2800" spc="23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carried</a:t>
            </a:r>
            <a:r>
              <a:rPr lang="en-IN" sz="2800" spc="229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out</a:t>
            </a:r>
            <a:r>
              <a:rPr lang="en-IN" sz="2800" spc="23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here.</a:t>
            </a:r>
            <a:r>
              <a:rPr lang="en-IN" sz="2800" spc="229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</a:t>
            </a:r>
            <a:r>
              <a:rPr lang="en-IN" sz="2800" spc="24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holding</a:t>
            </a:r>
            <a:r>
              <a:rPr lang="en-IN" sz="2800" spc="2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apron</a:t>
            </a:r>
            <a:r>
              <a:rPr lang="en-IN" sz="2800" spc="229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(also</a:t>
            </a:r>
            <a:r>
              <a:rPr lang="en-IN" sz="2800" spc="24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called</a:t>
            </a:r>
            <a:r>
              <a:rPr lang="en-IN" sz="2800" spc="229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</a:t>
            </a:r>
            <a:r>
              <a:rPr lang="en-IN" sz="2800" spc="22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run-up</a:t>
            </a:r>
            <a:r>
              <a:rPr lang="en-IN" sz="2800" spc="24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area)</a:t>
            </a:r>
            <a:r>
              <a:rPr lang="en-IN" sz="2800" spc="229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is</a:t>
            </a:r>
            <a:r>
              <a:rPr lang="en-IN" sz="2800" spc="23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that</a:t>
            </a:r>
            <a:r>
              <a:rPr lang="en-IN" sz="2800" spc="235" dirty="0">
                <a:latin typeface="Times New Roman"/>
                <a:cs typeface="Times New Roman"/>
              </a:rPr>
              <a:t> </a:t>
            </a:r>
            <a:r>
              <a:rPr lang="en-IN" sz="2800" spc="-10" dirty="0">
                <a:latin typeface="Times New Roman"/>
                <a:cs typeface="Times New Roman"/>
              </a:rPr>
              <a:t>portion </a:t>
            </a:r>
            <a:r>
              <a:rPr lang="en-IN" sz="2800" dirty="0">
                <a:latin typeface="Times New Roman"/>
                <a:cs typeface="Times New Roman"/>
              </a:rPr>
              <a:t>provided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near the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ends of</a:t>
            </a:r>
            <a:r>
              <a:rPr lang="en-IN" sz="2800" spc="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the runway</a:t>
            </a:r>
            <a:r>
              <a:rPr lang="en-IN" sz="2800" spc="-2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for</a:t>
            </a:r>
            <a:r>
              <a:rPr lang="en-IN" sz="2800" spc="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aircraft waiting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for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spc="-10" dirty="0">
                <a:latin typeface="Times New Roman"/>
                <a:cs typeface="Times New Roman"/>
              </a:rPr>
              <a:t>take-</a:t>
            </a:r>
            <a:r>
              <a:rPr lang="en-IN" sz="2800" spc="-20" dirty="0">
                <a:latin typeface="Times New Roman"/>
                <a:cs typeface="Times New Roman"/>
              </a:rPr>
              <a:t>off.</a:t>
            </a:r>
            <a:endParaRPr lang="en-IN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7451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0580C-2F8F-0015-82BD-9ED81D6E6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srgbClr val="0070C0"/>
                </a:solidFill>
                <a:latin typeface="Times New Roman"/>
                <a:cs typeface="Times New Roman"/>
              </a:rPr>
              <a:t>2. Terminal</a:t>
            </a:r>
            <a:r>
              <a:rPr lang="en-IN" sz="3200" b="1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IN" sz="3200" b="1" spc="-20" dirty="0">
                <a:solidFill>
                  <a:srgbClr val="0070C0"/>
                </a:solidFill>
                <a:latin typeface="Times New Roman"/>
                <a:cs typeface="Times New Roman"/>
              </a:rPr>
              <a:t>Area</a:t>
            </a:r>
            <a:endParaRPr lang="en-IN" sz="32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6A462-523C-441D-48FF-0313FC575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09" y="1275739"/>
            <a:ext cx="11933371" cy="4525963"/>
          </a:xfrm>
        </p:spPr>
        <p:txBody>
          <a:bodyPr/>
          <a:lstStyle/>
          <a:p>
            <a:pPr marL="926465" marR="9525" lvl="1" indent="-228600" algn="just">
              <a:lnSpc>
                <a:spcPct val="150000"/>
              </a:lnSpc>
              <a:spcBef>
                <a:spcPts val="95"/>
              </a:spcBef>
              <a:buFont typeface="Symbol"/>
              <a:buChar char=""/>
              <a:tabLst>
                <a:tab pos="927100" algn="l"/>
              </a:tabLst>
            </a:pPr>
            <a:r>
              <a:rPr lang="en-IN" dirty="0">
                <a:solidFill>
                  <a:srgbClr val="00B050"/>
                </a:solidFill>
                <a:latin typeface="Times New Roman"/>
                <a:cs typeface="Times New Roman"/>
              </a:rPr>
              <a:t>Terminal buildings</a:t>
            </a:r>
            <a:r>
              <a:rPr lang="en-IN" spc="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-</a:t>
            </a:r>
            <a:r>
              <a:rPr lang="en-IN" spc="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are</a:t>
            </a:r>
            <a:r>
              <a:rPr lang="en-IN" spc="1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where</a:t>
            </a:r>
            <a:r>
              <a:rPr lang="en-IN" spc="-1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the</a:t>
            </a:r>
            <a:r>
              <a:rPr lang="en-IN" spc="-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passengers</a:t>
            </a:r>
            <a:r>
              <a:rPr lang="en-IN" spc="1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are</a:t>
            </a:r>
            <a:r>
              <a:rPr lang="en-IN" spc="-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serviced</a:t>
            </a:r>
            <a:r>
              <a:rPr lang="en-IN" spc="1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and</a:t>
            </a:r>
            <a:r>
              <a:rPr lang="en-IN" spc="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cargo</a:t>
            </a:r>
            <a:r>
              <a:rPr lang="en-IN" spc="1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and</a:t>
            </a:r>
            <a:r>
              <a:rPr lang="en-IN" spc="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mail </a:t>
            </a:r>
            <a:r>
              <a:rPr lang="en-IN" spc="-25" dirty="0">
                <a:latin typeface="Times New Roman"/>
                <a:cs typeface="Times New Roman"/>
              </a:rPr>
              <a:t>are </a:t>
            </a:r>
            <a:r>
              <a:rPr lang="en-IN" spc="-10" dirty="0">
                <a:latin typeface="Times New Roman"/>
                <a:cs typeface="Times New Roman"/>
              </a:rPr>
              <a:t>handled.</a:t>
            </a:r>
            <a:endParaRPr lang="en-IN" dirty="0">
              <a:latin typeface="Times New Roman"/>
              <a:cs typeface="Times New Roman"/>
            </a:endParaRPr>
          </a:p>
          <a:p>
            <a:pPr marL="926465" marR="9525" lvl="1" indent="-228600" algn="just">
              <a:lnSpc>
                <a:spcPct val="150000"/>
              </a:lnSpc>
              <a:spcBef>
                <a:spcPts val="90"/>
              </a:spcBef>
              <a:buFont typeface="Symbol"/>
              <a:buChar char=""/>
              <a:tabLst>
                <a:tab pos="927100" algn="l"/>
              </a:tabLst>
            </a:pPr>
            <a:r>
              <a:rPr lang="en-IN" dirty="0">
                <a:solidFill>
                  <a:srgbClr val="00B050"/>
                </a:solidFill>
                <a:latin typeface="Times New Roman"/>
                <a:cs typeface="Times New Roman"/>
              </a:rPr>
              <a:t>Gates</a:t>
            </a:r>
            <a:r>
              <a:rPr lang="en-IN" spc="2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-</a:t>
            </a:r>
            <a:r>
              <a:rPr lang="en-IN" spc="3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are</a:t>
            </a:r>
            <a:r>
              <a:rPr lang="en-IN" spc="2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the</a:t>
            </a:r>
            <a:r>
              <a:rPr lang="en-IN" spc="3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openings</a:t>
            </a:r>
            <a:r>
              <a:rPr lang="en-IN" spc="3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in</a:t>
            </a:r>
            <a:r>
              <a:rPr lang="en-IN" spc="2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the</a:t>
            </a:r>
            <a:r>
              <a:rPr lang="en-IN" spc="2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terminal</a:t>
            </a:r>
            <a:r>
              <a:rPr lang="en-IN" spc="2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building</a:t>
            </a:r>
            <a:r>
              <a:rPr lang="en-IN" spc="2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where</a:t>
            </a:r>
            <a:r>
              <a:rPr lang="en-IN" spc="3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the</a:t>
            </a:r>
            <a:r>
              <a:rPr lang="en-IN" spc="3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embarking</a:t>
            </a:r>
            <a:r>
              <a:rPr lang="en-IN" spc="10" dirty="0">
                <a:latin typeface="Times New Roman"/>
                <a:cs typeface="Times New Roman"/>
              </a:rPr>
              <a:t> </a:t>
            </a:r>
            <a:r>
              <a:rPr lang="en-IN" spc="-10" dirty="0">
                <a:latin typeface="Times New Roman"/>
                <a:cs typeface="Times New Roman"/>
              </a:rPr>
              <a:t>passengers </a:t>
            </a:r>
            <a:r>
              <a:rPr lang="en-IN" dirty="0">
                <a:latin typeface="Times New Roman"/>
                <a:cs typeface="Times New Roman"/>
              </a:rPr>
              <a:t>are</a:t>
            </a:r>
            <a:r>
              <a:rPr lang="en-IN" spc="3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allowed</a:t>
            </a:r>
            <a:r>
              <a:rPr lang="en-IN" spc="4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to</a:t>
            </a:r>
            <a:r>
              <a:rPr lang="en-IN" spc="5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proceed</a:t>
            </a:r>
            <a:r>
              <a:rPr lang="en-IN" spc="4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to</a:t>
            </a:r>
            <a:r>
              <a:rPr lang="en-IN" spc="5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the</a:t>
            </a:r>
            <a:r>
              <a:rPr lang="en-IN" spc="5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aircraft.</a:t>
            </a:r>
            <a:r>
              <a:rPr lang="en-IN" spc="4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The</a:t>
            </a:r>
            <a:r>
              <a:rPr lang="en-IN" spc="4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transfer</a:t>
            </a:r>
            <a:r>
              <a:rPr lang="en-IN" spc="4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of</a:t>
            </a:r>
            <a:r>
              <a:rPr lang="en-IN" spc="4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passengers</a:t>
            </a:r>
            <a:r>
              <a:rPr lang="en-IN" spc="4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from</a:t>
            </a:r>
            <a:r>
              <a:rPr lang="en-IN" spc="4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the</a:t>
            </a:r>
            <a:r>
              <a:rPr lang="en-IN" spc="4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gate</a:t>
            </a:r>
            <a:r>
              <a:rPr lang="en-IN" spc="35" dirty="0">
                <a:latin typeface="Times New Roman"/>
                <a:cs typeface="Times New Roman"/>
              </a:rPr>
              <a:t> </a:t>
            </a:r>
            <a:r>
              <a:rPr lang="en-IN" spc="-25" dirty="0">
                <a:latin typeface="Times New Roman"/>
                <a:cs typeface="Times New Roman"/>
              </a:rPr>
              <a:t>to </a:t>
            </a:r>
            <a:r>
              <a:rPr lang="en-IN" dirty="0">
                <a:latin typeface="Times New Roman"/>
                <a:cs typeface="Times New Roman"/>
              </a:rPr>
              <a:t>the</a:t>
            </a:r>
            <a:r>
              <a:rPr lang="en-IN" spc="-1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aircraft</a:t>
            </a:r>
            <a:r>
              <a:rPr lang="en-IN" spc="-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and</a:t>
            </a:r>
            <a:r>
              <a:rPr lang="en-IN" spc="-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vice</a:t>
            </a:r>
            <a:r>
              <a:rPr lang="en-IN" spc="-1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versa</a:t>
            </a:r>
            <a:r>
              <a:rPr lang="en-IN" spc="-1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is</a:t>
            </a:r>
            <a:r>
              <a:rPr lang="en-IN" spc="-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accomplished</a:t>
            </a:r>
            <a:r>
              <a:rPr lang="en-IN" spc="-1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by</a:t>
            </a:r>
            <a:r>
              <a:rPr lang="en-IN" spc="-3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buses</a:t>
            </a:r>
            <a:r>
              <a:rPr lang="en-IN" spc="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or</a:t>
            </a:r>
            <a:r>
              <a:rPr lang="en-IN" spc="-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through</a:t>
            </a:r>
            <a:r>
              <a:rPr lang="en-IN" spc="-5" dirty="0">
                <a:latin typeface="Times New Roman"/>
                <a:cs typeface="Times New Roman"/>
              </a:rPr>
              <a:t> </a:t>
            </a:r>
            <a:r>
              <a:rPr lang="en-IN" spc="-10" dirty="0">
                <a:latin typeface="Times New Roman"/>
                <a:cs typeface="Times New Roman"/>
              </a:rPr>
              <a:t>aerobridges.</a:t>
            </a:r>
            <a:endParaRPr lang="en-IN" dirty="0">
              <a:latin typeface="Times New Roman"/>
              <a:cs typeface="Times New Roman"/>
            </a:endParaRPr>
          </a:p>
          <a:p>
            <a:pPr marL="926465" marR="10160" lvl="1" indent="-228600" algn="just">
              <a:lnSpc>
                <a:spcPct val="150000"/>
              </a:lnSpc>
              <a:spcBef>
                <a:spcPts val="70"/>
              </a:spcBef>
              <a:buFont typeface="Symbol"/>
              <a:buChar char=""/>
              <a:tabLst>
                <a:tab pos="927100" algn="l"/>
              </a:tabLst>
            </a:pPr>
            <a:r>
              <a:rPr lang="en-IN" dirty="0">
                <a:solidFill>
                  <a:srgbClr val="00B050"/>
                </a:solidFill>
                <a:latin typeface="Times New Roman"/>
                <a:cs typeface="Times New Roman"/>
              </a:rPr>
              <a:t>Aircraft</a:t>
            </a:r>
            <a:r>
              <a:rPr lang="en-IN" spc="3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en-IN" dirty="0">
                <a:solidFill>
                  <a:srgbClr val="00B050"/>
                </a:solidFill>
                <a:latin typeface="Times New Roman"/>
                <a:cs typeface="Times New Roman"/>
              </a:rPr>
              <a:t>servicing</a:t>
            </a:r>
            <a:r>
              <a:rPr lang="en-IN" spc="4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en-IN" dirty="0">
                <a:solidFill>
                  <a:srgbClr val="00B050"/>
                </a:solidFill>
                <a:latin typeface="Times New Roman"/>
                <a:cs typeface="Times New Roman"/>
              </a:rPr>
              <a:t>facilities</a:t>
            </a:r>
            <a:r>
              <a:rPr lang="en-IN" spc="4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-</a:t>
            </a:r>
            <a:r>
              <a:rPr lang="en-IN" spc="3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include</a:t>
            </a:r>
            <a:r>
              <a:rPr lang="en-IN" spc="3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hangars</a:t>
            </a:r>
            <a:r>
              <a:rPr lang="en-IN" spc="4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which</a:t>
            </a:r>
            <a:r>
              <a:rPr lang="en-IN" spc="4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are</a:t>
            </a:r>
            <a:r>
              <a:rPr lang="en-IN" spc="4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covered</a:t>
            </a:r>
            <a:r>
              <a:rPr lang="en-IN" spc="4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area</a:t>
            </a:r>
            <a:r>
              <a:rPr lang="en-IN" spc="3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intended</a:t>
            </a:r>
            <a:r>
              <a:rPr lang="en-IN" spc="40" dirty="0">
                <a:latin typeface="Times New Roman"/>
                <a:cs typeface="Times New Roman"/>
              </a:rPr>
              <a:t> </a:t>
            </a:r>
            <a:r>
              <a:rPr lang="en-IN" spc="-25" dirty="0">
                <a:latin typeface="Times New Roman"/>
                <a:cs typeface="Times New Roman"/>
              </a:rPr>
              <a:t>for </a:t>
            </a:r>
            <a:r>
              <a:rPr lang="en-IN" dirty="0">
                <a:latin typeface="Times New Roman"/>
                <a:cs typeface="Times New Roman"/>
              </a:rPr>
              <a:t>repairing</a:t>
            </a:r>
            <a:r>
              <a:rPr lang="en-IN" spc="-1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and servicing</a:t>
            </a:r>
            <a:r>
              <a:rPr lang="en-IN" spc="-1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of </a:t>
            </a:r>
            <a:r>
              <a:rPr lang="en-IN" spc="-10" dirty="0">
                <a:latin typeface="Times New Roman"/>
                <a:cs typeface="Times New Roman"/>
              </a:rPr>
              <a:t>aircraft.</a:t>
            </a:r>
            <a:endParaRPr lang="en-IN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AECA9-DF96-6D45-0116-B2B0EAE9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15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416380-C69F-28F9-78E1-06CE4AEE3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686161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0580C-2F8F-0015-82BD-9ED81D6E6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6A462-523C-441D-48FF-0313FC575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b="1" dirty="0">
                <a:solidFill>
                  <a:srgbClr val="00B0F0"/>
                </a:solidFill>
                <a:latin typeface="Times New Roman"/>
                <a:cs typeface="Times New Roman"/>
              </a:rPr>
              <a:t>3. Flight</a:t>
            </a:r>
            <a:r>
              <a:rPr lang="en-IN" sz="3200" b="1" spc="4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lang="en-IN" sz="3200" b="1" dirty="0">
                <a:solidFill>
                  <a:srgbClr val="00B0F0"/>
                </a:solidFill>
                <a:latin typeface="Times New Roman"/>
                <a:cs typeface="Times New Roman"/>
              </a:rPr>
              <a:t>support</a:t>
            </a:r>
            <a:r>
              <a:rPr lang="en-IN" sz="3200" b="1" spc="5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lang="en-IN" sz="3200" b="1" dirty="0">
                <a:solidFill>
                  <a:srgbClr val="00B0F0"/>
                </a:solidFill>
                <a:latin typeface="Times New Roman"/>
                <a:cs typeface="Times New Roman"/>
              </a:rPr>
              <a:t>facilities-</a:t>
            </a:r>
            <a:r>
              <a:rPr lang="en-IN" sz="3200" b="1" spc="5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800" dirty="0">
                <a:latin typeface="Times New Roman"/>
                <a:cs typeface="Times New Roman"/>
              </a:rPr>
              <a:t>These</a:t>
            </a:r>
            <a:r>
              <a:rPr lang="en-IN" sz="2800" spc="4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include</a:t>
            </a:r>
            <a:r>
              <a:rPr lang="en-IN" sz="2800" spc="3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structures</a:t>
            </a:r>
            <a:r>
              <a:rPr lang="en-IN" sz="2800" spc="5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for</a:t>
            </a:r>
            <a:r>
              <a:rPr lang="en-IN" sz="2800" spc="4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air</a:t>
            </a:r>
            <a:r>
              <a:rPr lang="en-IN" sz="2800" spc="4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traffic</a:t>
            </a:r>
            <a:r>
              <a:rPr lang="en-IN" sz="2800" spc="4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control,</a:t>
            </a:r>
            <a:r>
              <a:rPr lang="en-IN" sz="2800" spc="4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navigational</a:t>
            </a:r>
            <a:r>
              <a:rPr lang="en-IN" sz="2800" spc="50" dirty="0">
                <a:latin typeface="Times New Roman"/>
                <a:cs typeface="Times New Roman"/>
              </a:rPr>
              <a:t> </a:t>
            </a:r>
            <a:r>
              <a:rPr lang="en-IN" sz="2800" spc="-20" dirty="0">
                <a:latin typeface="Times New Roman"/>
                <a:cs typeface="Times New Roman"/>
              </a:rPr>
              <a:t>aids </a:t>
            </a:r>
            <a:r>
              <a:rPr lang="en-IN" sz="2800" dirty="0">
                <a:latin typeface="Times New Roman"/>
                <a:cs typeface="Times New Roman"/>
              </a:rPr>
              <a:t>and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 err="1">
                <a:latin typeface="Times New Roman"/>
                <a:cs typeface="Times New Roman"/>
              </a:rPr>
              <a:t>fueling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the </a:t>
            </a:r>
            <a:r>
              <a:rPr lang="en-IN" sz="2800" spc="-10" dirty="0">
                <a:latin typeface="Times New Roman"/>
                <a:cs typeface="Times New Roman"/>
              </a:rPr>
              <a:t>aircraft.</a:t>
            </a:r>
            <a:endParaRPr lang="en-IN" sz="28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AECA9-DF96-6D45-0116-B2B0EAE9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16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416380-C69F-28F9-78E1-06CE4AEE3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655451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AB0C7-4D29-1466-33E0-E201395C6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710" y="534729"/>
            <a:ext cx="7108722" cy="763127"/>
          </a:xfrm>
        </p:spPr>
        <p:txBody>
          <a:bodyPr/>
          <a:lstStyle/>
          <a:p>
            <a:r>
              <a:rPr lang="en-IN"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Airport</a:t>
            </a:r>
            <a:r>
              <a:rPr lang="en-IN" sz="32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Pavements</a:t>
            </a:r>
            <a:br>
              <a:rPr lang="en-IN" sz="4400" dirty="0">
                <a:latin typeface="Times New Roman"/>
                <a:cs typeface="Times New Roma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AC02-3501-674C-9E04-B33D92262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703" y="1600200"/>
            <a:ext cx="11154697" cy="4525963"/>
          </a:xfrm>
        </p:spPr>
        <p:txBody>
          <a:bodyPr/>
          <a:lstStyle/>
          <a:p>
            <a:pPr marL="12700" algn="just">
              <a:lnSpc>
                <a:spcPct val="150000"/>
              </a:lnSpc>
            </a:pPr>
            <a:r>
              <a:rPr lang="en-IN" sz="2800" b="1" dirty="0">
                <a:latin typeface="Times New Roman"/>
                <a:cs typeface="Times New Roman"/>
              </a:rPr>
              <a:t>Runway</a:t>
            </a:r>
            <a:r>
              <a:rPr lang="en-IN" sz="2800" b="1" spc="-20" dirty="0">
                <a:latin typeface="Times New Roman"/>
                <a:cs typeface="Times New Roman"/>
              </a:rPr>
              <a:t> </a:t>
            </a:r>
            <a:r>
              <a:rPr lang="en-IN" sz="2800" b="1" dirty="0">
                <a:latin typeface="Times New Roman"/>
                <a:cs typeface="Times New Roman"/>
              </a:rPr>
              <a:t>and Taxiway</a:t>
            </a:r>
            <a:r>
              <a:rPr lang="en-IN" sz="2800" b="1" spc="-30" dirty="0">
                <a:latin typeface="Times New Roman"/>
                <a:cs typeface="Times New Roman"/>
              </a:rPr>
              <a:t> </a:t>
            </a:r>
            <a:r>
              <a:rPr lang="en-IN" sz="2800" b="1" spc="-10" dirty="0">
                <a:latin typeface="Times New Roman"/>
                <a:cs typeface="Times New Roman"/>
              </a:rPr>
              <a:t>dimensions</a:t>
            </a:r>
            <a:endParaRPr lang="en-IN" sz="2800" dirty="0">
              <a:latin typeface="Times New Roman"/>
              <a:cs typeface="Times New Roman"/>
            </a:endParaRPr>
          </a:p>
          <a:p>
            <a:pPr marL="468630" lvl="1" indent="0" algn="just">
              <a:lnSpc>
                <a:spcPct val="150000"/>
              </a:lnSpc>
              <a:buNone/>
              <a:tabLst>
                <a:tab pos="698500" algn="l"/>
              </a:tabLst>
            </a:pPr>
            <a:r>
              <a:rPr lang="en-IN" dirty="0">
                <a:latin typeface="Times New Roman"/>
                <a:cs typeface="Times New Roman"/>
              </a:rPr>
              <a:t>Airport</a:t>
            </a:r>
            <a:r>
              <a:rPr lang="en-IN" spc="-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pavements must</a:t>
            </a:r>
            <a:r>
              <a:rPr lang="en-IN" spc="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meet</a:t>
            </a:r>
            <a:r>
              <a:rPr lang="en-IN" spc="-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the</a:t>
            </a:r>
            <a:r>
              <a:rPr lang="en-IN" spc="-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following</a:t>
            </a:r>
            <a:r>
              <a:rPr lang="en-IN" spc="-5" dirty="0">
                <a:latin typeface="Times New Roman"/>
                <a:cs typeface="Times New Roman"/>
              </a:rPr>
              <a:t> </a:t>
            </a:r>
            <a:r>
              <a:rPr lang="en-IN" spc="-10" dirty="0">
                <a:latin typeface="Times New Roman"/>
                <a:cs typeface="Times New Roman"/>
              </a:rPr>
              <a:t>requirements:</a:t>
            </a:r>
            <a:endParaRPr lang="en-IN" dirty="0">
              <a:latin typeface="Times New Roman"/>
              <a:cs typeface="Times New Roman"/>
            </a:endParaRPr>
          </a:p>
          <a:p>
            <a:pPr marL="697865" marR="10795" lvl="1" indent="-228600" algn="just">
              <a:lnSpc>
                <a:spcPct val="150000"/>
              </a:lnSpc>
              <a:spcBef>
                <a:spcPts val="85"/>
              </a:spcBef>
              <a:buFont typeface="Symbol"/>
              <a:buChar char=""/>
              <a:tabLst>
                <a:tab pos="698500" algn="l"/>
              </a:tabLst>
            </a:pPr>
            <a:r>
              <a:rPr lang="en-IN" dirty="0">
                <a:latin typeface="Times New Roman"/>
                <a:cs typeface="Times New Roman"/>
              </a:rPr>
              <a:t>They</a:t>
            </a:r>
            <a:r>
              <a:rPr lang="en-IN" spc="7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must</a:t>
            </a:r>
            <a:r>
              <a:rPr lang="en-IN" spc="9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have</a:t>
            </a:r>
            <a:r>
              <a:rPr lang="en-IN" spc="9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adequate</a:t>
            </a:r>
            <a:r>
              <a:rPr lang="en-IN" spc="9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strength</a:t>
            </a:r>
            <a:r>
              <a:rPr lang="en-IN" spc="9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to</a:t>
            </a:r>
            <a:r>
              <a:rPr lang="en-IN" spc="10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withstand</a:t>
            </a:r>
            <a:r>
              <a:rPr lang="en-IN" spc="9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the</a:t>
            </a:r>
            <a:r>
              <a:rPr lang="en-IN" spc="8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heavy</a:t>
            </a:r>
            <a:r>
              <a:rPr lang="en-IN" spc="7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loads</a:t>
            </a:r>
            <a:r>
              <a:rPr lang="en-IN" spc="9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imposed</a:t>
            </a:r>
            <a:r>
              <a:rPr lang="en-IN" spc="114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by</a:t>
            </a:r>
            <a:r>
              <a:rPr lang="en-IN" spc="70" dirty="0">
                <a:latin typeface="Times New Roman"/>
                <a:cs typeface="Times New Roman"/>
              </a:rPr>
              <a:t> </a:t>
            </a:r>
            <a:r>
              <a:rPr lang="en-IN" spc="-10" dirty="0">
                <a:latin typeface="Times New Roman"/>
                <a:cs typeface="Times New Roman"/>
              </a:rPr>
              <a:t>modern aircrafts.</a:t>
            </a:r>
            <a:endParaRPr lang="en-IN" dirty="0">
              <a:latin typeface="Times New Roman"/>
              <a:cs typeface="Times New Roman"/>
            </a:endParaRPr>
          </a:p>
          <a:p>
            <a:pPr marL="697865" lvl="1" indent="-229235" algn="just">
              <a:lnSpc>
                <a:spcPct val="150000"/>
              </a:lnSpc>
              <a:spcBef>
                <a:spcPts val="710"/>
              </a:spcBef>
              <a:buFont typeface="Symbol"/>
              <a:buChar char=""/>
              <a:tabLst>
                <a:tab pos="698500" algn="l"/>
              </a:tabLst>
            </a:pPr>
            <a:r>
              <a:rPr lang="en-IN" dirty="0">
                <a:latin typeface="Times New Roman"/>
                <a:cs typeface="Times New Roman"/>
              </a:rPr>
              <a:t>They</a:t>
            </a:r>
            <a:r>
              <a:rPr lang="en-IN" spc="-3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must take</a:t>
            </a:r>
            <a:r>
              <a:rPr lang="en-IN" spc="-1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care</a:t>
            </a:r>
            <a:r>
              <a:rPr lang="en-IN" spc="-1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of</a:t>
            </a:r>
            <a:r>
              <a:rPr lang="en-IN" spc="-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the</a:t>
            </a:r>
            <a:r>
              <a:rPr lang="en-IN" spc="-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repetition</a:t>
            </a:r>
            <a:r>
              <a:rPr lang="en-IN" spc="-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of</a:t>
            </a:r>
            <a:r>
              <a:rPr lang="en-IN" spc="-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loads</a:t>
            </a:r>
            <a:r>
              <a:rPr lang="en-IN" spc="-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over</a:t>
            </a:r>
            <a:r>
              <a:rPr lang="en-IN" spc="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the design</a:t>
            </a:r>
            <a:r>
              <a:rPr lang="en-IN" spc="-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life</a:t>
            </a:r>
            <a:r>
              <a:rPr lang="en-IN" spc="-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of</a:t>
            </a:r>
            <a:r>
              <a:rPr lang="en-IN" spc="-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the</a:t>
            </a:r>
            <a:r>
              <a:rPr lang="en-IN" spc="-10" dirty="0">
                <a:latin typeface="Times New Roman"/>
                <a:cs typeface="Times New Roman"/>
              </a:rPr>
              <a:t> pavement.</a:t>
            </a:r>
            <a:endParaRPr lang="en-IN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30D7C-2F4C-D0D7-413B-D719B742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17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822512-5FA3-E27A-5C0A-9460D5A16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035587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AB0C7-4D29-1466-33E0-E201395C6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710" y="136525"/>
            <a:ext cx="7108722" cy="1043346"/>
          </a:xfrm>
        </p:spPr>
        <p:txBody>
          <a:bodyPr/>
          <a:lstStyle/>
          <a:p>
            <a:br>
              <a:rPr lang="en-IN" sz="4400" dirty="0">
                <a:latin typeface="Times New Roman"/>
                <a:cs typeface="Times New Roma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AC02-3501-674C-9E04-B33D92262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spc="-10" dirty="0">
                <a:latin typeface="Times New Roman"/>
                <a:cs typeface="Times New Roman"/>
              </a:rPr>
              <a:t>Because</a:t>
            </a:r>
            <a:r>
              <a:rPr lang="en-IN" sz="2800" spc="-5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of</a:t>
            </a:r>
            <a:r>
              <a:rPr lang="en-IN" sz="2800" spc="-4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the</a:t>
            </a:r>
            <a:r>
              <a:rPr lang="en-IN" sz="2800" spc="-5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high</a:t>
            </a:r>
            <a:r>
              <a:rPr lang="en-IN" sz="2800" spc="-4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speeds</a:t>
            </a:r>
            <a:r>
              <a:rPr lang="en-IN" sz="2800" spc="-4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at</a:t>
            </a:r>
            <a:r>
              <a:rPr lang="en-IN" sz="2800" spc="-3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which</a:t>
            </a:r>
            <a:r>
              <a:rPr lang="en-IN" sz="2800" spc="-40" dirty="0">
                <a:latin typeface="Times New Roman"/>
                <a:cs typeface="Times New Roman"/>
              </a:rPr>
              <a:t> </a:t>
            </a:r>
            <a:r>
              <a:rPr lang="en-IN" sz="2800" spc="-10" dirty="0">
                <a:latin typeface="Times New Roman"/>
                <a:cs typeface="Times New Roman"/>
              </a:rPr>
              <a:t>aircrafts</a:t>
            </a:r>
            <a:r>
              <a:rPr lang="en-IN" sz="2800" spc="-4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land</a:t>
            </a:r>
            <a:r>
              <a:rPr lang="en-IN" sz="2800" spc="-3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and</a:t>
            </a:r>
            <a:r>
              <a:rPr lang="en-IN" sz="2800" spc="-40" dirty="0">
                <a:latin typeface="Times New Roman"/>
                <a:cs typeface="Times New Roman"/>
              </a:rPr>
              <a:t> </a:t>
            </a:r>
            <a:r>
              <a:rPr lang="en-IN" sz="2800" spc="-10" dirty="0">
                <a:latin typeface="Times New Roman"/>
                <a:cs typeface="Times New Roman"/>
              </a:rPr>
              <a:t>take-</a:t>
            </a:r>
            <a:r>
              <a:rPr lang="en-IN" sz="2800" dirty="0">
                <a:latin typeface="Times New Roman"/>
                <a:cs typeface="Times New Roman"/>
              </a:rPr>
              <a:t>off,</a:t>
            </a:r>
            <a:r>
              <a:rPr lang="en-IN" sz="2800" spc="-4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the</a:t>
            </a:r>
            <a:r>
              <a:rPr lang="en-IN" sz="2800" spc="-5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pavement</a:t>
            </a:r>
            <a:r>
              <a:rPr lang="en-IN" sz="2800" spc="-4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must</a:t>
            </a:r>
            <a:r>
              <a:rPr lang="en-IN" sz="2800" spc="-35" dirty="0">
                <a:latin typeface="Times New Roman"/>
                <a:cs typeface="Times New Roman"/>
              </a:rPr>
              <a:t> </a:t>
            </a:r>
            <a:r>
              <a:rPr lang="en-IN" sz="2800" spc="-20" dirty="0">
                <a:latin typeface="Times New Roman"/>
                <a:cs typeface="Times New Roman"/>
              </a:rPr>
              <a:t>take </a:t>
            </a:r>
            <a:r>
              <a:rPr lang="en-IN" sz="2800" dirty="0">
                <a:latin typeface="Times New Roman"/>
                <a:cs typeface="Times New Roman"/>
              </a:rPr>
              <a:t>care</a:t>
            </a:r>
            <a:r>
              <a:rPr lang="en-IN" sz="2800" spc="-1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of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the interaction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of vehicle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response</a:t>
            </a:r>
            <a:r>
              <a:rPr lang="en-IN" sz="2800" spc="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and pavement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surface.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For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this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purpose, </a:t>
            </a:r>
            <a:r>
              <a:rPr lang="en-IN" sz="2800" spc="-25" dirty="0">
                <a:latin typeface="Times New Roman"/>
                <a:cs typeface="Times New Roman"/>
              </a:rPr>
              <a:t>the </a:t>
            </a:r>
            <a:r>
              <a:rPr lang="en-IN" sz="2800" dirty="0">
                <a:latin typeface="Times New Roman"/>
                <a:cs typeface="Times New Roman"/>
              </a:rPr>
              <a:t>surface</a:t>
            </a:r>
            <a:r>
              <a:rPr lang="en-IN" sz="2800" spc="-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should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be</a:t>
            </a:r>
            <a:r>
              <a:rPr lang="en-IN" sz="2800" spc="-1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sufficiently</a:t>
            </a:r>
            <a:r>
              <a:rPr lang="en-IN" sz="2800" spc="-30" dirty="0">
                <a:latin typeface="Times New Roman"/>
                <a:cs typeface="Times New Roman"/>
              </a:rPr>
              <a:t> </a:t>
            </a:r>
            <a:r>
              <a:rPr lang="en-IN" sz="2800" spc="-10" dirty="0">
                <a:latin typeface="Times New Roman"/>
                <a:cs typeface="Times New Roman"/>
              </a:rPr>
              <a:t>smooth.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/>
                <a:cs typeface="Times New Roman"/>
              </a:rPr>
              <a:t>The</a:t>
            </a:r>
            <a:r>
              <a:rPr lang="en-IN" sz="2800" spc="-1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surface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should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be anti-</a:t>
            </a:r>
            <a:r>
              <a:rPr lang="en-IN" sz="2800" spc="-10" dirty="0">
                <a:latin typeface="Times New Roman"/>
                <a:cs typeface="Times New Roman"/>
              </a:rPr>
              <a:t>skid.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/>
                <a:cs typeface="Times New Roman"/>
              </a:rPr>
              <a:t>The</a:t>
            </a:r>
            <a:r>
              <a:rPr lang="en-IN" sz="2800" spc="-1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pavement should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be</a:t>
            </a:r>
            <a:r>
              <a:rPr lang="en-IN" sz="2800" spc="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dust free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and take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care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of</a:t>
            </a:r>
            <a:r>
              <a:rPr lang="en-IN" sz="2800" spc="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jet </a:t>
            </a:r>
            <a:r>
              <a:rPr lang="en-IN" sz="2800" spc="-10" dirty="0">
                <a:latin typeface="Times New Roman"/>
                <a:cs typeface="Times New Roman"/>
              </a:rPr>
              <a:t>blast.</a:t>
            </a:r>
            <a:endParaRPr lang="en-IN" sz="2800" dirty="0">
              <a:latin typeface="Times New Roman"/>
              <a:cs typeface="Times New Roman"/>
            </a:endParaRPr>
          </a:p>
          <a:p>
            <a:pPr marL="925830" indent="-457200">
              <a:lnSpc>
                <a:spcPct val="100000"/>
              </a:lnSpc>
              <a:spcBef>
                <a:spcPts val="705"/>
              </a:spcBef>
              <a:buFont typeface="Arial" panose="020B0604020202020204" pitchFamily="34" charset="0"/>
              <a:buChar char="•"/>
              <a:tabLst>
                <a:tab pos="697865" algn="l"/>
                <a:tab pos="698500" algn="l"/>
              </a:tabLst>
            </a:pPr>
            <a:endParaRPr lang="en-IN" sz="28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30D7C-2F4C-D0D7-413B-D719B742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18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E68398-8DFB-1ED5-25F2-F21E4DAEE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670026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AB0C7-4D29-1466-33E0-E201395C6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710" y="136525"/>
            <a:ext cx="7108722" cy="1043346"/>
          </a:xfrm>
        </p:spPr>
        <p:txBody>
          <a:bodyPr/>
          <a:lstStyle/>
          <a:p>
            <a:br>
              <a:rPr lang="en-IN" sz="4400" dirty="0">
                <a:latin typeface="Times New Roman"/>
                <a:cs typeface="Times New Roma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AC02-3501-674C-9E04-B33D92262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7865" indent="-229235" algn="just">
              <a:lnSpc>
                <a:spcPct val="200000"/>
              </a:lnSpc>
              <a:spcBef>
                <a:spcPts val="705"/>
              </a:spcBef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lang="en-IN" sz="2800" dirty="0">
                <a:latin typeface="Times New Roman"/>
                <a:cs typeface="Times New Roman"/>
              </a:rPr>
              <a:t>The</a:t>
            </a:r>
            <a:r>
              <a:rPr lang="en-IN" sz="2800" spc="-1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maintenance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needs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of the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pavement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should be </a:t>
            </a:r>
            <a:r>
              <a:rPr lang="en-IN" sz="2800" spc="-10" dirty="0">
                <a:latin typeface="Times New Roman"/>
                <a:cs typeface="Times New Roman"/>
              </a:rPr>
              <a:t>minimal.</a:t>
            </a:r>
            <a:endParaRPr lang="en-IN" sz="2800" dirty="0">
              <a:latin typeface="Times New Roman"/>
              <a:cs typeface="Times New Roman"/>
            </a:endParaRPr>
          </a:p>
          <a:p>
            <a:pPr marL="697865" indent="-229235" algn="just">
              <a:lnSpc>
                <a:spcPct val="200000"/>
              </a:lnSpc>
              <a:spcBef>
                <a:spcPts val="720"/>
              </a:spcBef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lang="en-IN" sz="2800" dirty="0">
                <a:latin typeface="Times New Roman"/>
                <a:cs typeface="Times New Roman"/>
              </a:rPr>
              <a:t>The</a:t>
            </a:r>
            <a:r>
              <a:rPr lang="en-IN" sz="2800" spc="-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pavement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should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withstand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the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detrimental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effect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caused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by</a:t>
            </a:r>
            <a:r>
              <a:rPr lang="en-IN" sz="2800" spc="-3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fuel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and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oil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spc="-10" dirty="0">
                <a:latin typeface="Times New Roman"/>
                <a:cs typeface="Times New Roman"/>
              </a:rPr>
              <a:t>spillage.</a:t>
            </a:r>
            <a:endParaRPr lang="en-IN" sz="2800" dirty="0">
              <a:latin typeface="Times New Roman"/>
              <a:cs typeface="Times New Roman"/>
            </a:endParaRPr>
          </a:p>
          <a:p>
            <a:pPr marL="697865" indent="-229235" algn="just">
              <a:lnSpc>
                <a:spcPct val="200000"/>
              </a:lnSpc>
              <a:spcBef>
                <a:spcPts val="720"/>
              </a:spcBef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lang="en-IN" sz="2800" dirty="0">
                <a:latin typeface="Times New Roman"/>
                <a:cs typeface="Times New Roman"/>
              </a:rPr>
              <a:t>The</a:t>
            </a:r>
            <a:r>
              <a:rPr lang="en-IN" sz="2800" spc="-1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cost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of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the pavement</a:t>
            </a:r>
            <a:r>
              <a:rPr lang="en-IN" sz="2800" spc="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should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be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spc="-10" dirty="0">
                <a:latin typeface="Times New Roman"/>
                <a:cs typeface="Times New Roman"/>
              </a:rPr>
              <a:t>economical</a:t>
            </a: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30D7C-2F4C-D0D7-413B-D719B742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19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E68398-8DFB-1ED5-25F2-F21E4DAEE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71064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B449E91F-35B3-68A5-39CA-944250FFD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0D98F-079E-2BF2-903D-A6F18CA11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31491"/>
            <a:ext cx="10972800" cy="5125064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IN" sz="3600" b="1" dirty="0">
                <a:highlight>
                  <a:srgbClr val="FFFF00"/>
                </a:highlight>
              </a:rPr>
              <a:t>Contents</a:t>
            </a:r>
            <a:endParaRPr lang="en-US" sz="3600" b="1" dirty="0">
              <a:highlight>
                <a:srgbClr val="FFFF00"/>
              </a:highlight>
            </a:endParaRPr>
          </a:p>
          <a:p>
            <a:pPr algn="just">
              <a:lnSpc>
                <a:spcPct val="200000"/>
              </a:lnSpc>
            </a:pPr>
            <a:r>
              <a:rPr lang="en-US" sz="3200" dirty="0"/>
              <a:t>Components of an airport, Runway length, Runway orientation, Runway and Taxiway marking and lighting, Instrumental Landing System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49B5C0-3CCC-D796-77BC-0D5DBA21A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418" y="274638"/>
            <a:ext cx="5840363" cy="1143000"/>
          </a:xfrm>
        </p:spPr>
        <p:txBody>
          <a:bodyPr/>
          <a:lstStyle/>
          <a:p>
            <a:r>
              <a:rPr lang="en-US" sz="4400" b="1" dirty="0">
                <a:solidFill>
                  <a:srgbClr val="7030A0"/>
                </a:solidFill>
              </a:rPr>
              <a:t>Airport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392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AB0C7-4D29-1466-33E0-E201395C6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710" y="343001"/>
            <a:ext cx="7108722" cy="1043346"/>
          </a:xfrm>
        </p:spPr>
        <p:txBody>
          <a:bodyPr/>
          <a:lstStyle/>
          <a:p>
            <a:r>
              <a:rPr lang="en-IN"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Types</a:t>
            </a:r>
            <a:r>
              <a:rPr lang="en-IN"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lang="en-IN"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Pavements</a:t>
            </a:r>
            <a:br>
              <a:rPr lang="en-IN" sz="4400" dirty="0">
                <a:latin typeface="Times New Roman"/>
                <a:cs typeface="Times New Roma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AC02-3501-674C-9E04-B33D92262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5080" indent="456565" algn="just">
              <a:lnSpc>
                <a:spcPct val="150000"/>
              </a:lnSpc>
              <a:spcBef>
                <a:spcPts val="795"/>
              </a:spcBef>
            </a:pPr>
            <a:r>
              <a:rPr lang="en-IN" sz="2800" dirty="0">
                <a:latin typeface="Times New Roman"/>
                <a:cs typeface="Times New Roman"/>
              </a:rPr>
              <a:t>A</a:t>
            </a:r>
            <a:r>
              <a:rPr lang="en-IN" sz="2800" spc="15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bituminous</a:t>
            </a:r>
            <a:r>
              <a:rPr lang="en-IN" sz="2800" spc="16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surfaced</a:t>
            </a:r>
            <a:r>
              <a:rPr lang="en-IN" sz="2800" spc="17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pavement</a:t>
            </a:r>
            <a:r>
              <a:rPr lang="en-IN" sz="2800" spc="16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has</a:t>
            </a:r>
            <a:r>
              <a:rPr lang="en-IN" sz="2800" spc="16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</a:t>
            </a:r>
            <a:r>
              <a:rPr lang="en-IN" sz="2800" spc="16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smooth</a:t>
            </a:r>
            <a:r>
              <a:rPr lang="en-IN" sz="2800" spc="17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surface</a:t>
            </a:r>
            <a:r>
              <a:rPr lang="en-IN" sz="2800" spc="15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and</a:t>
            </a:r>
            <a:r>
              <a:rPr lang="en-IN" sz="2800" spc="16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is</a:t>
            </a:r>
            <a:r>
              <a:rPr lang="en-IN" sz="2800" spc="16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the</a:t>
            </a:r>
            <a:r>
              <a:rPr lang="en-IN" sz="2800" spc="17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preferred</a:t>
            </a:r>
            <a:r>
              <a:rPr lang="en-IN" sz="2800" spc="16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choice</a:t>
            </a:r>
            <a:r>
              <a:rPr lang="en-IN" sz="2800" spc="165" dirty="0">
                <a:latin typeface="Times New Roman"/>
                <a:cs typeface="Times New Roman"/>
              </a:rPr>
              <a:t> </a:t>
            </a:r>
            <a:r>
              <a:rPr lang="en-IN" sz="2800" spc="-25" dirty="0">
                <a:latin typeface="Times New Roman"/>
                <a:cs typeface="Times New Roman"/>
              </a:rPr>
              <a:t>for </a:t>
            </a:r>
            <a:r>
              <a:rPr lang="en-IN" sz="2800" dirty="0">
                <a:latin typeface="Times New Roman"/>
                <a:cs typeface="Times New Roman"/>
              </a:rPr>
              <a:t>runways.</a:t>
            </a:r>
            <a:r>
              <a:rPr lang="en-IN" sz="2800" spc="3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For</a:t>
            </a:r>
            <a:r>
              <a:rPr lang="en-IN" sz="2800" spc="3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taxiways</a:t>
            </a:r>
            <a:r>
              <a:rPr lang="en-IN" sz="2800" spc="3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and</a:t>
            </a:r>
            <a:r>
              <a:rPr lang="en-IN" sz="2800" spc="2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aprons</a:t>
            </a:r>
            <a:r>
              <a:rPr lang="en-IN" sz="2800" spc="3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where</a:t>
            </a:r>
            <a:r>
              <a:rPr lang="en-IN" sz="2800" spc="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joints</a:t>
            </a:r>
            <a:r>
              <a:rPr lang="en-IN" sz="2800" spc="2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in</a:t>
            </a:r>
            <a:r>
              <a:rPr lang="en-IN" sz="2800" spc="2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concrete</a:t>
            </a:r>
            <a:r>
              <a:rPr lang="en-IN" sz="2800" spc="3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pavement</a:t>
            </a:r>
            <a:r>
              <a:rPr lang="en-IN" sz="2800" spc="2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are</a:t>
            </a:r>
            <a:r>
              <a:rPr lang="en-IN" sz="2800" spc="3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not</a:t>
            </a:r>
            <a:r>
              <a:rPr lang="en-IN" sz="2800" spc="3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</a:t>
            </a:r>
            <a:r>
              <a:rPr lang="en-IN" sz="2800" spc="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disadvantage</a:t>
            </a:r>
            <a:r>
              <a:rPr lang="en-IN" sz="2800" spc="30" dirty="0">
                <a:latin typeface="Times New Roman"/>
                <a:cs typeface="Times New Roman"/>
              </a:rPr>
              <a:t> </a:t>
            </a:r>
            <a:r>
              <a:rPr lang="en-IN" sz="2800" spc="-25" dirty="0">
                <a:latin typeface="Times New Roman"/>
                <a:cs typeface="Times New Roman"/>
              </a:rPr>
              <a:t>and </a:t>
            </a:r>
            <a:r>
              <a:rPr lang="en-IN" sz="2800" dirty="0">
                <a:latin typeface="Times New Roman"/>
                <a:cs typeface="Times New Roman"/>
              </a:rPr>
              <a:t>the</a:t>
            </a:r>
            <a:r>
              <a:rPr lang="en-IN" sz="2800" spc="-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drippings</a:t>
            </a:r>
            <a:r>
              <a:rPr lang="en-IN" sz="2800" spc="-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of</a:t>
            </a:r>
            <a:r>
              <a:rPr lang="en-IN" sz="2800" spc="-2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oil</a:t>
            </a:r>
            <a:r>
              <a:rPr lang="en-IN" sz="2800" spc="-1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from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the</a:t>
            </a:r>
            <a:r>
              <a:rPr lang="en-IN" sz="2800" spc="-2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engines</a:t>
            </a:r>
            <a:r>
              <a:rPr lang="en-IN" sz="2800" spc="-1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do</a:t>
            </a:r>
            <a:r>
              <a:rPr lang="en-IN" sz="2800" spc="-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not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affect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the</a:t>
            </a:r>
            <a:r>
              <a:rPr lang="en-IN" sz="2800" spc="-2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pavement,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</a:t>
            </a:r>
            <a:r>
              <a:rPr lang="en-IN" sz="2800" spc="-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concrete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pavement</a:t>
            </a:r>
            <a:r>
              <a:rPr lang="en-IN" sz="2800" spc="-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is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spc="-10" dirty="0">
                <a:latin typeface="Times New Roman"/>
                <a:cs typeface="Times New Roman"/>
              </a:rPr>
              <a:t>generally preferred.</a:t>
            </a:r>
            <a:endParaRPr lang="en-IN" sz="28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30D7C-2F4C-D0D7-413B-D719B742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20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E68398-8DFB-1ED5-25F2-F21E4DAEE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658244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AB0C7-4D29-1466-33E0-E201395C6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710" y="343001"/>
            <a:ext cx="7108722" cy="1043346"/>
          </a:xfrm>
        </p:spPr>
        <p:txBody>
          <a:bodyPr/>
          <a:lstStyle/>
          <a:p>
            <a:br>
              <a:rPr lang="en-IN" sz="4400" dirty="0">
                <a:latin typeface="Times New Roman"/>
                <a:cs typeface="Times New Roman"/>
              </a:rPr>
            </a:b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C44C4B-53A3-32FD-536D-98369487F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9" y="1330960"/>
            <a:ext cx="10326413" cy="539051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30D7C-2F4C-D0D7-413B-D719B742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21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E68398-8DFB-1ED5-25F2-F21E4DAEE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E7AF789-4A89-DF03-9854-F2017F3D8D55}"/>
              </a:ext>
            </a:extLst>
          </p:cNvPr>
          <p:cNvSpPr txBox="1">
            <a:spLocks/>
          </p:cNvSpPr>
          <p:nvPr/>
        </p:nvSpPr>
        <p:spPr>
          <a:xfrm>
            <a:off x="2807110" y="495401"/>
            <a:ext cx="7108722" cy="1043346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IN"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Airplane Components</a:t>
            </a:r>
            <a:br>
              <a:rPr lang="en-IN" dirty="0">
                <a:latin typeface="Times New Roman"/>
                <a:cs typeface="Times New Roman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355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22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96" y="1665027"/>
            <a:ext cx="6332560" cy="3875963"/>
          </a:xfr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2C36F263-A2DE-69AF-FAE4-2F60C800F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B449E91F-35B3-68A5-39CA-944250FFD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0D98F-079E-2BF2-903D-A6F18CA11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31491"/>
            <a:ext cx="11292348" cy="5125064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/>
                <a:cs typeface="Times New Roman"/>
              </a:rPr>
              <a:t>The</a:t>
            </a:r>
            <a:r>
              <a:rPr lang="en-IN" sz="2800" spc="10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first</a:t>
            </a:r>
            <a:r>
              <a:rPr lang="en-IN" sz="2800" spc="114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power</a:t>
            </a:r>
            <a:r>
              <a:rPr lang="en-IN" sz="2800" spc="1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driven</a:t>
            </a:r>
            <a:r>
              <a:rPr lang="en-IN" sz="2800" spc="1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plane</a:t>
            </a:r>
            <a:r>
              <a:rPr lang="en-IN" sz="2800" spc="10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was</a:t>
            </a:r>
            <a:r>
              <a:rPr lang="en-IN" sz="2800" spc="114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flown</a:t>
            </a:r>
            <a:r>
              <a:rPr lang="en-IN" sz="2800" spc="1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by</a:t>
            </a:r>
            <a:r>
              <a:rPr lang="en-IN" sz="2800" spc="8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the</a:t>
            </a:r>
            <a:r>
              <a:rPr lang="en-IN" sz="2800" spc="114" dirty="0">
                <a:latin typeface="Times New Roman"/>
                <a:cs typeface="Times New Roman"/>
              </a:rPr>
              <a:t> </a:t>
            </a:r>
            <a:r>
              <a:rPr lang="en-IN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Wright</a:t>
            </a:r>
            <a:r>
              <a:rPr lang="en-IN" sz="2800" b="1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brothers</a:t>
            </a:r>
            <a:r>
              <a:rPr lang="en-IN" sz="2800" b="1" spc="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in</a:t>
            </a:r>
            <a:r>
              <a:rPr lang="en-IN" sz="2800" spc="114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1903</a:t>
            </a:r>
            <a:r>
              <a:rPr lang="en-IN" sz="2800" spc="14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at</a:t>
            </a:r>
            <a:r>
              <a:rPr lang="en-IN" sz="2800" spc="114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Kitty</a:t>
            </a:r>
            <a:r>
              <a:rPr lang="en-IN" sz="2800" spc="75" dirty="0">
                <a:latin typeface="Times New Roman"/>
                <a:cs typeface="Times New Roman"/>
              </a:rPr>
              <a:t> </a:t>
            </a:r>
            <a:r>
              <a:rPr lang="en-IN" sz="2800" spc="-10" dirty="0">
                <a:latin typeface="Times New Roman"/>
                <a:cs typeface="Times New Roman"/>
              </a:rPr>
              <a:t>Hawk, </a:t>
            </a:r>
            <a:r>
              <a:rPr lang="en-IN" sz="2800" dirty="0">
                <a:latin typeface="Times New Roman"/>
                <a:cs typeface="Times New Roman"/>
              </a:rPr>
              <a:t>North</a:t>
            </a:r>
            <a:r>
              <a:rPr lang="en-IN" sz="2800" spc="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Carolina,</a:t>
            </a:r>
            <a:r>
              <a:rPr lang="en-IN" sz="2800" spc="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U.S.A.</a:t>
            </a:r>
            <a:r>
              <a:rPr lang="en-IN" sz="2800" spc="10" dirty="0">
                <a:latin typeface="Times New Roman"/>
                <a:cs typeface="Times New Roman"/>
              </a:rPr>
              <a:t>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/>
                <a:cs typeface="Times New Roman"/>
              </a:rPr>
              <a:t>The early</a:t>
            </a:r>
            <a:r>
              <a:rPr lang="en-IN" sz="2800" spc="-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planes</a:t>
            </a:r>
            <a:r>
              <a:rPr lang="en-IN" sz="2800" spc="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were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driven by</a:t>
            </a:r>
            <a:r>
              <a:rPr lang="en-IN" sz="2800" spc="-2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highlight>
                  <a:srgbClr val="FFFF00"/>
                </a:highlight>
                <a:latin typeface="Times New Roman"/>
                <a:cs typeface="Times New Roman"/>
              </a:rPr>
              <a:t>propellers</a:t>
            </a:r>
            <a:r>
              <a:rPr lang="en-IN" sz="2800" dirty="0">
                <a:latin typeface="Times New Roman"/>
                <a:cs typeface="Times New Roman"/>
              </a:rPr>
              <a:t>, which</a:t>
            </a:r>
            <a:r>
              <a:rPr lang="en-IN" sz="2800" spc="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were</a:t>
            </a:r>
            <a:r>
              <a:rPr lang="en-IN" sz="2800" spc="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later</a:t>
            </a:r>
            <a:r>
              <a:rPr lang="en-IN" sz="2800" spc="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replaced </a:t>
            </a:r>
            <a:r>
              <a:rPr lang="en-IN" sz="2800" spc="-25" dirty="0">
                <a:latin typeface="Times New Roman"/>
                <a:cs typeface="Times New Roman"/>
              </a:rPr>
              <a:t>by </a:t>
            </a:r>
            <a:r>
              <a:rPr lang="en-IN" sz="2800" spc="-10" dirty="0">
                <a:latin typeface="Times New Roman"/>
                <a:cs typeface="Times New Roman"/>
              </a:rPr>
              <a:t>turboprops</a:t>
            </a:r>
            <a:r>
              <a:rPr lang="en-IN" sz="2800" spc="-3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and</a:t>
            </a:r>
            <a:r>
              <a:rPr lang="en-IN" sz="2800" spc="-30" dirty="0">
                <a:latin typeface="Times New Roman"/>
                <a:cs typeface="Times New Roman"/>
              </a:rPr>
              <a:t> </a:t>
            </a:r>
            <a:r>
              <a:rPr lang="en-IN" sz="2800" b="1" dirty="0">
                <a:solidFill>
                  <a:srgbClr val="002060"/>
                </a:solidFill>
                <a:latin typeface="Times New Roman"/>
                <a:cs typeface="Times New Roman"/>
              </a:rPr>
              <a:t>turbojets</a:t>
            </a:r>
            <a:r>
              <a:rPr lang="en-IN" sz="2800" dirty="0">
                <a:latin typeface="Times New Roman"/>
                <a:cs typeface="Times New Roman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/>
                <a:cs typeface="Times New Roman"/>
              </a:rPr>
              <a:t>In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1927, </a:t>
            </a:r>
            <a:r>
              <a:rPr lang="en-IN" sz="2800" dirty="0" err="1">
                <a:highlight>
                  <a:srgbClr val="FFFF00"/>
                </a:highlight>
                <a:latin typeface="Times New Roman"/>
                <a:cs typeface="Times New Roman"/>
              </a:rPr>
              <a:t>Lindburg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made</a:t>
            </a:r>
            <a:r>
              <a:rPr lang="en-IN" sz="2800" spc="-1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the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b="1" dirty="0">
                <a:solidFill>
                  <a:srgbClr val="002060"/>
                </a:solidFill>
                <a:latin typeface="Times New Roman"/>
                <a:cs typeface="Times New Roman"/>
              </a:rPr>
              <a:t>first solo flight </a:t>
            </a:r>
            <a:r>
              <a:rPr lang="en-IN" sz="2800" dirty="0">
                <a:latin typeface="Times New Roman"/>
                <a:cs typeface="Times New Roman"/>
              </a:rPr>
              <a:t>between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New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York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and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Paris.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/>
                <a:cs typeface="Times New Roman"/>
              </a:rPr>
              <a:t>In</a:t>
            </a:r>
            <a:r>
              <a:rPr lang="en-IN" sz="2800" spc="5" dirty="0">
                <a:latin typeface="Times New Roman"/>
                <a:cs typeface="Times New Roman"/>
              </a:rPr>
              <a:t> </a:t>
            </a:r>
            <a:r>
              <a:rPr lang="en-IN" sz="2800" b="1" dirty="0">
                <a:solidFill>
                  <a:srgbClr val="002060"/>
                </a:solidFill>
                <a:latin typeface="Times New Roman"/>
                <a:cs typeface="Times New Roman"/>
              </a:rPr>
              <a:t>India</a:t>
            </a:r>
            <a:r>
              <a:rPr lang="en-IN" sz="2800" dirty="0">
                <a:latin typeface="Times New Roman"/>
                <a:cs typeface="Times New Roman"/>
              </a:rPr>
              <a:t>,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spc="-25" dirty="0">
                <a:latin typeface="Times New Roman"/>
                <a:cs typeface="Times New Roman"/>
              </a:rPr>
              <a:t>in </a:t>
            </a:r>
            <a:r>
              <a:rPr lang="en-IN" sz="2800" dirty="0">
                <a:latin typeface="Times New Roman"/>
                <a:cs typeface="Times New Roman"/>
              </a:rPr>
              <a:t>1911,</a:t>
            </a:r>
            <a:r>
              <a:rPr lang="en-IN" sz="2800" spc="1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Henri</a:t>
            </a:r>
            <a:r>
              <a:rPr lang="en-IN" sz="2800" spc="1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Piquet,</a:t>
            </a:r>
            <a:r>
              <a:rPr lang="en-IN" sz="2800" spc="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</a:t>
            </a:r>
            <a:r>
              <a:rPr lang="en-IN" sz="2800" spc="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Frenchman</a:t>
            </a:r>
            <a:r>
              <a:rPr lang="en-IN" sz="2800" spc="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flew</a:t>
            </a:r>
            <a:r>
              <a:rPr lang="en-IN" sz="2800" spc="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the</a:t>
            </a:r>
            <a:r>
              <a:rPr lang="en-IN" sz="2800" spc="1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first</a:t>
            </a:r>
            <a:r>
              <a:rPr lang="en-IN" sz="2800" spc="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flight</a:t>
            </a:r>
            <a:r>
              <a:rPr lang="en-IN" sz="2800" spc="2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from</a:t>
            </a:r>
            <a:r>
              <a:rPr lang="en-IN" sz="2800" spc="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Allahabad</a:t>
            </a:r>
            <a:r>
              <a:rPr lang="en-IN" sz="2800" spc="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to</a:t>
            </a:r>
            <a:r>
              <a:rPr lang="en-IN" sz="2800" spc="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Naini.</a:t>
            </a:r>
            <a:r>
              <a:rPr lang="en-IN" sz="2800" spc="15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49B5C0-3CCC-D796-77BC-0D5DBA21A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418" y="274638"/>
            <a:ext cx="5840363" cy="11430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B449E91F-35B3-68A5-39CA-944250FFD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0D98F-079E-2BF2-903D-A6F18CA11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31491"/>
            <a:ext cx="10972800" cy="51250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/>
                <a:cs typeface="Times New Roman"/>
              </a:rPr>
              <a:t>J.R.D.</a:t>
            </a:r>
            <a:r>
              <a:rPr lang="en-IN" sz="2800" spc="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Tata</a:t>
            </a:r>
            <a:r>
              <a:rPr lang="en-IN" sz="2800" spc="15" dirty="0">
                <a:latin typeface="Times New Roman"/>
                <a:cs typeface="Times New Roman"/>
              </a:rPr>
              <a:t> </a:t>
            </a:r>
            <a:r>
              <a:rPr lang="en-IN" sz="2800" spc="-20" dirty="0">
                <a:latin typeface="Times New Roman"/>
                <a:cs typeface="Times New Roman"/>
              </a:rPr>
              <a:t>made </a:t>
            </a:r>
            <a:r>
              <a:rPr lang="en-IN" sz="2800" dirty="0">
                <a:latin typeface="Times New Roman"/>
                <a:cs typeface="Times New Roman"/>
              </a:rPr>
              <a:t>a</a:t>
            </a:r>
            <a:r>
              <a:rPr lang="en-IN" sz="2800" spc="-4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solo</a:t>
            </a:r>
            <a:r>
              <a:rPr lang="en-IN" sz="2800" spc="-3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flight</a:t>
            </a:r>
            <a:r>
              <a:rPr lang="en-IN" sz="2800" spc="-3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in</a:t>
            </a:r>
            <a:r>
              <a:rPr lang="en-IN" sz="2800" spc="-3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1932</a:t>
            </a:r>
            <a:r>
              <a:rPr lang="en-IN" sz="2800" spc="-2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from</a:t>
            </a:r>
            <a:r>
              <a:rPr lang="en-IN" sz="2800" spc="-25" dirty="0">
                <a:latin typeface="Times New Roman"/>
                <a:cs typeface="Times New Roman"/>
              </a:rPr>
              <a:t> </a:t>
            </a:r>
            <a:r>
              <a:rPr lang="en-IN" sz="2800" b="1" spc="-10" dirty="0">
                <a:solidFill>
                  <a:srgbClr val="7030A0"/>
                </a:solidFill>
                <a:latin typeface="Times New Roman"/>
                <a:cs typeface="Times New Roman"/>
              </a:rPr>
              <a:t>Karachi</a:t>
            </a:r>
            <a:r>
              <a:rPr lang="en-IN" sz="2800" b="1" spc="-3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IN" sz="2800" b="1" dirty="0">
                <a:solidFill>
                  <a:srgbClr val="7030A0"/>
                </a:solidFill>
                <a:latin typeface="Times New Roman"/>
                <a:cs typeface="Times New Roman"/>
              </a:rPr>
              <a:t>to</a:t>
            </a:r>
            <a:r>
              <a:rPr lang="en-IN" sz="2800" b="1" spc="-3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IN" sz="2800" b="1" dirty="0">
                <a:solidFill>
                  <a:srgbClr val="7030A0"/>
                </a:solidFill>
                <a:latin typeface="Times New Roman"/>
                <a:cs typeface="Times New Roman"/>
              </a:rPr>
              <a:t>Bombay</a:t>
            </a:r>
            <a:r>
              <a:rPr lang="en-IN" sz="2800" b="1" spc="-6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in</a:t>
            </a:r>
            <a:r>
              <a:rPr lang="en-IN" sz="2800" spc="-4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</a:t>
            </a:r>
            <a:r>
              <a:rPr lang="en-IN" sz="2800" spc="-3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single</a:t>
            </a:r>
            <a:r>
              <a:rPr lang="en-IN" sz="2800" spc="-4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engine</a:t>
            </a:r>
            <a:r>
              <a:rPr lang="en-IN" sz="2800" spc="-4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Puss</a:t>
            </a:r>
            <a:r>
              <a:rPr lang="en-IN" sz="2800" spc="-3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Moth.</a:t>
            </a:r>
            <a:endParaRPr lang="en-IN" sz="28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/>
                <a:cs typeface="Times New Roman"/>
              </a:rPr>
              <a:t>In</a:t>
            </a:r>
            <a:r>
              <a:rPr lang="en-IN" sz="2800" spc="-3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the</a:t>
            </a:r>
            <a:r>
              <a:rPr lang="en-IN" sz="2800" spc="-3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last</a:t>
            </a:r>
            <a:r>
              <a:rPr lang="en-IN" sz="2800" spc="-3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century,</a:t>
            </a:r>
            <a:r>
              <a:rPr lang="en-IN" sz="2800" spc="-35" dirty="0">
                <a:latin typeface="Times New Roman"/>
                <a:cs typeface="Times New Roman"/>
              </a:rPr>
              <a:t> </a:t>
            </a:r>
            <a:r>
              <a:rPr lang="en-IN" sz="2800" spc="-25" dirty="0">
                <a:latin typeface="Times New Roman"/>
                <a:cs typeface="Times New Roman"/>
              </a:rPr>
              <a:t>air </a:t>
            </a:r>
            <a:r>
              <a:rPr lang="en-IN" sz="2800" dirty="0">
                <a:latin typeface="Times New Roman"/>
                <a:cs typeface="Times New Roman"/>
              </a:rPr>
              <a:t>transport</a:t>
            </a:r>
            <a:r>
              <a:rPr lang="en-IN" sz="2800" spc="5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has</a:t>
            </a:r>
            <a:r>
              <a:rPr lang="en-IN" sz="2800" spc="6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made</a:t>
            </a:r>
            <a:r>
              <a:rPr lang="en-IN" sz="2800" spc="5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dramatic</a:t>
            </a:r>
            <a:r>
              <a:rPr lang="en-IN" sz="2800" spc="5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strides.</a:t>
            </a:r>
            <a:r>
              <a:rPr lang="en-IN" sz="2800" spc="5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Whereas</a:t>
            </a:r>
            <a:r>
              <a:rPr lang="en-IN" sz="2800" spc="6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the</a:t>
            </a:r>
            <a:r>
              <a:rPr lang="en-IN" sz="2800" spc="6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propellers</a:t>
            </a:r>
            <a:r>
              <a:rPr lang="en-IN" sz="2800" spc="5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driven</a:t>
            </a:r>
            <a:r>
              <a:rPr lang="en-IN" sz="2800" spc="6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planes</a:t>
            </a:r>
            <a:r>
              <a:rPr lang="en-IN" sz="2800" spc="8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travelled</a:t>
            </a:r>
            <a:r>
              <a:rPr lang="en-IN" sz="2800" spc="6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at</a:t>
            </a:r>
            <a:r>
              <a:rPr lang="en-IN" sz="2800" spc="6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speeds</a:t>
            </a:r>
            <a:r>
              <a:rPr lang="en-IN" sz="2800" spc="60" dirty="0">
                <a:latin typeface="Times New Roman"/>
                <a:cs typeface="Times New Roman"/>
              </a:rPr>
              <a:t> </a:t>
            </a:r>
            <a:r>
              <a:rPr lang="en-IN" sz="2800" spc="-25" dirty="0">
                <a:latin typeface="Times New Roman"/>
                <a:cs typeface="Times New Roman"/>
              </a:rPr>
              <a:t>of </a:t>
            </a:r>
            <a:r>
              <a:rPr lang="en-IN" sz="2800" b="1" spc="-10" dirty="0">
                <a:solidFill>
                  <a:srgbClr val="002060"/>
                </a:solidFill>
                <a:latin typeface="Times New Roman"/>
                <a:cs typeface="Times New Roman"/>
              </a:rPr>
              <a:t>250-</a:t>
            </a:r>
            <a:r>
              <a:rPr lang="en-IN" sz="2800" b="1" dirty="0">
                <a:solidFill>
                  <a:srgbClr val="002060"/>
                </a:solidFill>
                <a:latin typeface="Times New Roman"/>
                <a:cs typeface="Times New Roman"/>
              </a:rPr>
              <a:t>300</a:t>
            </a:r>
            <a:r>
              <a:rPr lang="en-IN" sz="2800" b="1" spc="5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en-IN" sz="2800" b="1" dirty="0">
                <a:solidFill>
                  <a:srgbClr val="002060"/>
                </a:solidFill>
                <a:latin typeface="Times New Roman"/>
                <a:cs typeface="Times New Roman"/>
              </a:rPr>
              <a:t>km</a:t>
            </a:r>
            <a:r>
              <a:rPr lang="en-IN" sz="2800" b="1" spc="6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en-IN" sz="2800" b="1" dirty="0">
                <a:solidFill>
                  <a:srgbClr val="002060"/>
                </a:solidFill>
                <a:latin typeface="Times New Roman"/>
                <a:cs typeface="Times New Roman"/>
              </a:rPr>
              <a:t>per</a:t>
            </a:r>
            <a:r>
              <a:rPr lang="en-IN" sz="2800" b="1" spc="5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en-IN" sz="2800" b="1" dirty="0">
                <a:solidFill>
                  <a:srgbClr val="002060"/>
                </a:solidFill>
                <a:latin typeface="Times New Roman"/>
                <a:cs typeface="Times New Roman"/>
              </a:rPr>
              <a:t>hour</a:t>
            </a:r>
            <a:r>
              <a:rPr lang="en-IN" sz="2800" dirty="0">
                <a:latin typeface="Times New Roman"/>
                <a:cs typeface="Times New Roman"/>
              </a:rPr>
              <a:t>,</a:t>
            </a:r>
            <a:r>
              <a:rPr lang="en-IN" sz="2800" spc="5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modern</a:t>
            </a:r>
            <a:r>
              <a:rPr lang="en-IN" sz="2800" spc="5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jet</a:t>
            </a:r>
            <a:r>
              <a:rPr lang="en-IN" sz="2800" spc="5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aircraft</a:t>
            </a:r>
            <a:r>
              <a:rPr lang="en-IN" sz="2800" spc="5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can</a:t>
            </a:r>
            <a:r>
              <a:rPr lang="en-IN" sz="2800" spc="5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travel</a:t>
            </a:r>
            <a:r>
              <a:rPr lang="en-IN" sz="2800" spc="8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at</a:t>
            </a:r>
            <a:r>
              <a:rPr lang="en-IN" sz="2800" spc="5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</a:t>
            </a:r>
            <a:r>
              <a:rPr lang="en-IN" sz="2800" spc="5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speed</a:t>
            </a:r>
            <a:r>
              <a:rPr lang="en-IN" sz="2800" spc="5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of</a:t>
            </a:r>
            <a:r>
              <a:rPr lang="en-IN" sz="2800" spc="55" dirty="0">
                <a:latin typeface="Times New Roman"/>
                <a:cs typeface="Times New Roman"/>
              </a:rPr>
              <a:t> </a:t>
            </a:r>
            <a:r>
              <a:rPr lang="en-IN" sz="2800" b="1" dirty="0">
                <a:solidFill>
                  <a:srgbClr val="7030A0"/>
                </a:solidFill>
                <a:latin typeface="Times New Roman"/>
                <a:cs typeface="Times New Roman"/>
              </a:rPr>
              <a:t>1000</a:t>
            </a:r>
            <a:r>
              <a:rPr lang="en-IN" sz="2800" b="1" spc="5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IN" sz="2800" b="1" dirty="0">
                <a:solidFill>
                  <a:srgbClr val="7030A0"/>
                </a:solidFill>
                <a:latin typeface="Times New Roman"/>
                <a:cs typeface="Times New Roman"/>
              </a:rPr>
              <a:t>km</a:t>
            </a:r>
            <a:r>
              <a:rPr lang="en-IN" sz="2800" b="1" spc="6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IN" sz="2800" b="1" dirty="0">
                <a:solidFill>
                  <a:srgbClr val="7030A0"/>
                </a:solidFill>
                <a:latin typeface="Times New Roman"/>
                <a:cs typeface="Times New Roman"/>
              </a:rPr>
              <a:t>per</a:t>
            </a:r>
            <a:r>
              <a:rPr lang="en-IN" sz="2800" b="1" spc="6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IN" sz="2800" b="1" dirty="0">
                <a:solidFill>
                  <a:srgbClr val="7030A0"/>
                </a:solidFill>
                <a:latin typeface="Times New Roman"/>
                <a:cs typeface="Times New Roman"/>
              </a:rPr>
              <a:t>hour</a:t>
            </a:r>
            <a:r>
              <a:rPr lang="en-IN" sz="2800" dirty="0">
                <a:latin typeface="Times New Roman"/>
                <a:cs typeface="Times New Roman"/>
              </a:rPr>
              <a:t>.</a:t>
            </a:r>
            <a:r>
              <a:rPr lang="en-IN" sz="2800" spc="50" dirty="0">
                <a:latin typeface="Times New Roman"/>
                <a:cs typeface="Times New Roman"/>
              </a:rPr>
              <a:t>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spc="-10" dirty="0">
                <a:latin typeface="Times New Roman"/>
                <a:cs typeface="Times New Roman"/>
              </a:rPr>
              <a:t>Supersonic </a:t>
            </a:r>
            <a:r>
              <a:rPr lang="en-IN" sz="2800" dirty="0">
                <a:latin typeface="Times New Roman"/>
                <a:cs typeface="Times New Roman"/>
              </a:rPr>
              <a:t>aircraft,</a:t>
            </a:r>
            <a:r>
              <a:rPr lang="en-IN" sz="2800" spc="6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for</a:t>
            </a:r>
            <a:r>
              <a:rPr lang="en-IN" sz="2800" spc="6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example</a:t>
            </a:r>
            <a:r>
              <a:rPr lang="en-IN" sz="2800" spc="6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Concord,</a:t>
            </a:r>
            <a:r>
              <a:rPr lang="en-IN" sz="2800" spc="6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can</a:t>
            </a:r>
            <a:r>
              <a:rPr lang="en-IN" sz="2800" spc="7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fly</a:t>
            </a:r>
            <a:r>
              <a:rPr lang="en-IN" sz="2800" spc="5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at</a:t>
            </a:r>
            <a:r>
              <a:rPr lang="en-IN" sz="2800" spc="7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</a:t>
            </a:r>
            <a:r>
              <a:rPr lang="en-IN" sz="2800" spc="6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speed</a:t>
            </a:r>
            <a:r>
              <a:rPr lang="en-IN" sz="2800" spc="8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of</a:t>
            </a:r>
            <a:r>
              <a:rPr lang="en-IN" sz="2800" spc="65" dirty="0">
                <a:latin typeface="Times New Roman"/>
                <a:cs typeface="Times New Roman"/>
              </a:rPr>
              <a:t> </a:t>
            </a:r>
            <a:r>
              <a:rPr lang="en-IN" sz="2800" b="1" dirty="0">
                <a:solidFill>
                  <a:srgbClr val="7030A0"/>
                </a:solidFill>
                <a:latin typeface="Times New Roman"/>
                <a:cs typeface="Times New Roman"/>
              </a:rPr>
              <a:t>2300</a:t>
            </a:r>
            <a:r>
              <a:rPr lang="en-IN" sz="2800" b="1" spc="7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IN" sz="2800" b="1" dirty="0">
                <a:solidFill>
                  <a:srgbClr val="7030A0"/>
                </a:solidFill>
                <a:latin typeface="Times New Roman"/>
                <a:cs typeface="Times New Roman"/>
              </a:rPr>
              <a:t>km</a:t>
            </a:r>
            <a:r>
              <a:rPr lang="en-IN" sz="2800" b="1" spc="7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IN" sz="2800" b="1" dirty="0">
                <a:solidFill>
                  <a:srgbClr val="7030A0"/>
                </a:solidFill>
                <a:latin typeface="Times New Roman"/>
                <a:cs typeface="Times New Roman"/>
              </a:rPr>
              <a:t>per</a:t>
            </a:r>
            <a:r>
              <a:rPr lang="en-IN" sz="2800" b="1" spc="6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IN" sz="2800" b="1" dirty="0">
                <a:solidFill>
                  <a:srgbClr val="7030A0"/>
                </a:solidFill>
                <a:latin typeface="Times New Roman"/>
                <a:cs typeface="Times New Roman"/>
              </a:rPr>
              <a:t>hour</a:t>
            </a:r>
            <a:r>
              <a:rPr lang="en-IN" sz="2800" b="1" spc="7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which</a:t>
            </a:r>
            <a:r>
              <a:rPr lang="en-IN" sz="2800" spc="6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is</a:t>
            </a:r>
            <a:r>
              <a:rPr lang="en-IN" sz="2800" spc="7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greater</a:t>
            </a:r>
            <a:r>
              <a:rPr lang="en-IN" sz="2800" spc="8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than</a:t>
            </a:r>
            <a:r>
              <a:rPr lang="en-IN" sz="2800" spc="75" dirty="0">
                <a:latin typeface="Times New Roman"/>
                <a:cs typeface="Times New Roman"/>
              </a:rPr>
              <a:t> </a:t>
            </a:r>
            <a:r>
              <a:rPr lang="en-IN" sz="2800" spc="-25" dirty="0">
                <a:latin typeface="Times New Roman"/>
                <a:cs typeface="Times New Roman"/>
              </a:rPr>
              <a:t>the </a:t>
            </a:r>
            <a:r>
              <a:rPr lang="en-IN" sz="2800" dirty="0">
                <a:latin typeface="Times New Roman"/>
                <a:cs typeface="Times New Roman"/>
              </a:rPr>
              <a:t>speed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of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sound. Modern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jets can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carry</a:t>
            </a:r>
            <a:r>
              <a:rPr lang="en-IN" sz="2800" spc="-3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more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than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highlight>
                  <a:srgbClr val="FFFF00"/>
                </a:highlight>
                <a:latin typeface="Times New Roman"/>
                <a:cs typeface="Times New Roman"/>
              </a:rPr>
              <a:t>300 </a:t>
            </a:r>
            <a:r>
              <a:rPr lang="en-IN" sz="2800" spc="-10" dirty="0">
                <a:highlight>
                  <a:srgbClr val="FFFF00"/>
                </a:highlight>
                <a:latin typeface="Times New Roman"/>
                <a:cs typeface="Times New Roman"/>
              </a:rPr>
              <a:t>passengers.</a:t>
            </a:r>
            <a:endParaRPr lang="en-IN" sz="2800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2800" spc="5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49B5C0-3CCC-D796-77BC-0D5DBA21A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418" y="274638"/>
            <a:ext cx="5840363" cy="11430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Introduction…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947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B449E91F-35B3-68A5-39CA-944250FFD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0D98F-079E-2BF2-903D-A6F18CA11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31490"/>
            <a:ext cx="10972800" cy="535187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800" b="1" spc="-10" dirty="0">
                <a:latin typeface="Times New Roman"/>
                <a:cs typeface="Times New Roman"/>
              </a:rPr>
              <a:t>Advantages</a:t>
            </a:r>
            <a:endParaRPr lang="en-IN" sz="2800" b="1" dirty="0">
              <a:latin typeface="Times New Roman"/>
              <a:cs typeface="Times New Roman"/>
            </a:endParaRPr>
          </a:p>
          <a:p>
            <a:pPr marL="469265" marR="7620" indent="-228600">
              <a:lnSpc>
                <a:spcPct val="150000"/>
              </a:lnSpc>
              <a:spcBef>
                <a:spcPts val="87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IN" sz="2800" b="1" dirty="0">
                <a:solidFill>
                  <a:srgbClr val="002060"/>
                </a:solidFill>
                <a:latin typeface="Times New Roman"/>
                <a:cs typeface="Times New Roman"/>
              </a:rPr>
              <a:t>Speed:</a:t>
            </a:r>
            <a:r>
              <a:rPr lang="en-IN" sz="2800" spc="-5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The</a:t>
            </a:r>
            <a:r>
              <a:rPr lang="en-IN" sz="2800" spc="-6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biggest</a:t>
            </a:r>
            <a:r>
              <a:rPr lang="en-IN" sz="2800" spc="-5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advantage</a:t>
            </a:r>
            <a:r>
              <a:rPr lang="en-IN" sz="2800" spc="-6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of</a:t>
            </a:r>
            <a:r>
              <a:rPr lang="en-IN" sz="2800" spc="-6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air</a:t>
            </a:r>
            <a:r>
              <a:rPr lang="en-IN" sz="2800" spc="-4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transport</a:t>
            </a:r>
            <a:r>
              <a:rPr lang="en-IN" sz="2800" spc="-5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is</a:t>
            </a:r>
            <a:r>
              <a:rPr lang="en-IN" sz="2800" spc="-5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its</a:t>
            </a:r>
            <a:r>
              <a:rPr lang="en-IN" sz="2800" spc="-5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high</a:t>
            </a:r>
            <a:r>
              <a:rPr lang="en-IN" sz="2800" spc="-5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speed.</a:t>
            </a:r>
            <a:r>
              <a:rPr lang="en-IN" sz="2800" spc="-5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Speeds</a:t>
            </a:r>
            <a:r>
              <a:rPr lang="en-IN" sz="2800" spc="-5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of</a:t>
            </a:r>
            <a:r>
              <a:rPr lang="en-IN" sz="2800" spc="-6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1000</a:t>
            </a:r>
            <a:r>
              <a:rPr lang="en-IN" sz="2800" spc="-5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km</a:t>
            </a:r>
            <a:r>
              <a:rPr lang="en-IN" sz="2800" spc="-5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per</a:t>
            </a:r>
            <a:r>
              <a:rPr lang="en-IN" sz="2800" spc="-60" dirty="0">
                <a:latin typeface="Times New Roman"/>
                <a:cs typeface="Times New Roman"/>
              </a:rPr>
              <a:t> </a:t>
            </a:r>
            <a:r>
              <a:rPr lang="en-IN" sz="2800" spc="-20" dirty="0">
                <a:latin typeface="Times New Roman"/>
                <a:cs typeface="Times New Roman"/>
              </a:rPr>
              <a:t>hour </a:t>
            </a:r>
            <a:r>
              <a:rPr lang="en-IN" sz="2800" dirty="0">
                <a:latin typeface="Times New Roman"/>
                <a:cs typeface="Times New Roman"/>
              </a:rPr>
              <a:t>are</a:t>
            </a:r>
            <a:r>
              <a:rPr lang="en-IN" sz="2800" spc="-1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quite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spc="-10" dirty="0">
                <a:latin typeface="Times New Roman"/>
                <a:cs typeface="Times New Roman"/>
              </a:rPr>
              <a:t>common</a:t>
            </a:r>
            <a:endParaRPr lang="en-IN" sz="2800" dirty="0">
              <a:latin typeface="Times New Roman"/>
              <a:cs typeface="Times New Roman"/>
            </a:endParaRPr>
          </a:p>
          <a:p>
            <a:pPr marL="469265" marR="9525" indent="-228600">
              <a:lnSpc>
                <a:spcPct val="150000"/>
              </a:lnSpc>
              <a:spcBef>
                <a:spcPts val="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IN" sz="2800" b="1" dirty="0">
                <a:solidFill>
                  <a:srgbClr val="002060"/>
                </a:solidFill>
                <a:latin typeface="Times New Roman"/>
                <a:cs typeface="Times New Roman"/>
              </a:rPr>
              <a:t>Encourages</a:t>
            </a:r>
            <a:r>
              <a:rPr lang="en-IN" sz="2800" b="1" spc="1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en-IN" sz="2800" b="1" dirty="0">
                <a:solidFill>
                  <a:srgbClr val="002060"/>
                </a:solidFill>
                <a:latin typeface="Times New Roman"/>
                <a:cs typeface="Times New Roman"/>
              </a:rPr>
              <a:t>Tourism:</a:t>
            </a:r>
            <a:r>
              <a:rPr lang="en-IN" sz="2800" b="1" spc="2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International</a:t>
            </a:r>
            <a:r>
              <a:rPr lang="en-IN" sz="2800" spc="1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and</a:t>
            </a:r>
            <a:r>
              <a:rPr lang="en-IN" sz="2800" spc="1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domestic</a:t>
            </a:r>
            <a:r>
              <a:rPr lang="en-IN" sz="2800" spc="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travel</a:t>
            </a:r>
            <a:r>
              <a:rPr lang="en-IN" sz="2800" spc="1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by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air</a:t>
            </a:r>
            <a:r>
              <a:rPr lang="en-IN" sz="2800" spc="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has</a:t>
            </a:r>
            <a:r>
              <a:rPr lang="en-IN" sz="2800" spc="2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encouraged</a:t>
            </a:r>
            <a:r>
              <a:rPr lang="en-IN" sz="2800" spc="1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the</a:t>
            </a:r>
            <a:r>
              <a:rPr lang="en-IN" sz="2800" spc="10" dirty="0">
                <a:latin typeface="Times New Roman"/>
                <a:cs typeface="Times New Roman"/>
              </a:rPr>
              <a:t> </a:t>
            </a:r>
            <a:r>
              <a:rPr lang="en-IN" sz="2800" spc="-10" dirty="0">
                <a:latin typeface="Times New Roman"/>
                <a:cs typeface="Times New Roman"/>
              </a:rPr>
              <a:t>tourism industry.</a:t>
            </a:r>
            <a:endParaRPr lang="en-IN" sz="2800" dirty="0">
              <a:latin typeface="Times New Roman"/>
              <a:cs typeface="Times New Roman"/>
            </a:endParaRPr>
          </a:p>
          <a:p>
            <a:pPr marL="469265" marR="7620" indent="-228600">
              <a:lnSpc>
                <a:spcPct val="150000"/>
              </a:lnSpc>
              <a:spcBef>
                <a:spcPts val="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IN" sz="2800" b="1" dirty="0">
                <a:solidFill>
                  <a:srgbClr val="002060"/>
                </a:solidFill>
                <a:latin typeface="Times New Roman"/>
                <a:cs typeface="Times New Roman"/>
              </a:rPr>
              <a:t>Promotion</a:t>
            </a:r>
            <a:r>
              <a:rPr lang="en-IN" sz="2800" b="1" spc="24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en-IN" sz="2800" b="1" dirty="0">
                <a:solidFill>
                  <a:srgbClr val="002060"/>
                </a:solidFill>
                <a:latin typeface="Times New Roman"/>
                <a:cs typeface="Times New Roman"/>
              </a:rPr>
              <a:t>of</a:t>
            </a:r>
            <a:r>
              <a:rPr lang="en-IN" sz="2800" b="1" spc="24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en-IN" sz="2800" b="1" dirty="0">
                <a:solidFill>
                  <a:srgbClr val="002060"/>
                </a:solidFill>
                <a:latin typeface="Times New Roman"/>
                <a:cs typeface="Times New Roman"/>
              </a:rPr>
              <a:t>Business</a:t>
            </a:r>
            <a:r>
              <a:rPr lang="en-IN" sz="2800" b="1" spc="24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en-IN" sz="2800" b="1" dirty="0">
                <a:solidFill>
                  <a:srgbClr val="002060"/>
                </a:solidFill>
                <a:latin typeface="Times New Roman"/>
                <a:cs typeface="Times New Roman"/>
              </a:rPr>
              <a:t>and</a:t>
            </a:r>
            <a:r>
              <a:rPr lang="en-IN" sz="2800" b="1" spc="254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en-IN" sz="2800" b="1" dirty="0">
                <a:solidFill>
                  <a:srgbClr val="002060"/>
                </a:solidFill>
                <a:latin typeface="Times New Roman"/>
                <a:cs typeface="Times New Roman"/>
              </a:rPr>
              <a:t>Trade</a:t>
            </a:r>
            <a:r>
              <a:rPr lang="en-IN" sz="2800" dirty="0">
                <a:latin typeface="Times New Roman"/>
                <a:cs typeface="Times New Roman"/>
              </a:rPr>
              <a:t>:</a:t>
            </a:r>
            <a:r>
              <a:rPr lang="en-IN" sz="2800" spc="254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High</a:t>
            </a:r>
            <a:r>
              <a:rPr lang="en-IN" sz="2800" spc="254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value</a:t>
            </a:r>
            <a:r>
              <a:rPr lang="en-IN" sz="2800" spc="24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goods</a:t>
            </a:r>
            <a:r>
              <a:rPr lang="en-IN" sz="2800" spc="24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and</a:t>
            </a:r>
            <a:r>
              <a:rPr lang="en-IN" sz="2800" spc="25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perishables</a:t>
            </a:r>
            <a:r>
              <a:rPr lang="en-IN" sz="2800" spc="26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are</a:t>
            </a:r>
            <a:r>
              <a:rPr lang="en-IN" sz="2800" spc="240" dirty="0">
                <a:latin typeface="Times New Roman"/>
                <a:cs typeface="Times New Roman"/>
              </a:rPr>
              <a:t> </a:t>
            </a:r>
            <a:r>
              <a:rPr lang="en-IN" sz="2800" spc="-10" dirty="0">
                <a:latin typeface="Times New Roman"/>
                <a:cs typeface="Times New Roman"/>
              </a:rPr>
              <a:t>transported </a:t>
            </a:r>
            <a:r>
              <a:rPr lang="en-IN" sz="2800" dirty="0">
                <a:latin typeface="Times New Roman"/>
                <a:cs typeface="Times New Roman"/>
              </a:rPr>
              <a:t>quickly</a:t>
            </a:r>
            <a:r>
              <a:rPr lang="en-IN" sz="2800" spc="-3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by</a:t>
            </a:r>
            <a:r>
              <a:rPr lang="en-IN" sz="2800" spc="-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air,</a:t>
            </a:r>
            <a:r>
              <a:rPr lang="en-IN" sz="2800" spc="1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giving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 boost</a:t>
            </a:r>
            <a:r>
              <a:rPr lang="en-IN" sz="2800" spc="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to</a:t>
            </a:r>
            <a:r>
              <a:rPr lang="en-IN" sz="2800" spc="5" dirty="0">
                <a:latin typeface="Times New Roman"/>
                <a:cs typeface="Times New Roman"/>
              </a:rPr>
              <a:t> </a:t>
            </a:r>
            <a:r>
              <a:rPr lang="en-IN" sz="2800" spc="-10" dirty="0">
                <a:latin typeface="Times New Roman"/>
                <a:cs typeface="Times New Roman"/>
              </a:rPr>
              <a:t>business.</a:t>
            </a:r>
          </a:p>
          <a:p>
            <a:pPr marL="469265" marR="7620" indent="-228600">
              <a:lnSpc>
                <a:spcPct val="150000"/>
              </a:lnSpc>
              <a:spcBef>
                <a:spcPts val="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IN" sz="2800" b="1" dirty="0">
                <a:solidFill>
                  <a:srgbClr val="002060"/>
                </a:solidFill>
                <a:latin typeface="Times New Roman"/>
                <a:cs typeface="Times New Roman"/>
              </a:rPr>
              <a:t>Accessibility</a:t>
            </a:r>
            <a:r>
              <a:rPr lang="en-IN" sz="2800" b="1" spc="-4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en-IN" sz="2800" b="1" dirty="0">
                <a:solidFill>
                  <a:srgbClr val="002060"/>
                </a:solidFill>
                <a:latin typeface="Times New Roman"/>
                <a:cs typeface="Times New Roman"/>
              </a:rPr>
              <a:t>to</a:t>
            </a:r>
            <a:r>
              <a:rPr lang="en-IN" sz="2800" b="1" spc="-1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en-IN" sz="2800" b="1" dirty="0">
                <a:solidFill>
                  <a:srgbClr val="002060"/>
                </a:solidFill>
                <a:latin typeface="Times New Roman"/>
                <a:cs typeface="Times New Roman"/>
              </a:rPr>
              <a:t>Remote</a:t>
            </a:r>
            <a:r>
              <a:rPr lang="en-IN" sz="2800" b="1" spc="-1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en-IN" sz="2800" b="1" spc="-20" dirty="0">
                <a:solidFill>
                  <a:srgbClr val="002060"/>
                </a:solidFill>
                <a:latin typeface="Times New Roman"/>
                <a:cs typeface="Times New Roman"/>
              </a:rPr>
              <a:t>Areas</a:t>
            </a:r>
          </a:p>
          <a:p>
            <a:pPr marL="240665" marR="7620" indent="0">
              <a:lnSpc>
                <a:spcPct val="150000"/>
              </a:lnSpc>
              <a:spcBef>
                <a:spcPts val="70"/>
              </a:spcBef>
              <a:buNone/>
              <a:tabLst>
                <a:tab pos="469265" algn="l"/>
                <a:tab pos="469900" algn="l"/>
              </a:tabLst>
            </a:pPr>
            <a:endParaRPr lang="en-IN" sz="2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49B5C0-3CCC-D796-77BC-0D5DBA21A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522" y="274638"/>
            <a:ext cx="6725265" cy="1143000"/>
          </a:xfrm>
        </p:spPr>
        <p:txBody>
          <a:bodyPr/>
          <a:lstStyle/>
          <a:p>
            <a:pPr marL="12700" algn="just">
              <a:lnSpc>
                <a:spcPct val="100000"/>
              </a:lnSpc>
            </a:pPr>
            <a:r>
              <a:rPr lang="en-IN"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Advantages</a:t>
            </a:r>
            <a:r>
              <a:rPr lang="en-IN" sz="36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lang="en-IN" sz="36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3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Disadvantages</a:t>
            </a:r>
            <a:endParaRPr lang="en-IN" sz="36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0790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B449E91F-35B3-68A5-39CA-944250FFD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0D98F-079E-2BF2-903D-A6F18CA11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31491"/>
            <a:ext cx="10972800" cy="5125064"/>
          </a:xfrm>
        </p:spPr>
        <p:txBody>
          <a:bodyPr/>
          <a:lstStyle/>
          <a:p>
            <a:pPr marL="469265" marR="9525" indent="-228600" algn="just">
              <a:lnSpc>
                <a:spcPct val="150000"/>
              </a:lnSpc>
              <a:spcBef>
                <a:spcPts val="9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IN" sz="2800" b="1" dirty="0">
                <a:solidFill>
                  <a:srgbClr val="002060"/>
                </a:solidFill>
                <a:latin typeface="Times New Roman"/>
                <a:cs typeface="Times New Roman"/>
              </a:rPr>
              <a:t>Military</a:t>
            </a:r>
            <a:r>
              <a:rPr lang="en-IN" sz="2800" b="1" spc="7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en-IN" sz="2800" b="1" dirty="0">
                <a:solidFill>
                  <a:srgbClr val="002060"/>
                </a:solidFill>
                <a:latin typeface="Times New Roman"/>
                <a:cs typeface="Times New Roman"/>
              </a:rPr>
              <a:t>Use:</a:t>
            </a:r>
            <a:r>
              <a:rPr lang="en-IN" sz="2800" spc="9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Air</a:t>
            </a:r>
            <a:r>
              <a:rPr lang="en-IN" sz="2800" spc="1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transport</a:t>
            </a:r>
            <a:r>
              <a:rPr lang="en-IN" sz="2800" spc="9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is</a:t>
            </a:r>
            <a:r>
              <a:rPr lang="en-IN" sz="2800" spc="10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invaluable</a:t>
            </a:r>
            <a:r>
              <a:rPr lang="en-IN" sz="2800" spc="10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for</a:t>
            </a:r>
            <a:r>
              <a:rPr lang="en-IN" sz="2800" spc="10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the</a:t>
            </a:r>
            <a:r>
              <a:rPr lang="en-IN" sz="2800" spc="114" dirty="0">
                <a:latin typeface="Times New Roman"/>
                <a:cs typeface="Times New Roman"/>
              </a:rPr>
              <a:t> </a:t>
            </a:r>
            <a:r>
              <a:rPr lang="en-IN" sz="2800" dirty="0" err="1">
                <a:latin typeface="Times New Roman"/>
                <a:cs typeface="Times New Roman"/>
              </a:rPr>
              <a:t>defense</a:t>
            </a:r>
            <a:r>
              <a:rPr lang="en-IN" sz="2800" spc="10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of</a:t>
            </a:r>
            <a:r>
              <a:rPr lang="en-IN" sz="2800" spc="10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the</a:t>
            </a:r>
            <a:r>
              <a:rPr lang="en-IN" sz="2800" spc="9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country.</a:t>
            </a:r>
            <a:r>
              <a:rPr lang="en-IN" sz="2800" spc="10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It</a:t>
            </a:r>
            <a:r>
              <a:rPr lang="en-IN" sz="2800" spc="9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can</a:t>
            </a:r>
            <a:r>
              <a:rPr lang="en-IN" sz="2800" spc="95" dirty="0">
                <a:latin typeface="Times New Roman"/>
                <a:cs typeface="Times New Roman"/>
              </a:rPr>
              <a:t> </a:t>
            </a:r>
            <a:r>
              <a:rPr lang="en-IN" sz="2800" spc="-10" dirty="0">
                <a:latin typeface="Times New Roman"/>
                <a:cs typeface="Times New Roman"/>
              </a:rPr>
              <a:t>transport </a:t>
            </a:r>
            <a:r>
              <a:rPr lang="en-IN" sz="2800" dirty="0">
                <a:latin typeface="Times New Roman"/>
                <a:cs typeface="Times New Roman"/>
              </a:rPr>
              <a:t>military</a:t>
            </a:r>
            <a:r>
              <a:rPr lang="en-IN" sz="2800" spc="-3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personnel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and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 err="1">
                <a:latin typeface="Times New Roman"/>
                <a:cs typeface="Times New Roman"/>
              </a:rPr>
              <a:t>defense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equipment</a:t>
            </a:r>
            <a:r>
              <a:rPr lang="en-IN" sz="2800" spc="-10" dirty="0">
                <a:latin typeface="Times New Roman"/>
                <a:cs typeface="Times New Roman"/>
              </a:rPr>
              <a:t> quickly.</a:t>
            </a:r>
            <a:endParaRPr lang="en-IN" sz="2800" dirty="0">
              <a:latin typeface="Times New Roman"/>
              <a:cs typeface="Times New Roman"/>
            </a:endParaRPr>
          </a:p>
          <a:p>
            <a:pPr marL="469265" marR="8890" indent="-228600" algn="just">
              <a:lnSpc>
                <a:spcPct val="150000"/>
              </a:lnSpc>
              <a:spcBef>
                <a:spcPts val="10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IN" sz="2800" b="1" dirty="0">
                <a:solidFill>
                  <a:srgbClr val="002060"/>
                </a:solidFill>
                <a:latin typeface="Times New Roman"/>
                <a:cs typeface="Times New Roman"/>
              </a:rPr>
              <a:t>Relief</a:t>
            </a:r>
            <a:r>
              <a:rPr lang="en-IN" sz="2800" b="1" spc="2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en-IN" sz="2800" b="1" dirty="0">
                <a:solidFill>
                  <a:srgbClr val="002060"/>
                </a:solidFill>
                <a:latin typeface="Times New Roman"/>
                <a:cs typeface="Times New Roman"/>
              </a:rPr>
              <a:t>and</a:t>
            </a:r>
            <a:r>
              <a:rPr lang="en-IN" sz="2800" b="1" spc="2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en-IN" sz="2800" b="1" dirty="0">
                <a:solidFill>
                  <a:srgbClr val="002060"/>
                </a:solidFill>
                <a:latin typeface="Times New Roman"/>
                <a:cs typeface="Times New Roman"/>
              </a:rPr>
              <a:t>Rescue</a:t>
            </a:r>
            <a:r>
              <a:rPr lang="en-IN" sz="2800" b="1" spc="3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en-IN" sz="2800" b="1" dirty="0">
                <a:solidFill>
                  <a:srgbClr val="002060"/>
                </a:solidFill>
                <a:latin typeface="Times New Roman"/>
                <a:cs typeface="Times New Roman"/>
              </a:rPr>
              <a:t>Operations</a:t>
            </a:r>
            <a:r>
              <a:rPr lang="en-IN" sz="2800" dirty="0">
                <a:latin typeface="Times New Roman"/>
                <a:cs typeface="Times New Roman"/>
              </a:rPr>
              <a:t>:</a:t>
            </a:r>
            <a:r>
              <a:rPr lang="en-IN" sz="2800" spc="3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In</a:t>
            </a:r>
            <a:r>
              <a:rPr lang="en-IN" sz="2800" spc="3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times</a:t>
            </a:r>
            <a:r>
              <a:rPr lang="en-IN" sz="2800" spc="2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of</a:t>
            </a:r>
            <a:r>
              <a:rPr lang="en-IN" sz="2800" spc="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natural</a:t>
            </a:r>
            <a:r>
              <a:rPr lang="en-IN" sz="2800" spc="4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and</a:t>
            </a:r>
            <a:r>
              <a:rPr lang="en-IN" sz="2800" spc="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man-made</a:t>
            </a:r>
            <a:r>
              <a:rPr lang="en-IN" sz="2800" spc="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calamities,</a:t>
            </a:r>
            <a:r>
              <a:rPr lang="en-IN" sz="2800" spc="2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air</a:t>
            </a:r>
            <a:r>
              <a:rPr lang="en-IN" sz="2800" spc="20" dirty="0">
                <a:latin typeface="Times New Roman"/>
                <a:cs typeface="Times New Roman"/>
              </a:rPr>
              <a:t> </a:t>
            </a:r>
            <a:r>
              <a:rPr lang="en-IN" sz="2800" spc="-10" dirty="0">
                <a:latin typeface="Times New Roman"/>
                <a:cs typeface="Times New Roman"/>
              </a:rPr>
              <a:t>transport </a:t>
            </a:r>
            <a:r>
              <a:rPr lang="en-IN" sz="2800" dirty="0">
                <a:latin typeface="Times New Roman"/>
                <a:cs typeface="Times New Roman"/>
              </a:rPr>
              <a:t>can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provide relief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to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effected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people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and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rescue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them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to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safety</a:t>
            </a:r>
            <a:r>
              <a:rPr lang="en-IN" sz="2800" spc="-35" dirty="0">
                <a:latin typeface="Times New Roman"/>
                <a:cs typeface="Times New Roman"/>
              </a:rPr>
              <a:t> </a:t>
            </a:r>
            <a:r>
              <a:rPr lang="en-IN" sz="2800" spc="-10" dirty="0">
                <a:latin typeface="Times New Roman"/>
                <a:cs typeface="Times New Roman"/>
              </a:rPr>
              <a:t>quickly.</a:t>
            </a:r>
            <a:endParaRPr lang="en-IN" sz="2800" dirty="0">
              <a:latin typeface="Times New Roman"/>
              <a:cs typeface="Times New Roman"/>
            </a:endParaRPr>
          </a:p>
          <a:p>
            <a:pPr marL="469265" indent="-228600" algn="just">
              <a:lnSpc>
                <a:spcPct val="150000"/>
              </a:lnSpc>
              <a:spcBef>
                <a:spcPts val="7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IN" sz="2800" b="1" dirty="0">
                <a:solidFill>
                  <a:srgbClr val="002060"/>
                </a:solidFill>
                <a:latin typeface="Times New Roman"/>
                <a:cs typeface="Times New Roman"/>
              </a:rPr>
              <a:t>Safety:</a:t>
            </a:r>
            <a:r>
              <a:rPr lang="en-IN" sz="2800" spc="29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Air</a:t>
            </a:r>
            <a:r>
              <a:rPr lang="en-IN" sz="2800" spc="27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transport</a:t>
            </a:r>
            <a:r>
              <a:rPr lang="en-IN" sz="2800" spc="27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is</a:t>
            </a:r>
            <a:r>
              <a:rPr lang="en-IN" sz="2800" spc="29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very</a:t>
            </a:r>
            <a:r>
              <a:rPr lang="en-IN" sz="2800" spc="254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safe</a:t>
            </a:r>
            <a:r>
              <a:rPr lang="en-IN" sz="2800" spc="27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compared</a:t>
            </a:r>
            <a:r>
              <a:rPr lang="en-IN" sz="2800" spc="28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to</a:t>
            </a:r>
            <a:r>
              <a:rPr lang="en-IN" sz="2800" spc="27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road</a:t>
            </a:r>
            <a:r>
              <a:rPr lang="en-IN" sz="2800" spc="28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transport</a:t>
            </a:r>
            <a:r>
              <a:rPr lang="en-IN" sz="2800" spc="28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and</a:t>
            </a:r>
            <a:r>
              <a:rPr lang="en-IN" sz="2800" spc="3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railways.</a:t>
            </a:r>
            <a:r>
              <a:rPr lang="en-IN" sz="2800" spc="275" dirty="0">
                <a:latin typeface="Times New Roman"/>
                <a:cs typeface="Times New Roman"/>
              </a:rPr>
              <a:t> </a:t>
            </a:r>
            <a:r>
              <a:rPr lang="en-IN" sz="2800" spc="-10" dirty="0">
                <a:latin typeface="Times New Roman"/>
                <a:cs typeface="Times New Roman"/>
              </a:rPr>
              <a:t>Modern </a:t>
            </a:r>
            <a:r>
              <a:rPr lang="en-IN" sz="2800" dirty="0">
                <a:latin typeface="Times New Roman"/>
                <a:cs typeface="Times New Roman"/>
              </a:rPr>
              <a:t>technology</a:t>
            </a:r>
            <a:r>
              <a:rPr lang="en-IN" sz="2800" spc="-7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and</a:t>
            </a:r>
            <a:r>
              <a:rPr lang="en-IN" sz="2800" spc="-6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rigid</a:t>
            </a:r>
            <a:r>
              <a:rPr lang="en-IN" sz="2800" spc="-6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regulations</a:t>
            </a:r>
            <a:r>
              <a:rPr lang="en-IN" sz="2800" spc="-6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for</a:t>
            </a:r>
            <a:r>
              <a:rPr lang="en-IN" sz="2800" spc="-6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licensing</a:t>
            </a:r>
            <a:r>
              <a:rPr lang="en-IN" sz="2800" spc="-7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of</a:t>
            </a:r>
            <a:r>
              <a:rPr lang="en-IN" sz="2800" spc="-7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planes</a:t>
            </a:r>
            <a:r>
              <a:rPr lang="en-IN" sz="2800" spc="-6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and</a:t>
            </a:r>
            <a:r>
              <a:rPr lang="en-IN" sz="2800" spc="-6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pilots</a:t>
            </a:r>
            <a:r>
              <a:rPr lang="en-IN" sz="2800" spc="-6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make</a:t>
            </a:r>
            <a:r>
              <a:rPr lang="en-IN" sz="2800" spc="-6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air</a:t>
            </a:r>
            <a:r>
              <a:rPr lang="en-IN" sz="2800" spc="-6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travel</a:t>
            </a:r>
            <a:r>
              <a:rPr lang="en-IN" sz="2800" spc="-6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very</a:t>
            </a:r>
            <a:r>
              <a:rPr lang="en-IN" sz="2800" spc="-85" dirty="0">
                <a:latin typeface="Times New Roman"/>
                <a:cs typeface="Times New Roman"/>
              </a:rPr>
              <a:t> </a:t>
            </a:r>
            <a:r>
              <a:rPr lang="en-IN" sz="2800" spc="-10" dirty="0">
                <a:latin typeface="Times New Roman"/>
                <a:cs typeface="Times New Roman"/>
              </a:rPr>
              <a:t>safe.</a:t>
            </a:r>
            <a:endParaRPr lang="en-IN" sz="2800" dirty="0">
              <a:latin typeface="Times New Roman"/>
              <a:cs typeface="Times New Roman"/>
            </a:endParaRPr>
          </a:p>
          <a:p>
            <a:pPr marL="469265" indent="-228600" algn="just">
              <a:lnSpc>
                <a:spcPct val="150000"/>
              </a:lnSpc>
              <a:spcBef>
                <a:spcPts val="7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endParaRPr lang="en-IN" sz="2800" b="1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49B5C0-3CCC-D796-77BC-0D5DBA21A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418" y="274638"/>
            <a:ext cx="5840363" cy="1143000"/>
          </a:xfrm>
        </p:spPr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Advantages…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94642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8CAD-CC59-EAC6-42A1-2175AAC8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</a:rPr>
              <a:t>Disadvantages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ABC32-C42D-D01B-0C98-8237F21EA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265" marR="7620" indent="-228600" algn="just">
              <a:lnSpc>
                <a:spcPct val="150000"/>
              </a:lnSpc>
              <a:spcBef>
                <a:spcPts val="880"/>
              </a:spcBef>
              <a:buFont typeface="Symbol"/>
              <a:buChar char=""/>
              <a:tabLst>
                <a:tab pos="469900" algn="l"/>
              </a:tabLst>
            </a:pPr>
            <a:r>
              <a:rPr lang="en-IN" sz="2800" b="1" dirty="0">
                <a:solidFill>
                  <a:srgbClr val="7030A0"/>
                </a:solidFill>
                <a:latin typeface="Times New Roman"/>
                <a:cs typeface="Times New Roman"/>
              </a:rPr>
              <a:t>High</a:t>
            </a:r>
            <a:r>
              <a:rPr lang="en-IN" sz="2800" b="1" spc="-3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IN" sz="2800" b="1" dirty="0">
                <a:solidFill>
                  <a:srgbClr val="7030A0"/>
                </a:solidFill>
                <a:latin typeface="Times New Roman"/>
                <a:cs typeface="Times New Roman"/>
              </a:rPr>
              <a:t>Consumption</a:t>
            </a:r>
            <a:r>
              <a:rPr lang="en-IN" sz="2800" b="1" spc="-3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IN" sz="2800" b="1" dirty="0">
                <a:solidFill>
                  <a:srgbClr val="7030A0"/>
                </a:solidFill>
                <a:latin typeface="Times New Roman"/>
                <a:cs typeface="Times New Roman"/>
              </a:rPr>
              <a:t>of</a:t>
            </a:r>
            <a:r>
              <a:rPr lang="en-IN" sz="2800" b="1" spc="-3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IN" sz="2800" b="1" dirty="0">
                <a:solidFill>
                  <a:srgbClr val="7030A0"/>
                </a:solidFill>
                <a:latin typeface="Times New Roman"/>
                <a:cs typeface="Times New Roman"/>
              </a:rPr>
              <a:t>Liquid</a:t>
            </a:r>
            <a:r>
              <a:rPr lang="en-IN" sz="2800" b="1" spc="-2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IN" sz="2800" b="1" dirty="0">
                <a:solidFill>
                  <a:srgbClr val="7030A0"/>
                </a:solidFill>
                <a:latin typeface="Times New Roman"/>
                <a:cs typeface="Times New Roman"/>
              </a:rPr>
              <a:t>Fuel:</a:t>
            </a:r>
            <a:r>
              <a:rPr lang="en-IN" sz="2800" b="1" spc="-3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The</a:t>
            </a:r>
            <a:r>
              <a:rPr lang="en-IN" sz="2800" spc="-4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only</a:t>
            </a:r>
            <a:r>
              <a:rPr lang="en-IN" sz="2800" spc="-5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fuel</a:t>
            </a:r>
            <a:r>
              <a:rPr lang="en-IN" sz="2800" spc="-3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for</a:t>
            </a:r>
            <a:r>
              <a:rPr lang="en-IN" sz="2800" spc="-3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aircraft</a:t>
            </a:r>
            <a:r>
              <a:rPr lang="en-IN" sz="2800" spc="-4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now</a:t>
            </a:r>
            <a:r>
              <a:rPr lang="en-IN" sz="2800" spc="-3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is</a:t>
            </a:r>
            <a:r>
              <a:rPr lang="en-IN" sz="2800" spc="-2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petroleum</a:t>
            </a:r>
            <a:r>
              <a:rPr lang="en-IN" sz="2800" spc="-3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crude</a:t>
            </a:r>
            <a:r>
              <a:rPr lang="en-IN" sz="2800" spc="-40" dirty="0">
                <a:latin typeface="Times New Roman"/>
                <a:cs typeface="Times New Roman"/>
              </a:rPr>
              <a:t> </a:t>
            </a:r>
            <a:r>
              <a:rPr lang="en-IN" sz="2800" spc="-10" dirty="0">
                <a:latin typeface="Times New Roman"/>
                <a:cs typeface="Times New Roman"/>
              </a:rPr>
              <a:t>based </a:t>
            </a:r>
            <a:r>
              <a:rPr lang="en-IN" sz="2800" dirty="0">
                <a:latin typeface="Times New Roman"/>
                <a:cs typeface="Times New Roman"/>
              </a:rPr>
              <a:t>aviation</a:t>
            </a:r>
            <a:r>
              <a:rPr lang="en-IN" sz="2800" spc="41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petrol.</a:t>
            </a:r>
            <a:r>
              <a:rPr lang="en-IN" sz="2800" spc="41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As</a:t>
            </a:r>
            <a:r>
              <a:rPr lang="en-IN" sz="2800" spc="409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availability</a:t>
            </a:r>
            <a:r>
              <a:rPr lang="en-IN" sz="2800" spc="37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of</a:t>
            </a:r>
            <a:r>
              <a:rPr lang="en-IN" sz="2800" spc="409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crude</a:t>
            </a:r>
            <a:r>
              <a:rPr lang="en-IN" sz="2800" spc="40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worldwide</a:t>
            </a:r>
            <a:r>
              <a:rPr lang="en-IN" sz="2800" spc="40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is</a:t>
            </a:r>
            <a:r>
              <a:rPr lang="en-IN" sz="2800" spc="4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shrinking,</a:t>
            </a:r>
            <a:r>
              <a:rPr lang="en-IN" sz="2800" spc="409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this</a:t>
            </a:r>
            <a:r>
              <a:rPr lang="en-IN" sz="2800" spc="41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is</a:t>
            </a:r>
            <a:r>
              <a:rPr lang="en-IN" sz="2800" spc="41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</a:t>
            </a:r>
            <a:r>
              <a:rPr lang="en-IN" sz="2800" spc="405" dirty="0">
                <a:latin typeface="Times New Roman"/>
                <a:cs typeface="Times New Roman"/>
              </a:rPr>
              <a:t> </a:t>
            </a:r>
            <a:r>
              <a:rPr lang="en-IN" sz="2800" spc="-10" dirty="0">
                <a:latin typeface="Times New Roman"/>
                <a:cs typeface="Times New Roman"/>
              </a:rPr>
              <a:t>serious disadvantage.</a:t>
            </a:r>
            <a:endParaRPr lang="en-IN" sz="2800" dirty="0">
              <a:latin typeface="Times New Roman"/>
              <a:cs typeface="Times New Roman"/>
            </a:endParaRPr>
          </a:p>
          <a:p>
            <a:pPr marL="469265" marR="6985" indent="-228600" algn="just">
              <a:lnSpc>
                <a:spcPct val="150000"/>
              </a:lnSpc>
              <a:spcBef>
                <a:spcPts val="100"/>
              </a:spcBef>
              <a:buFont typeface="Symbol"/>
              <a:buChar char=""/>
              <a:tabLst>
                <a:tab pos="469900" algn="l"/>
              </a:tabLst>
            </a:pPr>
            <a:r>
              <a:rPr lang="en-IN" sz="2800" b="1" dirty="0">
                <a:solidFill>
                  <a:srgbClr val="7030A0"/>
                </a:solidFill>
                <a:latin typeface="Times New Roman"/>
                <a:cs typeface="Times New Roman"/>
              </a:rPr>
              <a:t>High</a:t>
            </a:r>
            <a:r>
              <a:rPr lang="en-IN" sz="2800" b="1" spc="3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IN" sz="2800" b="1" dirty="0">
                <a:solidFill>
                  <a:srgbClr val="7030A0"/>
                </a:solidFill>
                <a:latin typeface="Times New Roman"/>
                <a:cs typeface="Times New Roman"/>
              </a:rPr>
              <a:t>Noise</a:t>
            </a:r>
            <a:r>
              <a:rPr lang="en-IN" sz="2800" b="1" spc="4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IN" sz="2800" b="1" dirty="0">
                <a:solidFill>
                  <a:srgbClr val="7030A0"/>
                </a:solidFill>
                <a:latin typeface="Times New Roman"/>
                <a:cs typeface="Times New Roman"/>
              </a:rPr>
              <a:t>Pollution</a:t>
            </a:r>
            <a:r>
              <a:rPr lang="en-IN" sz="2800" dirty="0">
                <a:latin typeface="Times New Roman"/>
                <a:cs typeface="Times New Roman"/>
              </a:rPr>
              <a:t>:</a:t>
            </a:r>
            <a:r>
              <a:rPr lang="en-IN" sz="2800" spc="3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Persons</a:t>
            </a:r>
            <a:r>
              <a:rPr lang="en-IN" sz="2800" spc="4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residing</a:t>
            </a:r>
            <a:r>
              <a:rPr lang="en-IN" sz="2800" spc="3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near</a:t>
            </a:r>
            <a:r>
              <a:rPr lang="en-IN" sz="2800" spc="3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airports</a:t>
            </a:r>
            <a:r>
              <a:rPr lang="en-IN" sz="2800" spc="3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and</a:t>
            </a:r>
            <a:r>
              <a:rPr lang="en-IN" sz="2800" spc="3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the</a:t>
            </a:r>
            <a:r>
              <a:rPr lang="en-IN" sz="2800" spc="3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path</a:t>
            </a:r>
            <a:r>
              <a:rPr lang="en-IN" sz="2800" spc="3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of</a:t>
            </a:r>
            <a:r>
              <a:rPr lang="en-IN" sz="2800" spc="3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landing</a:t>
            </a:r>
            <a:r>
              <a:rPr lang="en-IN" sz="2800" spc="3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and</a:t>
            </a:r>
            <a:r>
              <a:rPr lang="en-IN" sz="2800" spc="3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take-</a:t>
            </a:r>
            <a:r>
              <a:rPr lang="en-IN" sz="2800" spc="-25" dirty="0">
                <a:latin typeface="Times New Roman"/>
                <a:cs typeface="Times New Roman"/>
              </a:rPr>
              <a:t>off </a:t>
            </a:r>
            <a:r>
              <a:rPr lang="en-IN" sz="2800" dirty="0">
                <a:latin typeface="Times New Roman"/>
                <a:cs typeface="Times New Roman"/>
              </a:rPr>
              <a:t>are</a:t>
            </a:r>
            <a:r>
              <a:rPr lang="en-IN" sz="2800" spc="-2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subjected to high noise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spc="-10" dirty="0">
                <a:latin typeface="Times New Roman"/>
                <a:cs typeface="Times New Roman"/>
              </a:rPr>
              <a:t>levels.</a:t>
            </a:r>
            <a:endParaRPr lang="en-IN" sz="2800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en-IN" sz="2800" b="1" dirty="0">
                <a:solidFill>
                  <a:srgbClr val="7030A0"/>
                </a:solidFill>
                <a:latin typeface="Times New Roman"/>
                <a:cs typeface="Times New Roman"/>
              </a:rPr>
              <a:t>High</a:t>
            </a:r>
            <a:r>
              <a:rPr lang="en-IN" sz="2800" b="1" spc="-2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IN" sz="2800" b="1" dirty="0">
                <a:solidFill>
                  <a:srgbClr val="7030A0"/>
                </a:solidFill>
                <a:latin typeface="Times New Roman"/>
                <a:cs typeface="Times New Roman"/>
              </a:rPr>
              <a:t>Cost:</a:t>
            </a:r>
            <a:r>
              <a:rPr lang="en-IN" sz="2800" b="1" spc="-1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Compared to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road</a:t>
            </a:r>
            <a:r>
              <a:rPr lang="en-IN" sz="2800" spc="-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transport</a:t>
            </a:r>
            <a:r>
              <a:rPr lang="en-IN" sz="2800" spc="-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and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rail</a:t>
            </a:r>
            <a:r>
              <a:rPr lang="en-IN" sz="2800" spc="-1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transport,</a:t>
            </a:r>
            <a:r>
              <a:rPr lang="en-IN" sz="2800" spc="-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air</a:t>
            </a:r>
            <a:r>
              <a:rPr lang="en-IN" sz="2800" spc="-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travel</a:t>
            </a:r>
            <a:r>
              <a:rPr lang="en-IN" sz="2800" spc="-1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is</a:t>
            </a:r>
            <a:r>
              <a:rPr lang="en-IN" sz="2800" spc="-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very</a:t>
            </a:r>
            <a:r>
              <a:rPr lang="en-IN" sz="2800" spc="-2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costly</a:t>
            </a:r>
            <a:r>
              <a:rPr lang="en-IN" sz="2800" spc="-4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and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spc="-20" dirty="0">
                <a:latin typeface="Times New Roman"/>
                <a:cs typeface="Times New Roman"/>
              </a:rPr>
              <a:t>only </a:t>
            </a:r>
            <a:r>
              <a:rPr lang="en-IN" sz="2800" dirty="0">
                <a:latin typeface="Times New Roman"/>
                <a:cs typeface="Times New Roman"/>
              </a:rPr>
              <a:t>the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rich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can</a:t>
            </a:r>
            <a:r>
              <a:rPr lang="en-IN" sz="2800" spc="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avail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of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spc="-25" dirty="0">
                <a:latin typeface="Times New Roman"/>
                <a:cs typeface="Times New Roman"/>
              </a:rPr>
              <a:t>it.</a:t>
            </a:r>
            <a:endParaRPr lang="en-IN" sz="28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B7B70-E7BC-6365-B8B8-162329F1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7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E8A476-E335-A4F8-6B59-1A34D5EE7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919667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8CAD-CC59-EAC6-42A1-2175AAC8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194" y="274638"/>
            <a:ext cx="5574890" cy="1143000"/>
          </a:xfrm>
        </p:spPr>
        <p:txBody>
          <a:bodyPr/>
          <a:lstStyle/>
          <a:p>
            <a:pPr marL="12700" algn="just">
              <a:lnSpc>
                <a:spcPct val="100000"/>
              </a:lnSpc>
            </a:pPr>
            <a:r>
              <a:rPr lang="en-IN" sz="3600" b="1" dirty="0">
                <a:solidFill>
                  <a:srgbClr val="00B0F0"/>
                </a:solidFill>
                <a:latin typeface="Times New Roman"/>
                <a:cs typeface="Times New Roman"/>
              </a:rPr>
              <a:t>Site</a:t>
            </a:r>
            <a:r>
              <a:rPr lang="en-IN" sz="3600" b="1" spc="-3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lang="en-IN" sz="3600" b="1" spc="-10" dirty="0">
                <a:solidFill>
                  <a:srgbClr val="00B0F0"/>
                </a:solidFill>
                <a:latin typeface="Times New Roman"/>
                <a:cs typeface="Times New Roman"/>
              </a:rPr>
              <a:t>Selection</a:t>
            </a:r>
            <a:endParaRPr lang="en-IN" sz="3600" dirty="0">
              <a:solidFill>
                <a:srgbClr val="00B0F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ABC32-C42D-D01B-0C98-8237F21EA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96964"/>
            <a:ext cx="10972800" cy="4525963"/>
          </a:xfrm>
        </p:spPr>
        <p:txBody>
          <a:bodyPr/>
          <a:lstStyle/>
          <a:p>
            <a:pPr marL="12700" algn="just">
              <a:lnSpc>
                <a:spcPct val="100000"/>
              </a:lnSpc>
            </a:pPr>
            <a:r>
              <a:rPr lang="en-IN" sz="3000" b="1" dirty="0">
                <a:latin typeface="Times New Roman"/>
                <a:cs typeface="Times New Roman"/>
              </a:rPr>
              <a:t>Engineering</a:t>
            </a:r>
            <a:r>
              <a:rPr lang="en-IN" sz="3000" b="1" spc="-40" dirty="0">
                <a:latin typeface="Times New Roman"/>
                <a:cs typeface="Times New Roman"/>
              </a:rPr>
              <a:t> </a:t>
            </a:r>
            <a:r>
              <a:rPr lang="en-IN" sz="3000" b="1" dirty="0">
                <a:latin typeface="Times New Roman"/>
                <a:cs typeface="Times New Roman"/>
              </a:rPr>
              <a:t>and</a:t>
            </a:r>
            <a:r>
              <a:rPr lang="en-IN" sz="3000" b="1" spc="-40" dirty="0">
                <a:latin typeface="Times New Roman"/>
                <a:cs typeface="Times New Roman"/>
              </a:rPr>
              <a:t> </a:t>
            </a:r>
            <a:r>
              <a:rPr lang="en-IN" sz="3000" b="1" dirty="0">
                <a:latin typeface="Times New Roman"/>
                <a:cs typeface="Times New Roman"/>
              </a:rPr>
              <a:t>Physical</a:t>
            </a:r>
            <a:r>
              <a:rPr lang="en-IN" sz="3000" b="1" spc="-35" dirty="0">
                <a:latin typeface="Times New Roman"/>
                <a:cs typeface="Times New Roman"/>
              </a:rPr>
              <a:t> </a:t>
            </a:r>
            <a:r>
              <a:rPr lang="en-IN" sz="3000" b="1" spc="-10" dirty="0">
                <a:latin typeface="Times New Roman"/>
                <a:cs typeface="Times New Roman"/>
              </a:rPr>
              <a:t>Factors:</a:t>
            </a:r>
            <a:endParaRPr lang="en-IN" sz="3600" dirty="0">
              <a:latin typeface="Times New Roman"/>
              <a:cs typeface="Times New Roman"/>
            </a:endParaRPr>
          </a:p>
          <a:p>
            <a:pPr marL="469265" indent="-228600" algn="just">
              <a:lnSpc>
                <a:spcPct val="15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IN" sz="2800" dirty="0">
                <a:latin typeface="Times New Roman"/>
                <a:cs typeface="Times New Roman"/>
              </a:rPr>
              <a:t>The</a:t>
            </a:r>
            <a:r>
              <a:rPr lang="en-IN" sz="2800" spc="-1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site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should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have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fairly</a:t>
            </a:r>
            <a:r>
              <a:rPr lang="en-IN" sz="2800" spc="-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level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area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so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that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the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earthwork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cost</a:t>
            </a:r>
            <a:r>
              <a:rPr lang="en-IN" sz="2800" spc="1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is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spc="-10" dirty="0">
                <a:latin typeface="Times New Roman"/>
                <a:cs typeface="Times New Roman"/>
              </a:rPr>
              <a:t>minimal.</a:t>
            </a:r>
            <a:endParaRPr lang="en-IN" sz="2800" dirty="0">
              <a:latin typeface="Times New Roman"/>
              <a:cs typeface="Times New Roman"/>
            </a:endParaRPr>
          </a:p>
          <a:p>
            <a:pPr marL="469265" marR="8255" indent="-228600" algn="just">
              <a:lnSpc>
                <a:spcPct val="150000"/>
              </a:lnSpc>
              <a:spcBef>
                <a:spcPts val="8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IN" sz="2800" dirty="0">
                <a:latin typeface="Times New Roman"/>
                <a:cs typeface="Times New Roman"/>
              </a:rPr>
              <a:t>The</a:t>
            </a:r>
            <a:r>
              <a:rPr lang="en-IN" sz="2800" spc="-2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land</a:t>
            </a:r>
            <a:r>
              <a:rPr lang="en-IN" sz="2800" spc="-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required</a:t>
            </a:r>
            <a:r>
              <a:rPr lang="en-IN" sz="2800" spc="-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for</a:t>
            </a:r>
            <a:r>
              <a:rPr lang="en-IN" sz="2800" spc="-1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</a:t>
            </a:r>
            <a:r>
              <a:rPr lang="en-IN" sz="2800" spc="-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small</a:t>
            </a:r>
            <a:r>
              <a:rPr lang="en-IN" sz="2800" spc="-1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airport</a:t>
            </a:r>
            <a:r>
              <a:rPr lang="en-IN" sz="2800" spc="-1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is</a:t>
            </a:r>
            <a:r>
              <a:rPr lang="en-IN" sz="2800" spc="-1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about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20</a:t>
            </a:r>
            <a:r>
              <a:rPr lang="en-IN" sz="2800" spc="-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to</a:t>
            </a:r>
            <a:r>
              <a:rPr lang="en-IN" sz="2800" spc="-1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40</a:t>
            </a:r>
            <a:r>
              <a:rPr lang="en-IN" sz="2800" spc="-2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hectares,</a:t>
            </a:r>
            <a:r>
              <a:rPr lang="en-IN" sz="2800" spc="-1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but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for</a:t>
            </a:r>
            <a:r>
              <a:rPr lang="en-IN" sz="2800" spc="-2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large</a:t>
            </a:r>
            <a:r>
              <a:rPr lang="en-IN" sz="2800" spc="-2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airports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it</a:t>
            </a:r>
            <a:r>
              <a:rPr lang="en-IN" sz="2800" spc="-15" dirty="0">
                <a:latin typeface="Times New Roman"/>
                <a:cs typeface="Times New Roman"/>
              </a:rPr>
              <a:t> </a:t>
            </a:r>
            <a:r>
              <a:rPr lang="en-IN" sz="2800" spc="-25" dirty="0">
                <a:latin typeface="Times New Roman"/>
                <a:cs typeface="Times New Roman"/>
              </a:rPr>
              <a:t>can </a:t>
            </a:r>
            <a:r>
              <a:rPr lang="en-IN" sz="2800" dirty="0">
                <a:latin typeface="Times New Roman"/>
                <a:cs typeface="Times New Roman"/>
              </a:rPr>
              <a:t>be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as large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as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6,000 to 15,000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hectares. This quantity</a:t>
            </a:r>
            <a:r>
              <a:rPr lang="en-IN" sz="2800" spc="-2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of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land has to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be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IN" sz="2800" spc="-10" dirty="0">
                <a:latin typeface="Times New Roman"/>
                <a:cs typeface="Times New Roman"/>
              </a:rPr>
              <a:t>acquired.</a:t>
            </a:r>
            <a:endParaRPr lang="en-IN" sz="28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B7B70-E7BC-6365-B8B8-162329F1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E8A476-E335-A4F8-6B59-1A34D5EE7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89279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8CAD-CC59-EAC6-42A1-2175AAC8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206" y="274638"/>
            <a:ext cx="5058697" cy="1143000"/>
          </a:xfrm>
        </p:spPr>
        <p:txBody>
          <a:bodyPr/>
          <a:lstStyle/>
          <a:p>
            <a:r>
              <a:rPr lang="en-IN" sz="3200" b="1" dirty="0">
                <a:solidFill>
                  <a:srgbClr val="00B0F0"/>
                </a:solidFill>
                <a:latin typeface="Times New Roman"/>
                <a:cs typeface="Times New Roman"/>
              </a:rPr>
              <a:t>Site</a:t>
            </a:r>
            <a:r>
              <a:rPr lang="en-IN" sz="3200" b="1" spc="-3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lang="en-IN" sz="3200" b="1" spc="-10" dirty="0">
                <a:solidFill>
                  <a:srgbClr val="00B0F0"/>
                </a:solidFill>
                <a:latin typeface="Times New Roman"/>
                <a:cs typeface="Times New Roman"/>
              </a:rPr>
              <a:t>Selection….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ABC32-C42D-D01B-0C98-8237F21EA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265" indent="-228600" algn="just">
              <a:lnSpc>
                <a:spcPct val="150000"/>
              </a:lnSpc>
              <a:spcBef>
                <a:spcPts val="7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IN" sz="3200" dirty="0">
                <a:latin typeface="Times New Roman"/>
                <a:cs typeface="Times New Roman"/>
              </a:rPr>
              <a:t>The</a:t>
            </a:r>
            <a:r>
              <a:rPr lang="en-IN" sz="3200" spc="-15" dirty="0">
                <a:latin typeface="Times New Roman"/>
                <a:cs typeface="Times New Roman"/>
              </a:rPr>
              <a:t> </a:t>
            </a:r>
            <a:r>
              <a:rPr lang="en-IN" sz="3200" dirty="0">
                <a:latin typeface="Times New Roman"/>
                <a:cs typeface="Times New Roman"/>
              </a:rPr>
              <a:t>site</a:t>
            </a:r>
            <a:r>
              <a:rPr lang="en-IN" sz="3200" spc="-10" dirty="0">
                <a:latin typeface="Times New Roman"/>
                <a:cs typeface="Times New Roman"/>
              </a:rPr>
              <a:t> </a:t>
            </a:r>
            <a:r>
              <a:rPr lang="en-IN" sz="3200" dirty="0">
                <a:latin typeface="Times New Roman"/>
                <a:cs typeface="Times New Roman"/>
              </a:rPr>
              <a:t>should</a:t>
            </a:r>
            <a:r>
              <a:rPr lang="en-IN" sz="3200" spc="-5" dirty="0">
                <a:latin typeface="Times New Roman"/>
                <a:cs typeface="Times New Roman"/>
              </a:rPr>
              <a:t> </a:t>
            </a:r>
            <a:r>
              <a:rPr lang="en-IN" sz="3200" dirty="0">
                <a:latin typeface="Times New Roman"/>
                <a:cs typeface="Times New Roman"/>
              </a:rPr>
              <a:t>permit</a:t>
            </a:r>
            <a:r>
              <a:rPr lang="en-IN" sz="3200" spc="5" dirty="0">
                <a:latin typeface="Times New Roman"/>
                <a:cs typeface="Times New Roman"/>
              </a:rPr>
              <a:t> </a:t>
            </a:r>
            <a:r>
              <a:rPr lang="en-IN" sz="3200" dirty="0">
                <a:latin typeface="Times New Roman"/>
                <a:cs typeface="Times New Roman"/>
              </a:rPr>
              <a:t>future</a:t>
            </a:r>
            <a:r>
              <a:rPr lang="en-IN" sz="3200" spc="-10" dirty="0">
                <a:latin typeface="Times New Roman"/>
                <a:cs typeface="Times New Roman"/>
              </a:rPr>
              <a:t> expansion.</a:t>
            </a:r>
            <a:endParaRPr lang="en-IN" sz="3200" dirty="0">
              <a:latin typeface="Times New Roman"/>
              <a:cs typeface="Times New Roman"/>
            </a:endParaRPr>
          </a:p>
          <a:p>
            <a:pPr marL="469265" marR="7620" indent="-228600" algn="just">
              <a:lnSpc>
                <a:spcPct val="150000"/>
              </a:lnSpc>
              <a:spcBef>
                <a:spcPts val="8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IN" sz="3200" dirty="0">
                <a:latin typeface="Times New Roman"/>
                <a:cs typeface="Times New Roman"/>
              </a:rPr>
              <a:t>Airport</a:t>
            </a:r>
            <a:r>
              <a:rPr lang="en-IN" sz="3200" spc="180" dirty="0">
                <a:latin typeface="Times New Roman"/>
                <a:cs typeface="Times New Roman"/>
              </a:rPr>
              <a:t> </a:t>
            </a:r>
            <a:r>
              <a:rPr lang="en-IN" sz="3200" dirty="0">
                <a:latin typeface="Times New Roman"/>
                <a:cs typeface="Times New Roman"/>
              </a:rPr>
              <a:t>approaches</a:t>
            </a:r>
            <a:r>
              <a:rPr lang="en-IN" sz="3200" spc="185" dirty="0">
                <a:latin typeface="Times New Roman"/>
                <a:cs typeface="Times New Roman"/>
              </a:rPr>
              <a:t> </a:t>
            </a:r>
            <a:r>
              <a:rPr lang="en-IN" sz="3200" dirty="0">
                <a:latin typeface="Times New Roman"/>
                <a:cs typeface="Times New Roman"/>
              </a:rPr>
              <a:t>must</a:t>
            </a:r>
            <a:r>
              <a:rPr lang="en-IN" sz="3200" spc="200" dirty="0">
                <a:latin typeface="Times New Roman"/>
                <a:cs typeface="Times New Roman"/>
              </a:rPr>
              <a:t> </a:t>
            </a:r>
            <a:r>
              <a:rPr lang="en-IN" sz="3200" dirty="0">
                <a:latin typeface="Times New Roman"/>
                <a:cs typeface="Times New Roman"/>
              </a:rPr>
              <a:t>be</a:t>
            </a:r>
            <a:r>
              <a:rPr lang="en-IN" sz="3200" spc="180" dirty="0">
                <a:latin typeface="Times New Roman"/>
                <a:cs typeface="Times New Roman"/>
              </a:rPr>
              <a:t> </a:t>
            </a:r>
            <a:r>
              <a:rPr lang="en-IN" sz="3200" dirty="0">
                <a:latin typeface="Times New Roman"/>
                <a:cs typeface="Times New Roman"/>
              </a:rPr>
              <a:t>clear</a:t>
            </a:r>
            <a:r>
              <a:rPr lang="en-IN" sz="3200" spc="180" dirty="0">
                <a:latin typeface="Times New Roman"/>
                <a:cs typeface="Times New Roman"/>
              </a:rPr>
              <a:t> </a:t>
            </a:r>
            <a:r>
              <a:rPr lang="en-IN" sz="3200" dirty="0">
                <a:latin typeface="Times New Roman"/>
                <a:cs typeface="Times New Roman"/>
              </a:rPr>
              <a:t>of</a:t>
            </a:r>
            <a:r>
              <a:rPr lang="en-IN" sz="3200" spc="175" dirty="0">
                <a:latin typeface="Times New Roman"/>
                <a:cs typeface="Times New Roman"/>
              </a:rPr>
              <a:t> </a:t>
            </a:r>
            <a:r>
              <a:rPr lang="en-IN" sz="3200" dirty="0">
                <a:latin typeface="Times New Roman"/>
                <a:cs typeface="Times New Roman"/>
              </a:rPr>
              <a:t>obstructions</a:t>
            </a:r>
            <a:r>
              <a:rPr lang="en-IN" sz="3200" spc="185" dirty="0">
                <a:latin typeface="Times New Roman"/>
                <a:cs typeface="Times New Roman"/>
              </a:rPr>
              <a:t> </a:t>
            </a:r>
            <a:r>
              <a:rPr lang="en-IN" sz="3200" dirty="0">
                <a:latin typeface="Times New Roman"/>
                <a:cs typeface="Times New Roman"/>
              </a:rPr>
              <a:t>like</a:t>
            </a:r>
            <a:r>
              <a:rPr lang="en-IN" sz="3200" spc="180" dirty="0">
                <a:latin typeface="Times New Roman"/>
                <a:cs typeface="Times New Roman"/>
              </a:rPr>
              <a:t> </a:t>
            </a:r>
            <a:r>
              <a:rPr lang="en-IN" sz="3200" dirty="0">
                <a:latin typeface="Times New Roman"/>
                <a:cs typeface="Times New Roman"/>
              </a:rPr>
              <a:t>tall</a:t>
            </a:r>
            <a:r>
              <a:rPr lang="en-IN" sz="3200" spc="185" dirty="0">
                <a:latin typeface="Times New Roman"/>
                <a:cs typeface="Times New Roman"/>
              </a:rPr>
              <a:t> </a:t>
            </a:r>
            <a:r>
              <a:rPr lang="en-IN" sz="3200" dirty="0">
                <a:latin typeface="Times New Roman"/>
                <a:cs typeface="Times New Roman"/>
              </a:rPr>
              <a:t>buildings,</a:t>
            </a:r>
            <a:r>
              <a:rPr lang="en-IN" sz="3200" spc="185" dirty="0">
                <a:latin typeface="Times New Roman"/>
                <a:cs typeface="Times New Roman"/>
              </a:rPr>
              <a:t> </a:t>
            </a:r>
            <a:r>
              <a:rPr lang="en-IN" sz="3200" dirty="0">
                <a:latin typeface="Times New Roman"/>
                <a:cs typeface="Times New Roman"/>
              </a:rPr>
              <a:t>towers,</a:t>
            </a:r>
            <a:r>
              <a:rPr lang="en-IN" sz="3200" spc="175" dirty="0">
                <a:latin typeface="Times New Roman"/>
                <a:cs typeface="Times New Roman"/>
              </a:rPr>
              <a:t> </a:t>
            </a:r>
            <a:r>
              <a:rPr lang="en-IN" sz="3200" dirty="0">
                <a:latin typeface="Times New Roman"/>
                <a:cs typeface="Times New Roman"/>
              </a:rPr>
              <a:t>hills,</a:t>
            </a:r>
            <a:r>
              <a:rPr lang="en-IN" sz="3200" spc="185" dirty="0">
                <a:latin typeface="Times New Roman"/>
                <a:cs typeface="Times New Roman"/>
              </a:rPr>
              <a:t> </a:t>
            </a:r>
            <a:r>
              <a:rPr lang="en-IN" sz="3200" spc="-25" dirty="0">
                <a:latin typeface="Times New Roman"/>
                <a:cs typeface="Times New Roman"/>
              </a:rPr>
              <a:t>and </a:t>
            </a:r>
            <a:r>
              <a:rPr lang="en-IN" sz="3200" dirty="0">
                <a:latin typeface="Times New Roman"/>
                <a:cs typeface="Times New Roman"/>
              </a:rPr>
              <a:t>transmission</a:t>
            </a:r>
            <a:r>
              <a:rPr lang="en-IN" sz="3200" spc="-25" dirty="0">
                <a:latin typeface="Times New Roman"/>
                <a:cs typeface="Times New Roman"/>
              </a:rPr>
              <a:t> </a:t>
            </a:r>
            <a:r>
              <a:rPr lang="en-IN" sz="3200" spc="-10" dirty="0">
                <a:latin typeface="Times New Roman"/>
                <a:cs typeface="Times New Roman"/>
              </a:rPr>
              <a:t>lines.</a:t>
            </a:r>
            <a:endParaRPr lang="en-IN" sz="32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B7B70-E7BC-6365-B8B8-162329F1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9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E8A476-E335-A4F8-6B59-1A34D5EE7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626698139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1211</Words>
  <Application>Microsoft Office PowerPoint</Application>
  <PresentationFormat>Widescreen</PresentationFormat>
  <Paragraphs>104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Symbol</vt:lpstr>
      <vt:lpstr>Times New Roman</vt:lpstr>
      <vt:lpstr>Wingdings</vt:lpstr>
      <vt:lpstr>Business Cooperate</vt:lpstr>
      <vt:lpstr>Open Elective –III Transportation System</vt:lpstr>
      <vt:lpstr>Airport Systems</vt:lpstr>
      <vt:lpstr>Introduction</vt:lpstr>
      <vt:lpstr>Introduction…</vt:lpstr>
      <vt:lpstr>Advantages and Disadvantages</vt:lpstr>
      <vt:lpstr>Advantages…</vt:lpstr>
      <vt:lpstr>Disadvantages</vt:lpstr>
      <vt:lpstr>Site Selection</vt:lpstr>
      <vt:lpstr>Site Selection….</vt:lpstr>
      <vt:lpstr>Site Selection….</vt:lpstr>
      <vt:lpstr>Site Selection….</vt:lpstr>
      <vt:lpstr>Meteorological Factors</vt:lpstr>
      <vt:lpstr>Airport Layout </vt:lpstr>
      <vt:lpstr>Airfield…… </vt:lpstr>
      <vt:lpstr>2. Terminal Area</vt:lpstr>
      <vt:lpstr>PowerPoint Presentation</vt:lpstr>
      <vt:lpstr>Airport Pavements </vt:lpstr>
      <vt:lpstr> </vt:lpstr>
      <vt:lpstr> </vt:lpstr>
      <vt:lpstr>Types of Pavements 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admin</dc:creator>
  <cp:lastModifiedBy>yogeshlanjewar@gmail.com</cp:lastModifiedBy>
  <cp:revision>138</cp:revision>
  <dcterms:created xsi:type="dcterms:W3CDTF">2023-01-19T04:29:46Z</dcterms:created>
  <dcterms:modified xsi:type="dcterms:W3CDTF">2024-08-28T01:46:25Z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