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61" r:id="rId9"/>
    <p:sldId id="262" r:id="rId10"/>
    <p:sldId id="272" r:id="rId11"/>
    <p:sldId id="273" r:id="rId12"/>
    <p:sldId id="274" r:id="rId13"/>
    <p:sldId id="267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8/1/2024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8/1/2024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8/1/2024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8/1/2024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 smtClean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 smtClean="0">
                <a:solidFill>
                  <a:srgbClr val="002060"/>
                </a:solidFill>
              </a:rPr>
            </a:br>
            <a:r>
              <a:rPr lang="en-US" altLang="en-IN" b="1" dirty="0" smtClean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114300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Text Books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75024"/>
              </p:ext>
            </p:extLst>
          </p:nvPr>
        </p:nvGraphicFramePr>
        <p:xfrm>
          <a:off x="232732" y="1337480"/>
          <a:ext cx="11613524" cy="4455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510"/>
                <a:gridCol w="3608463"/>
                <a:gridCol w="2846928"/>
                <a:gridCol w="1798046"/>
                <a:gridCol w="2323577"/>
              </a:tblGrid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7030A0"/>
                          </a:solidFill>
                          <a:effectLst/>
                        </a:rPr>
                        <a:t>S</a:t>
                      </a:r>
                      <a:r>
                        <a:rPr lang="en-US" sz="3200" b="1" baseline="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7030A0"/>
                          </a:solidFill>
                          <a:effectLst/>
                        </a:rPr>
                        <a:t>N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Title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Authors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Edition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Publisher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0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Highway Engineering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Khanna and Justo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Tata McGraw Hill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Railway Engineering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Saxena</a:t>
                      </a:r>
                      <a:r>
                        <a:rPr lang="en-US" sz="2800" dirty="0">
                          <a:effectLst/>
                        </a:rPr>
                        <a:t> and Arora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Dhanpat Rai and Sons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Airport Engineering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Saxena</a:t>
                      </a:r>
                      <a:r>
                        <a:rPr lang="en-US" sz="2800" dirty="0">
                          <a:effectLst/>
                        </a:rPr>
                        <a:t> and </a:t>
                      </a:r>
                      <a:r>
                        <a:rPr lang="en-US" sz="2800" dirty="0" smtClean="0">
                          <a:effectLst/>
                        </a:rPr>
                        <a:t>Arora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McGraw Hill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Docks and Harbours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Oza</a:t>
                      </a:r>
                      <a:r>
                        <a:rPr lang="en-US" sz="2800" dirty="0">
                          <a:effectLst/>
                        </a:rPr>
                        <a:t> and </a:t>
                      </a:r>
                      <a:r>
                        <a:rPr lang="en-US" sz="2800" dirty="0" err="1">
                          <a:effectLst/>
                        </a:rPr>
                        <a:t>Oza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Charotar</a:t>
                      </a:r>
                      <a:r>
                        <a:rPr lang="en-US" sz="2800" dirty="0">
                          <a:effectLst/>
                        </a:rPr>
                        <a:t> Publications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Exam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05554"/>
              </p:ext>
            </p:extLst>
          </p:nvPr>
        </p:nvGraphicFramePr>
        <p:xfrm>
          <a:off x="2524838" y="2074461"/>
          <a:ext cx="6892116" cy="264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609"/>
                <a:gridCol w="2219647"/>
                <a:gridCol w="2017860"/>
              </a:tblGrid>
              <a:tr h="8811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Evaluation</a:t>
                      </a:r>
                      <a:endParaRPr lang="en-US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B050"/>
                          </a:solidFill>
                          <a:effectLst/>
                        </a:rPr>
                        <a:t>CA</a:t>
                      </a:r>
                      <a:endParaRPr lang="en-US" sz="36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ESE</a:t>
                      </a:r>
                      <a:endParaRPr lang="en-US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US" sz="3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1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7030A0"/>
                          </a:solidFill>
                          <a:effectLst/>
                        </a:rPr>
                        <a:t>30</a:t>
                      </a:r>
                      <a:endParaRPr lang="en-US" sz="36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70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B050"/>
                          </a:solidFill>
                          <a:effectLst/>
                        </a:rPr>
                        <a:t>100</a:t>
                      </a:r>
                      <a:endParaRPr lang="en-US" sz="36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104263"/>
            <a:ext cx="866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Marks Required to clear subject is </a:t>
            </a:r>
            <a:r>
              <a:rPr lang="en-US" sz="3600" b="1" dirty="0" smtClean="0">
                <a:solidFill>
                  <a:srgbClr val="00B050"/>
                </a:solidFill>
              </a:rPr>
              <a:t>45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764958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Continuous Assessment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68184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Assignment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Report / Case Study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Quiz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 Spot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439920" cy="1143000"/>
          </a:xfrm>
        </p:spPr>
        <p:txBody>
          <a:bodyPr/>
          <a:lstStyle/>
          <a:p>
            <a:r>
              <a:rPr lang="" altLang="en-US" sz="4000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Course Objectives 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Course </a:t>
            </a:r>
            <a:r>
              <a:rPr lang="en-US" dirty="0" smtClean="0"/>
              <a:t>Outcomes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Syllabus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Exam &amp; Evaluation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452378"/>
            <a:ext cx="5753735" cy="90360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sym typeface="+mn-ea"/>
              </a:rPr>
              <a:t>Course Objectives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245" y="1615683"/>
            <a:ext cx="10972800" cy="289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1.To </a:t>
            </a:r>
            <a:r>
              <a:rPr lang="en-US" sz="3200" dirty="0"/>
              <a:t>understand the </a:t>
            </a:r>
            <a:r>
              <a:rPr lang="en-US" sz="3200" dirty="0">
                <a:solidFill>
                  <a:srgbClr val="002060"/>
                </a:solidFill>
              </a:rPr>
              <a:t>need</a:t>
            </a:r>
            <a:r>
              <a:rPr lang="en-US" sz="3200" dirty="0"/>
              <a:t> of Transportation system.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2. To know various Transportation systems.</a:t>
            </a:r>
            <a:br>
              <a:rPr lang="en-US" sz="3200" dirty="0"/>
            </a:br>
            <a:r>
              <a:rPr lang="en-US" sz="3200" dirty="0"/>
              <a:t>3. To compare </a:t>
            </a:r>
            <a:r>
              <a:rPr lang="en-US" sz="3200" dirty="0">
                <a:solidFill>
                  <a:srgbClr val="7030A0"/>
                </a:solidFill>
              </a:rPr>
              <a:t>suitability</a:t>
            </a:r>
            <a:r>
              <a:rPr lang="en-US" sz="3200" dirty="0"/>
              <a:t> of various Transportation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Course Outcomes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972" y="1201064"/>
            <a:ext cx="11706896" cy="486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1.Understand the </a:t>
            </a:r>
            <a:r>
              <a:rPr lang="en-US" sz="3200" dirty="0">
                <a:solidFill>
                  <a:srgbClr val="002060"/>
                </a:solidFill>
              </a:rPr>
              <a:t>highway systems</a:t>
            </a:r>
            <a:r>
              <a:rPr lang="en-US" sz="3200" dirty="0"/>
              <a:t>, basic geometrics.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2.Understand </a:t>
            </a:r>
            <a:r>
              <a:rPr lang="en-US" sz="3200" dirty="0">
                <a:solidFill>
                  <a:srgbClr val="7030A0"/>
                </a:solidFill>
              </a:rPr>
              <a:t>Railway systems </a:t>
            </a:r>
            <a:r>
              <a:rPr lang="en-US" sz="3200" dirty="0"/>
              <a:t>with basic geometrics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3.Understand </a:t>
            </a:r>
            <a:r>
              <a:rPr lang="en-US" sz="3200" dirty="0">
                <a:solidFill>
                  <a:srgbClr val="00B0F0"/>
                </a:solidFill>
              </a:rPr>
              <a:t>Airports</a:t>
            </a:r>
            <a:r>
              <a:rPr lang="en-US" sz="3200" dirty="0"/>
              <a:t> and their basic systems.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4.Understand </a:t>
            </a:r>
            <a:r>
              <a:rPr lang="en-US" sz="3200" dirty="0">
                <a:solidFill>
                  <a:srgbClr val="7030A0"/>
                </a:solidFill>
              </a:rPr>
              <a:t>docks and </a:t>
            </a:r>
            <a:r>
              <a:rPr lang="en-US" sz="3200" dirty="0" err="1">
                <a:solidFill>
                  <a:srgbClr val="7030A0"/>
                </a:solidFill>
              </a:rPr>
              <a:t>harbours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and their basic systems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5.Understand </a:t>
            </a:r>
            <a:r>
              <a:rPr lang="en-US" sz="3200" dirty="0">
                <a:solidFill>
                  <a:srgbClr val="002060"/>
                </a:solidFill>
              </a:rPr>
              <a:t>modern</a:t>
            </a:r>
            <a:r>
              <a:rPr lang="en-US" sz="3200" dirty="0"/>
              <a:t> transportation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4168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534262"/>
            <a:ext cx="5753735" cy="90360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0913" y="1317533"/>
            <a:ext cx="11217498" cy="357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Highway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Planning and Geometrics required for a good highway. </a:t>
            </a:r>
            <a:br>
              <a:rPr lang="en-US" sz="3200" dirty="0"/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II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124" y="1259226"/>
            <a:ext cx="11423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Railway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r>
              <a:rPr lang="en-US" sz="3200" dirty="0">
                <a:solidFill>
                  <a:srgbClr val="7030A0"/>
                </a:solidFill>
              </a:rPr>
              <a:t> 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Railway components, geometrics, hauling capacity of a locomotive, stations and yards, </a:t>
            </a:r>
            <a:r>
              <a:rPr lang="en-US" sz="3200" dirty="0" err="1"/>
              <a:t>signalling</a:t>
            </a:r>
            <a:r>
              <a:rPr lang="en-US" sz="3200" dirty="0"/>
              <a:t>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III 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0809" y="941176"/>
            <a:ext cx="117950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Airport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dirty="0"/>
              <a:t>Components of an airport, Runway length, Runway orientation, Runway and Taxiway marking and lighting, Instrumental Landing </a:t>
            </a:r>
            <a:r>
              <a:rPr lang="en-US" sz="2800" dirty="0" smtClean="0"/>
              <a:t>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7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6815" y="274955"/>
            <a:ext cx="3406775" cy="9296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sym typeface="+mn-ea"/>
              </a:rPr>
              <a:t>Unit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IV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380" y="1481536"/>
            <a:ext cx="11336020" cy="248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Docks and </a:t>
            </a:r>
            <a:r>
              <a:rPr lang="en-US" sz="3200" b="1" dirty="0" err="1">
                <a:solidFill>
                  <a:srgbClr val="7030A0"/>
                </a:solidFill>
              </a:rPr>
              <a:t>Harbour</a:t>
            </a:r>
            <a:r>
              <a:rPr lang="en-US" sz="3200" b="1" dirty="0">
                <a:solidFill>
                  <a:srgbClr val="7030A0"/>
                </a:solidFill>
              </a:rPr>
              <a:t> systems: 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>Components of docks and </a:t>
            </a:r>
            <a:r>
              <a:rPr lang="en-US" sz="3600" dirty="0" err="1"/>
              <a:t>harbours</a:t>
            </a:r>
            <a:r>
              <a:rPr lang="en-US" sz="3600" dirty="0"/>
              <a:t>, jetties, navigational aids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8358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sym typeface="+mn-ea"/>
              </a:rPr>
              <a:t>Unit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V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380" y="1610436"/>
            <a:ext cx="11846882" cy="39104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Modern Systems: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dirty="0"/>
              <a:t>BRTS, Metro, Intelligent Transportation Systems and </a:t>
            </a:r>
            <a:r>
              <a:rPr lang="en-US" sz="3000" dirty="0" smtClean="0"/>
              <a:t> Case studies.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184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Times New Roman</vt:lpstr>
      <vt:lpstr>Wingdings</vt:lpstr>
      <vt:lpstr>Business Cooperate</vt:lpstr>
      <vt:lpstr>Open Elective –III Transportation System</vt:lpstr>
      <vt:lpstr>Contents</vt:lpstr>
      <vt:lpstr>Course Objectives </vt:lpstr>
      <vt:lpstr>Course Outcomes</vt:lpstr>
      <vt:lpstr>Unit I </vt:lpstr>
      <vt:lpstr>Unit II </vt:lpstr>
      <vt:lpstr>Unit III  </vt:lpstr>
      <vt:lpstr>Unit IV</vt:lpstr>
      <vt:lpstr>Unit V </vt:lpstr>
      <vt:lpstr>Text Books</vt:lpstr>
      <vt:lpstr>Exam </vt:lpstr>
      <vt:lpstr>Continuous Assessment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Admin</cp:lastModifiedBy>
  <cp:revision>65</cp:revision>
  <dcterms:created xsi:type="dcterms:W3CDTF">2023-01-19T04:29:46Z</dcterms:created>
  <dcterms:modified xsi:type="dcterms:W3CDTF">2024-08-01T04:36:47Z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