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7" r:id="rId3"/>
    <p:sldId id="322" r:id="rId4"/>
    <p:sldId id="317" r:id="rId5"/>
    <p:sldId id="318" r:id="rId6"/>
    <p:sldId id="319" r:id="rId7"/>
    <p:sldId id="320" r:id="rId8"/>
    <p:sldId id="321" r:id="rId9"/>
    <p:sldId id="294" r:id="rId10"/>
    <p:sldId id="324" r:id="rId11"/>
    <p:sldId id="325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57" r:id="rId22"/>
    <p:sldId id="306" r:id="rId23"/>
    <p:sldId id="307" r:id="rId24"/>
    <p:sldId id="308" r:id="rId25"/>
    <p:sldId id="305" r:id="rId26"/>
    <p:sldId id="313" r:id="rId27"/>
    <p:sldId id="326" r:id="rId28"/>
    <p:sldId id="327" r:id="rId29"/>
    <p:sldId id="30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05715-EE9D-48EA-A19C-DF02370AD33F}" type="datetimeFigureOut">
              <a:rPr lang="en-IN" smtClean="0"/>
              <a:pPr/>
              <a:t>28-10-24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92989-BF3A-4F48-A9AE-FCF621EDE7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9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E7B-BD16-43D9-8AF3-8984E4E73FC8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4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20B-9EB9-405E-BCF8-2FA086C4B537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7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C7CA-6767-44EE-A336-A779263D59BD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1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37EF-2DBF-41A3-8A88-126B9C28E439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91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2F55-4EB7-4DCA-B7BA-8B39D4731D10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3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6B47-D559-4775-82A1-3B421D8117FB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6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A3F-88FF-4F11-9F2F-59F50B8E945A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9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74-A807-41B1-8D56-7D0DEF10FAA7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9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9815-6ABF-4C13-A60D-2BEC133CA102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F92-2549-40E1-9DA3-1F6384732B53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0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874D-CA65-4B0C-B652-85F0212D1759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ECD0-753D-408F-B893-2985687437BF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1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D2B-AF55-4DAC-9457-65C62EDB3964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BA2-EF13-4D09-A031-C5C6F9696073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ED0F-21F2-4341-B116-65B965D7CD7A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1968-1132-4CCC-BA25-324F00830A7B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9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E43A-5C92-40E2-9028-D9B81849B751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4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E61764-6D99-4A33-9822-3FB814737B5D}" type="datetime1">
              <a:rPr lang="en-IN" smtClean="0"/>
              <a:pPr/>
              <a:t>28-10-24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82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0927" y="1390665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I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FIBRE`S IN CONCRETE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33922" y="35038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E5C243"/>
                </a:solidFill>
                <a:latin typeface="+mj-lt"/>
                <a:cs typeface="Times New Roman" pitchFamily="18" charset="0"/>
              </a:rPr>
              <a:t>Mr. Y. S. </a:t>
            </a:r>
            <a:r>
              <a:rPr lang="en-US" sz="2800" b="1" dirty="0" err="1">
                <a:solidFill>
                  <a:srgbClr val="E5C243"/>
                </a:solidFill>
                <a:latin typeface="+mj-lt"/>
                <a:cs typeface="Times New Roman" pitchFamily="18" charset="0"/>
              </a:rPr>
              <a:t>Lanjewar</a:t>
            </a:r>
            <a:endParaRPr lang="en-US" sz="2800" dirty="0">
              <a:solidFill>
                <a:srgbClr val="E5C243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Assistant Professor</a:t>
            </a:r>
            <a:endParaRPr lang="en-US" sz="24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9550" y="4589235"/>
            <a:ext cx="9144000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solidFill>
                <a:srgbClr val="E5C24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St. VINCENT PALLOTTI COLLEGE OF ENGINEERING &amp;</a:t>
            </a:r>
          </a:p>
          <a:p>
            <a:pPr algn="ctr"/>
            <a:r>
              <a:rPr lang="en-US" sz="2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TECHNOLOGY,NAGPUR</a:t>
            </a:r>
            <a:endParaRPr lang="en-US" sz="2400" b="1" dirty="0">
              <a:latin typeface="+mj-lt"/>
              <a:ea typeface="Times New Roman" panose="02020603050405020304" pitchFamily="18" charset="0"/>
            </a:endParaRP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7571" y="4979776"/>
            <a:ext cx="5522667" cy="57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E5C24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  <a:endParaRPr lang="en-US" sz="2400" dirty="0">
              <a:solidFill>
                <a:srgbClr val="E5C243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>
                <a:latin typeface="+mj-lt"/>
              </a:rPr>
              <a:pPr/>
              <a:t>1</a:t>
            </a:fld>
            <a:endParaRPr lang="en-IN">
              <a:latin typeface="+mj-lt"/>
            </a:endParaRPr>
          </a:p>
        </p:txBody>
      </p:sp>
      <p:pic>
        <p:nvPicPr>
          <p:cNvPr id="102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5980" y="2530720"/>
            <a:ext cx="1714500" cy="2076450"/>
          </a:xfrm>
          <a:prstGeom prst="rect">
            <a:avLst/>
          </a:prstGeom>
          <a:noFill/>
        </p:spPr>
      </p:pic>
      <p:pic>
        <p:nvPicPr>
          <p:cNvPr id="2" name="Picture 2" descr="C:\Users\Yogi\Desktop\SCPVET@Civil\download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352" y="2381030"/>
            <a:ext cx="2152650" cy="2124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177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3" name="object 3"/>
          <p:cNvSpPr/>
          <p:nvPr/>
        </p:nvSpPr>
        <p:spPr>
          <a:xfrm>
            <a:off x="2155404" y="633032"/>
            <a:ext cx="8482584" cy="479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847850" y="22047"/>
            <a:ext cx="1571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Contd.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2555254" y="5714044"/>
            <a:ext cx="735266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2045" marR="5080" indent="-11099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above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graph </a:t>
            </a:r>
            <a:r>
              <a:rPr sz="2800" spc="-20" dirty="0">
                <a:solidFill>
                  <a:srgbClr val="FFFFFF"/>
                </a:solidFill>
                <a:latin typeface="Constantia"/>
                <a:cs typeface="Constantia"/>
              </a:rPr>
              <a:t>shows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sz="2800" spc="-15" dirty="0">
                <a:solidFill>
                  <a:srgbClr val="92D050"/>
                </a:solidFill>
                <a:latin typeface="Constantia"/>
                <a:cs typeface="Constantia"/>
              </a:rPr>
              <a:t>stress-strain</a:t>
            </a:r>
            <a:r>
              <a:rPr sz="2800" spc="-455" dirty="0">
                <a:solidFill>
                  <a:srgbClr val="92D050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92D050"/>
                </a:solidFill>
                <a:latin typeface="Constantia"/>
                <a:cs typeface="Constantia"/>
              </a:rPr>
              <a:t>relation 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between </a:t>
            </a:r>
            <a:r>
              <a:rPr sz="2800" spc="-35" dirty="0">
                <a:solidFill>
                  <a:srgbClr val="FFFFFF"/>
                </a:solidFill>
                <a:latin typeface="Constantia"/>
                <a:cs typeface="Constantia"/>
              </a:rPr>
              <a:t>FRC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and Plain</a:t>
            </a:r>
            <a:r>
              <a:rPr sz="2800" spc="-22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onstantia"/>
                <a:cs typeface="Constantia"/>
              </a:rPr>
              <a:t>concrete.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3" name="object 3"/>
          <p:cNvSpPr/>
          <p:nvPr/>
        </p:nvSpPr>
        <p:spPr>
          <a:xfrm>
            <a:off x="2200756" y="913808"/>
            <a:ext cx="7972044" cy="4472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702192" y="22047"/>
            <a:ext cx="17172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Contd.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183936" y="5674492"/>
            <a:ext cx="62693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5470" marR="5080" indent="-573405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Variation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of </a:t>
            </a:r>
            <a:r>
              <a:rPr sz="2800" spc="-15" dirty="0">
                <a:solidFill>
                  <a:srgbClr val="92D050"/>
                </a:solidFill>
                <a:latin typeface="Constantia"/>
                <a:cs typeface="Constantia"/>
              </a:rPr>
              <a:t>crack </a:t>
            </a:r>
            <a:r>
              <a:rPr sz="2800" spc="-5" dirty="0">
                <a:solidFill>
                  <a:srgbClr val="92D050"/>
                </a:solidFill>
                <a:latin typeface="Constantia"/>
                <a:cs typeface="Constantia"/>
              </a:rPr>
              <a:t>and </a:t>
            </a:r>
            <a:r>
              <a:rPr sz="2800" spc="-15">
                <a:solidFill>
                  <a:srgbClr val="92D050"/>
                </a:solidFill>
                <a:latin typeface="Constantia"/>
                <a:cs typeface="Constantia"/>
              </a:rPr>
              <a:t>fracture</a:t>
            </a:r>
            <a:r>
              <a:rPr sz="2800" spc="-300">
                <a:solidFill>
                  <a:srgbClr val="92D050"/>
                </a:solidFill>
                <a:latin typeface="Constantia"/>
                <a:cs typeface="Constantia"/>
              </a:rPr>
              <a:t> </a:t>
            </a:r>
            <a:r>
              <a:rPr lang="en-IN" sz="2800" spc="-300" dirty="0">
                <a:solidFill>
                  <a:srgbClr val="92D050"/>
                </a:solidFill>
                <a:latin typeface="Constantia"/>
                <a:cs typeface="Constantia"/>
              </a:rPr>
              <a:t> </a:t>
            </a:r>
            <a:r>
              <a:rPr sz="2800" spc="-15">
                <a:solidFill>
                  <a:srgbClr val="92D050"/>
                </a:solidFill>
                <a:latin typeface="Constantia"/>
                <a:cs typeface="Constantia"/>
              </a:rPr>
              <a:t>resistance 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between </a:t>
            </a:r>
            <a:r>
              <a:rPr sz="2800" spc="-35" dirty="0">
                <a:solidFill>
                  <a:srgbClr val="FFFFFF"/>
                </a:solidFill>
                <a:latin typeface="Constantia"/>
                <a:cs typeface="Constantia"/>
              </a:rPr>
              <a:t>FRC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and plain</a:t>
            </a:r>
            <a:r>
              <a:rPr sz="2800" spc="-25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onstantia"/>
                <a:cs typeface="Constantia"/>
              </a:rPr>
              <a:t>concrete.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5" name="object 5"/>
          <p:cNvSpPr txBox="1"/>
          <p:nvPr/>
        </p:nvSpPr>
        <p:spPr>
          <a:xfrm>
            <a:off x="1145844" y="647114"/>
            <a:ext cx="8546796" cy="606383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265"/>
              </a:spcBef>
              <a:tabLst>
                <a:tab pos="383540" algn="l"/>
              </a:tabLst>
            </a:pPr>
            <a:r>
              <a:rPr lang="en-IN" sz="3600" b="1" spc="-10" dirty="0">
                <a:solidFill>
                  <a:srgbClr val="FFFF00"/>
                </a:solidFill>
                <a:latin typeface="Constantia"/>
                <a:cs typeface="Constantia"/>
              </a:rPr>
              <a:t>Types of Fibre</a:t>
            </a:r>
          </a:p>
          <a:p>
            <a:pPr marL="382905" indent="-370840">
              <a:lnSpc>
                <a:spcPct val="150000"/>
              </a:lnSpc>
              <a:spcBef>
                <a:spcPts val="1265"/>
              </a:spcBef>
              <a:buFont typeface="Wingdings"/>
              <a:buChar char=""/>
              <a:tabLst>
                <a:tab pos="383540" algn="l"/>
              </a:tabLst>
            </a:pPr>
            <a:r>
              <a:rPr sz="3000" spc="-10">
                <a:solidFill>
                  <a:srgbClr val="FFFFFF"/>
                </a:solidFill>
                <a:latin typeface="Constantia"/>
                <a:cs typeface="Constantia"/>
              </a:rPr>
              <a:t>Steel </a:t>
            </a:r>
            <a:r>
              <a:rPr sz="3000" spc="-20" dirty="0">
                <a:solidFill>
                  <a:srgbClr val="FFFFFF"/>
                </a:solidFill>
                <a:latin typeface="Constantia"/>
                <a:cs typeface="Constantia"/>
              </a:rPr>
              <a:t>Fibre Reinforced</a:t>
            </a:r>
            <a:r>
              <a:rPr sz="3000" spc="-8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nstantia"/>
                <a:cs typeface="Constantia"/>
              </a:rPr>
              <a:t>Concrete(SFRC)</a:t>
            </a:r>
            <a:endParaRPr sz="3000">
              <a:latin typeface="Constantia"/>
              <a:cs typeface="Constantia"/>
            </a:endParaRPr>
          </a:p>
          <a:p>
            <a:pPr marL="382905" indent="-370840">
              <a:lnSpc>
                <a:spcPct val="150000"/>
              </a:lnSpc>
              <a:spcBef>
                <a:spcPts val="1160"/>
              </a:spcBef>
              <a:buFont typeface="Wingdings"/>
              <a:buChar char=""/>
              <a:tabLst>
                <a:tab pos="383540" algn="l"/>
              </a:tabLst>
            </a:pPr>
            <a:r>
              <a:rPr sz="3000" spc="-5" dirty="0">
                <a:solidFill>
                  <a:srgbClr val="FFFFFF"/>
                </a:solidFill>
                <a:latin typeface="Constantia"/>
                <a:cs typeface="Constantia"/>
              </a:rPr>
              <a:t>Glass </a:t>
            </a:r>
            <a:r>
              <a:rPr sz="3000" spc="-20" dirty="0">
                <a:solidFill>
                  <a:srgbClr val="FFFFFF"/>
                </a:solidFill>
                <a:latin typeface="Constantia"/>
                <a:cs typeface="Constantia"/>
              </a:rPr>
              <a:t>Fibre Reinforced</a:t>
            </a:r>
            <a:r>
              <a:rPr sz="3000" spc="-10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nstantia"/>
                <a:cs typeface="Constantia"/>
              </a:rPr>
              <a:t>Concrete(GFRC)</a:t>
            </a:r>
            <a:endParaRPr sz="3000">
              <a:latin typeface="Constantia"/>
              <a:cs typeface="Constantia"/>
            </a:endParaRPr>
          </a:p>
          <a:p>
            <a:pPr marL="377825" indent="-365760">
              <a:lnSpc>
                <a:spcPct val="150000"/>
              </a:lnSpc>
              <a:spcBef>
                <a:spcPts val="1680"/>
              </a:spcBef>
              <a:buFont typeface="Wingdings"/>
              <a:buChar char=""/>
              <a:tabLst>
                <a:tab pos="378460" algn="l"/>
              </a:tabLst>
            </a:pPr>
            <a:r>
              <a:rPr sz="3000" spc="-15" dirty="0">
                <a:solidFill>
                  <a:srgbClr val="FFFFFF"/>
                </a:solidFill>
                <a:latin typeface="Constantia"/>
                <a:cs typeface="Constantia"/>
              </a:rPr>
              <a:t>Asbestos</a:t>
            </a:r>
            <a:r>
              <a:rPr sz="3000" spc="-4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nstantia"/>
                <a:cs typeface="Constantia"/>
              </a:rPr>
              <a:t>Fibres</a:t>
            </a:r>
            <a:endParaRPr sz="3000">
              <a:latin typeface="Constantia"/>
              <a:cs typeface="Constantia"/>
            </a:endParaRPr>
          </a:p>
          <a:p>
            <a:pPr marL="382905" indent="-370840">
              <a:lnSpc>
                <a:spcPct val="150000"/>
              </a:lnSpc>
              <a:spcBef>
                <a:spcPts val="1685"/>
              </a:spcBef>
              <a:buFont typeface="Wingdings"/>
              <a:buChar char=""/>
              <a:tabLst>
                <a:tab pos="383540" algn="l"/>
              </a:tabLst>
            </a:pPr>
            <a:r>
              <a:rPr sz="3000" spc="-15" dirty="0">
                <a:solidFill>
                  <a:srgbClr val="FFFFFF"/>
                </a:solidFill>
                <a:latin typeface="Constantia"/>
                <a:cs typeface="Constantia"/>
              </a:rPr>
              <a:t>Synthetic</a:t>
            </a:r>
            <a:r>
              <a:rPr sz="3000" spc="-6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nstantia"/>
                <a:cs typeface="Constantia"/>
              </a:rPr>
              <a:t>Fibres</a:t>
            </a:r>
            <a:endParaRPr sz="3000">
              <a:latin typeface="Constantia"/>
              <a:cs typeface="Constantia"/>
            </a:endParaRPr>
          </a:p>
          <a:p>
            <a:pPr marL="382905" indent="-370840">
              <a:lnSpc>
                <a:spcPct val="150000"/>
              </a:lnSpc>
              <a:spcBef>
                <a:spcPts val="1680"/>
              </a:spcBef>
              <a:buFont typeface="Wingdings"/>
              <a:buChar char=""/>
              <a:tabLst>
                <a:tab pos="383540" algn="l"/>
              </a:tabLst>
            </a:pPr>
            <a:r>
              <a:rPr sz="3000" spc="-20" dirty="0">
                <a:solidFill>
                  <a:srgbClr val="FFFFFF"/>
                </a:solidFill>
                <a:latin typeface="Constantia"/>
                <a:cs typeface="Constantia"/>
              </a:rPr>
              <a:t>Natural</a:t>
            </a:r>
            <a:r>
              <a:rPr sz="3000" spc="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nstantia"/>
                <a:cs typeface="Constantia"/>
              </a:rPr>
              <a:t>Fibres</a:t>
            </a:r>
            <a:endParaRPr sz="3000">
              <a:latin typeface="Constantia"/>
              <a:cs typeface="Constantia"/>
            </a:endParaRPr>
          </a:p>
          <a:p>
            <a:pPr marL="382905" indent="-370840">
              <a:lnSpc>
                <a:spcPct val="150000"/>
              </a:lnSpc>
              <a:spcBef>
                <a:spcPts val="1680"/>
              </a:spcBef>
              <a:buFont typeface="Wingdings"/>
              <a:buChar char=""/>
              <a:tabLst>
                <a:tab pos="383540" algn="l"/>
              </a:tabLst>
            </a:pPr>
            <a:r>
              <a:rPr sz="3000" spc="-10" dirty="0">
                <a:solidFill>
                  <a:srgbClr val="FFFFFF"/>
                </a:solidFill>
                <a:latin typeface="Constantia"/>
                <a:cs typeface="Constantia"/>
              </a:rPr>
              <a:t>Carbon </a:t>
            </a:r>
            <a:r>
              <a:rPr sz="3000" spc="-5" dirty="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Constantia"/>
                <a:cs typeface="Constantia"/>
              </a:rPr>
              <a:t>Cellulose</a:t>
            </a:r>
            <a:r>
              <a:rPr sz="3000" spc="-1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nstantia"/>
                <a:cs typeface="Constantia"/>
              </a:rPr>
              <a:t>Fibres</a:t>
            </a:r>
            <a:endParaRPr sz="3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pic>
        <p:nvPicPr>
          <p:cNvPr id="6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3368" y="1279807"/>
            <a:ext cx="5108448" cy="3212592"/>
          </a:xfrm>
          <a:prstGeom prst="rect">
            <a:avLst/>
          </a:prstGeom>
        </p:spPr>
      </p:pic>
      <p:pic>
        <p:nvPicPr>
          <p:cNvPr id="7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3554" y="4907280"/>
            <a:ext cx="6324600" cy="1697736"/>
          </a:xfrm>
          <a:prstGeom prst="rect">
            <a:avLst/>
          </a:prstGeom>
        </p:spPr>
      </p:pic>
      <p:pic>
        <p:nvPicPr>
          <p:cNvPr id="8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32850" y="393896"/>
            <a:ext cx="2757268" cy="5178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4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5" name="object 7"/>
          <p:cNvSpPr txBox="1"/>
          <p:nvPr/>
        </p:nvSpPr>
        <p:spPr>
          <a:xfrm>
            <a:off x="1041009" y="1088220"/>
            <a:ext cx="9692639" cy="4755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88265" algn="just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Steel </a:t>
            </a:r>
            <a:r>
              <a:rPr sz="2800" dirty="0">
                <a:solidFill>
                  <a:srgbClr val="FFFFFF"/>
                </a:solidFill>
                <a:latin typeface="Constantia"/>
                <a:cs typeface="Constantia"/>
              </a:rPr>
              <a:t>fibres </a:t>
            </a:r>
            <a:r>
              <a:rPr sz="2800" spc="-40" dirty="0">
                <a:solidFill>
                  <a:srgbClr val="FFFFFF"/>
                </a:solidFill>
                <a:latin typeface="Constantia"/>
                <a:cs typeface="Constantia"/>
              </a:rPr>
              <a:t>have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an </a:t>
            </a: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aspect </a:t>
            </a:r>
            <a:r>
              <a:rPr sz="2800" spc="-15" dirty="0">
                <a:solidFill>
                  <a:srgbClr val="FF0000"/>
                </a:solidFill>
                <a:latin typeface="Constantia"/>
                <a:cs typeface="Constantia"/>
              </a:rPr>
              <a:t>ratios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of 30 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sz="2800" spc="-5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250. 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Diameters </a:t>
            </a:r>
            <a:r>
              <a:rPr sz="2800" dirty="0">
                <a:solidFill>
                  <a:srgbClr val="FFFFFF"/>
                </a:solidFill>
                <a:latin typeface="Constantia"/>
                <a:cs typeface="Constantia"/>
              </a:rPr>
              <a:t>vary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from 0.25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mm 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0.75</a:t>
            </a:r>
            <a:r>
              <a:rPr sz="2800" spc="-34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mm.</a:t>
            </a:r>
            <a:endParaRPr sz="2800">
              <a:latin typeface="Constantia"/>
              <a:cs typeface="Constantia"/>
            </a:endParaRPr>
          </a:p>
          <a:p>
            <a:pPr marL="260985" algn="just">
              <a:lnSpc>
                <a:spcPct val="150000"/>
              </a:lnSpc>
              <a:spcBef>
                <a:spcPts val="1685"/>
              </a:spcBef>
              <a:buFont typeface="Wingdings" pitchFamily="2" charset="2"/>
              <a:buChar char="v"/>
            </a:pPr>
            <a:r>
              <a:rPr sz="2800" spc="-15" dirty="0">
                <a:solidFill>
                  <a:srgbClr val="92D050"/>
                </a:solidFill>
                <a:latin typeface="Constantia"/>
                <a:cs typeface="Constantia"/>
              </a:rPr>
              <a:t>High </a:t>
            </a:r>
            <a:r>
              <a:rPr sz="2800" spc="-10" dirty="0">
                <a:solidFill>
                  <a:srgbClr val="92D050"/>
                </a:solidFill>
                <a:latin typeface="Constantia"/>
                <a:cs typeface="Constantia"/>
              </a:rPr>
              <a:t>structural</a:t>
            </a:r>
            <a:r>
              <a:rPr sz="2800" spc="-90" dirty="0">
                <a:solidFill>
                  <a:srgbClr val="92D050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92D050"/>
                </a:solidFill>
                <a:latin typeface="Constantia"/>
                <a:cs typeface="Constantia"/>
              </a:rPr>
              <a:t>strength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12700" marR="165100" indent="248285" algn="just">
              <a:lnSpc>
                <a:spcPct val="150000"/>
              </a:lnSpc>
              <a:buFont typeface="Wingdings" pitchFamily="2" charset="2"/>
              <a:buChar char="v"/>
            </a:pP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Control crack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widths </a:t>
            </a:r>
            <a:r>
              <a:rPr sz="2800" spc="-45" dirty="0">
                <a:solidFill>
                  <a:srgbClr val="FFFFFF"/>
                </a:solidFill>
                <a:latin typeface="Constantia"/>
                <a:cs typeface="Constantia"/>
              </a:rPr>
              <a:t>tightly,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thus</a:t>
            </a:r>
            <a:r>
              <a:rPr sz="2800" spc="-204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improving  </a:t>
            </a:r>
            <a:r>
              <a:rPr sz="2800" spc="-35" dirty="0">
                <a:solidFill>
                  <a:srgbClr val="FFFFFF"/>
                </a:solidFill>
                <a:latin typeface="Constantia"/>
                <a:cs typeface="Constantia"/>
              </a:rPr>
              <a:t>durability.</a:t>
            </a:r>
            <a:endParaRPr sz="2800">
              <a:latin typeface="Constantia"/>
              <a:cs typeface="Constantia"/>
            </a:endParaRPr>
          </a:p>
          <a:p>
            <a:pPr marL="12700" marR="163830" indent="248285" algn="just">
              <a:lnSpc>
                <a:spcPct val="150000"/>
              </a:lnSpc>
              <a:buFont typeface="Wingdings" pitchFamily="2" charset="2"/>
              <a:buChar char="v"/>
            </a:pPr>
            <a:r>
              <a:rPr sz="2800" spc="-20" dirty="0">
                <a:solidFill>
                  <a:srgbClr val="FFFFFF"/>
                </a:solidFill>
                <a:latin typeface="Constantia"/>
                <a:cs typeface="Constantia"/>
              </a:rPr>
              <a:t>Used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pre-cast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structural</a:t>
            </a:r>
            <a:r>
              <a:rPr sz="2800" spc="-2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applications,  </a:t>
            </a:r>
            <a:r>
              <a:rPr sz="2800" spc="-30" dirty="0">
                <a:solidFill>
                  <a:srgbClr val="FFFFFF"/>
                </a:solidFill>
                <a:latin typeface="Constantia"/>
                <a:cs typeface="Constantia"/>
              </a:rPr>
              <a:t>highway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and airport </a:t>
            </a:r>
            <a:r>
              <a:rPr sz="2800" spc="-20" dirty="0">
                <a:solidFill>
                  <a:srgbClr val="FFFFFF"/>
                </a:solidFill>
                <a:latin typeface="Constantia"/>
                <a:cs typeface="Constantia"/>
              </a:rPr>
              <a:t>pavements,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canal</a:t>
            </a:r>
            <a:r>
              <a:rPr sz="2800" spc="-2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linings,  industrial </a:t>
            </a:r>
            <a:r>
              <a:rPr sz="2800" spc="15" dirty="0">
                <a:solidFill>
                  <a:srgbClr val="FFFFFF"/>
                </a:solidFill>
                <a:latin typeface="Constantia"/>
                <a:cs typeface="Constantia"/>
              </a:rPr>
              <a:t>flooring, </a:t>
            </a:r>
            <a:r>
              <a:rPr sz="2800" spc="-20" dirty="0">
                <a:solidFill>
                  <a:srgbClr val="FFFFFF"/>
                </a:solidFill>
                <a:latin typeface="Constantia"/>
                <a:cs typeface="Constantia"/>
              </a:rPr>
              <a:t>bridge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decks,</a:t>
            </a:r>
            <a:r>
              <a:rPr sz="2800" spc="-204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etc.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876" y="2970276"/>
            <a:ext cx="3736848" cy="3054096"/>
          </a:xfrm>
          <a:prstGeom prst="rect">
            <a:avLst/>
          </a:prstGeom>
        </p:spPr>
      </p:pic>
      <p:pic>
        <p:nvPicPr>
          <p:cNvPr id="7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7107" y="3194187"/>
            <a:ext cx="4346448" cy="2974848"/>
          </a:xfrm>
          <a:prstGeom prst="rect">
            <a:avLst/>
          </a:prstGeom>
        </p:spPr>
      </p:pic>
      <p:grpSp>
        <p:nvGrpSpPr>
          <p:cNvPr id="8" name="object 2"/>
          <p:cNvGrpSpPr/>
          <p:nvPr/>
        </p:nvGrpSpPr>
        <p:grpSpPr>
          <a:xfrm>
            <a:off x="4763697" y="1352135"/>
            <a:ext cx="2567940" cy="408940"/>
            <a:chOff x="571500" y="789431"/>
            <a:chExt cx="2567940" cy="408940"/>
          </a:xfrm>
        </p:grpSpPr>
        <p:pic>
          <p:nvPicPr>
            <p:cNvPr id="9" name="object 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500" y="812291"/>
              <a:ext cx="341375" cy="385572"/>
            </a:xfrm>
            <a:prstGeom prst="rect">
              <a:avLst/>
            </a:prstGeom>
          </p:spPr>
        </p:pic>
        <p:pic>
          <p:nvPicPr>
            <p:cNvPr id="10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495" y="789431"/>
              <a:ext cx="2218943" cy="406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4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068"/>
            <a:ext cx="1097280" cy="1084677"/>
          </a:xfrm>
          <a:prstGeom prst="rect">
            <a:avLst/>
          </a:prstGeom>
          <a:noFill/>
        </p:spPr>
      </p:pic>
      <p:sp>
        <p:nvSpPr>
          <p:cNvPr id="6" name="object 7"/>
          <p:cNvSpPr txBox="1"/>
          <p:nvPr/>
        </p:nvSpPr>
        <p:spPr>
          <a:xfrm>
            <a:off x="764540" y="853008"/>
            <a:ext cx="10025380" cy="5344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 marR="5080" indent="88265">
              <a:lnSpc>
                <a:spcPct val="200000"/>
              </a:lnSpc>
              <a:spcBef>
                <a:spcPts val="95"/>
              </a:spcBef>
              <a:buFont typeface="Wingdings" pitchFamily="2" charset="2"/>
              <a:buChar char="v"/>
            </a:pP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High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tensile strength,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1020 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4080</a:t>
            </a:r>
            <a:r>
              <a:rPr sz="2800" spc="-21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N/mm^2.  </a:t>
            </a:r>
            <a:r>
              <a:rPr sz="2800" spc="-35" dirty="0">
                <a:solidFill>
                  <a:srgbClr val="FFFFFF"/>
                </a:solidFill>
                <a:latin typeface="Constantia"/>
                <a:cs typeface="Constantia"/>
              </a:rPr>
              <a:t>Generally, </a:t>
            </a:r>
            <a:r>
              <a:rPr sz="2800" dirty="0">
                <a:solidFill>
                  <a:srgbClr val="FFFFFF"/>
                </a:solidFill>
                <a:latin typeface="Constantia"/>
                <a:cs typeface="Constantia"/>
              </a:rPr>
              <a:t>fibres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of length </a:t>
            </a:r>
            <a:r>
              <a:rPr sz="2800" spc="-20" dirty="0">
                <a:solidFill>
                  <a:srgbClr val="FFFFFF"/>
                </a:solidFill>
                <a:latin typeface="Constantia"/>
                <a:cs typeface="Constantia"/>
              </a:rPr>
              <a:t>25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mm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are</a:t>
            </a:r>
            <a:r>
              <a:rPr sz="2800" spc="-28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used.</a:t>
            </a:r>
            <a:endParaRPr sz="2800">
              <a:latin typeface="Constantia"/>
              <a:cs typeface="Constantia"/>
            </a:endParaRPr>
          </a:p>
          <a:p>
            <a:pPr marL="349250">
              <a:lnSpc>
                <a:spcPct val="200000"/>
              </a:lnSpc>
              <a:spcBef>
                <a:spcPts val="1685"/>
              </a:spcBef>
              <a:buFont typeface="Wingdings" pitchFamily="2" charset="2"/>
              <a:buChar char="v"/>
            </a:pPr>
            <a:r>
              <a:rPr sz="2800" spc="-20" dirty="0">
                <a:solidFill>
                  <a:srgbClr val="FFFFFF"/>
                </a:solidFill>
                <a:latin typeface="Constantia"/>
                <a:cs typeface="Constantia"/>
              </a:rPr>
              <a:t>Improvement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impact</a:t>
            </a:r>
            <a:r>
              <a:rPr sz="2800" spc="-2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strength.</a:t>
            </a:r>
            <a:endParaRPr sz="2800">
              <a:latin typeface="Constantia"/>
              <a:cs typeface="Constantia"/>
            </a:endParaRPr>
          </a:p>
          <a:p>
            <a:pPr marL="12700" marR="488315" indent="248285">
              <a:lnSpc>
                <a:spcPct val="200000"/>
              </a:lnSpc>
              <a:spcBef>
                <a:spcPts val="450"/>
              </a:spcBef>
              <a:buFont typeface="Wingdings" pitchFamily="2" charset="2"/>
              <a:buChar char="v"/>
            </a:pPr>
            <a:r>
              <a:rPr sz="2800" spc="-10" dirty="0">
                <a:solidFill>
                  <a:srgbClr val="92D050"/>
                </a:solidFill>
                <a:latin typeface="Constantia"/>
                <a:cs typeface="Constantia"/>
              </a:rPr>
              <a:t>Increase </a:t>
            </a:r>
            <a:r>
              <a:rPr sz="2800" spc="-5" dirty="0">
                <a:solidFill>
                  <a:srgbClr val="92D050"/>
                </a:solidFill>
                <a:latin typeface="Constantia"/>
                <a:cs typeface="Constantia"/>
              </a:rPr>
              <a:t>in </a:t>
            </a:r>
            <a:r>
              <a:rPr sz="2800" spc="15" dirty="0">
                <a:solidFill>
                  <a:srgbClr val="92D050"/>
                </a:solidFill>
                <a:latin typeface="Constantia"/>
                <a:cs typeface="Constantia"/>
              </a:rPr>
              <a:t>flexural </a:t>
            </a:r>
            <a:r>
              <a:rPr sz="2800" spc="-10" dirty="0">
                <a:solidFill>
                  <a:srgbClr val="92D050"/>
                </a:solidFill>
                <a:latin typeface="Constantia"/>
                <a:cs typeface="Constantia"/>
              </a:rPr>
              <a:t>strength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, </a:t>
            </a:r>
            <a:r>
              <a:rPr sz="2800" spc="-35" dirty="0">
                <a:solidFill>
                  <a:srgbClr val="FFFFFF"/>
                </a:solidFill>
                <a:latin typeface="Constantia"/>
                <a:cs typeface="Constantia"/>
              </a:rPr>
              <a:t>ductility,</a:t>
            </a:r>
            <a:r>
              <a:rPr sz="2800" spc="-24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and 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resistance 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thermal</a:t>
            </a:r>
            <a:r>
              <a:rPr sz="2800" spc="-1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shock.</a:t>
            </a:r>
            <a:endParaRPr sz="2800">
              <a:latin typeface="Constantia"/>
              <a:cs typeface="Constantia"/>
            </a:endParaRPr>
          </a:p>
          <a:p>
            <a:pPr marL="12700" marR="248920" indent="336550">
              <a:lnSpc>
                <a:spcPct val="200000"/>
              </a:lnSpc>
              <a:buFont typeface="Wingdings" pitchFamily="2" charset="2"/>
              <a:buChar char="v"/>
            </a:pPr>
            <a:r>
              <a:rPr sz="2800" spc="-20" dirty="0">
                <a:solidFill>
                  <a:srgbClr val="FFFFFF"/>
                </a:solidFill>
                <a:latin typeface="Constantia"/>
                <a:cs typeface="Constantia"/>
              </a:rPr>
              <a:t>Used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in 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formwork,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swimming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pools,</a:t>
            </a:r>
            <a:r>
              <a:rPr sz="2800" spc="-1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sewers 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linings,</a:t>
            </a:r>
            <a:r>
              <a:rPr sz="28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etc.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4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076" y="2817876"/>
            <a:ext cx="3965448" cy="32034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7556" y="2912833"/>
            <a:ext cx="3645408" cy="3203448"/>
          </a:xfrm>
          <a:prstGeom prst="rect">
            <a:avLst/>
          </a:prstGeom>
        </p:spPr>
      </p:pic>
      <p:grpSp>
        <p:nvGrpSpPr>
          <p:cNvPr id="9" name="object 2"/>
          <p:cNvGrpSpPr/>
          <p:nvPr/>
        </p:nvGrpSpPr>
        <p:grpSpPr>
          <a:xfrm>
            <a:off x="4240792" y="789431"/>
            <a:ext cx="3187065" cy="407034"/>
            <a:chOff x="301752" y="789431"/>
            <a:chExt cx="3187065" cy="407034"/>
          </a:xfrm>
        </p:grpSpPr>
        <p:sp>
          <p:nvSpPr>
            <p:cNvPr id="10" name="object 3"/>
            <p:cNvSpPr/>
            <p:nvPr/>
          </p:nvSpPr>
          <p:spPr>
            <a:xfrm>
              <a:off x="305193" y="815593"/>
              <a:ext cx="379095" cy="370840"/>
            </a:xfrm>
            <a:custGeom>
              <a:avLst/>
              <a:gdLst/>
              <a:ahLst/>
              <a:cxnLst/>
              <a:rect l="l" t="t" r="r" b="b"/>
              <a:pathLst>
                <a:path w="379095" h="370840">
                  <a:moveTo>
                    <a:pt x="211226" y="0"/>
                  </a:moveTo>
                  <a:lnTo>
                    <a:pt x="184404" y="3936"/>
                  </a:lnTo>
                  <a:lnTo>
                    <a:pt x="47485" y="330834"/>
                  </a:lnTo>
                  <a:lnTo>
                    <a:pt x="44018" y="337565"/>
                  </a:lnTo>
                  <a:lnTo>
                    <a:pt x="40894" y="342010"/>
                  </a:lnTo>
                  <a:lnTo>
                    <a:pt x="37769" y="346328"/>
                  </a:lnTo>
                  <a:lnTo>
                    <a:pt x="32905" y="349503"/>
                  </a:lnTo>
                  <a:lnTo>
                    <a:pt x="0" y="359663"/>
                  </a:lnTo>
                  <a:lnTo>
                    <a:pt x="1308" y="370839"/>
                  </a:lnTo>
                  <a:lnTo>
                    <a:pt x="41591" y="370125"/>
                  </a:lnTo>
                  <a:lnTo>
                    <a:pt x="114037" y="370077"/>
                  </a:lnTo>
                  <a:lnTo>
                    <a:pt x="113550" y="359155"/>
                  </a:lnTo>
                  <a:lnTo>
                    <a:pt x="79438" y="344677"/>
                  </a:lnTo>
                  <a:lnTo>
                    <a:pt x="79527" y="337946"/>
                  </a:lnTo>
                  <a:lnTo>
                    <a:pt x="80479" y="333882"/>
                  </a:lnTo>
                  <a:lnTo>
                    <a:pt x="84645" y="322452"/>
                  </a:lnTo>
                  <a:lnTo>
                    <a:pt x="91160" y="304926"/>
                  </a:lnTo>
                  <a:lnTo>
                    <a:pt x="118503" y="235457"/>
                  </a:lnTo>
                  <a:lnTo>
                    <a:pt x="296706" y="235457"/>
                  </a:lnTo>
                  <a:lnTo>
                    <a:pt x="288084" y="211708"/>
                  </a:lnTo>
                  <a:lnTo>
                    <a:pt x="128143" y="211708"/>
                  </a:lnTo>
                  <a:lnTo>
                    <a:pt x="184658" y="68198"/>
                  </a:lnTo>
                  <a:lnTo>
                    <a:pt x="235985" y="68198"/>
                  </a:lnTo>
                  <a:lnTo>
                    <a:pt x="211226" y="0"/>
                  </a:lnTo>
                  <a:close/>
                </a:path>
                <a:path w="379095" h="370840">
                  <a:moveTo>
                    <a:pt x="114037" y="370077"/>
                  </a:moveTo>
                  <a:lnTo>
                    <a:pt x="53657" y="370077"/>
                  </a:lnTo>
                  <a:lnTo>
                    <a:pt x="66220" y="370125"/>
                  </a:lnTo>
                  <a:lnTo>
                    <a:pt x="80478" y="370268"/>
                  </a:lnTo>
                  <a:lnTo>
                    <a:pt x="114071" y="370839"/>
                  </a:lnTo>
                  <a:lnTo>
                    <a:pt x="114037" y="370077"/>
                  </a:lnTo>
                  <a:close/>
                </a:path>
                <a:path w="379095" h="370840">
                  <a:moveTo>
                    <a:pt x="296706" y="235457"/>
                  </a:moveTo>
                  <a:lnTo>
                    <a:pt x="244043" y="235457"/>
                  </a:lnTo>
                  <a:lnTo>
                    <a:pt x="271818" y="314578"/>
                  </a:lnTo>
                  <a:lnTo>
                    <a:pt x="274505" y="322452"/>
                  </a:lnTo>
                  <a:lnTo>
                    <a:pt x="276212" y="327786"/>
                  </a:lnTo>
                  <a:lnTo>
                    <a:pt x="278028" y="333375"/>
                  </a:lnTo>
                  <a:lnTo>
                    <a:pt x="278866" y="337565"/>
                  </a:lnTo>
                  <a:lnTo>
                    <a:pt x="244563" y="359663"/>
                  </a:lnTo>
                  <a:lnTo>
                    <a:pt x="245605" y="370839"/>
                  </a:lnTo>
                  <a:lnTo>
                    <a:pt x="300154" y="370125"/>
                  </a:lnTo>
                  <a:lnTo>
                    <a:pt x="378919" y="370077"/>
                  </a:lnTo>
                  <a:lnTo>
                    <a:pt x="378434" y="359663"/>
                  </a:lnTo>
                  <a:lnTo>
                    <a:pt x="342277" y="347090"/>
                  </a:lnTo>
                  <a:lnTo>
                    <a:pt x="326859" y="318515"/>
                  </a:lnTo>
                  <a:lnTo>
                    <a:pt x="296706" y="235457"/>
                  </a:lnTo>
                  <a:close/>
                </a:path>
                <a:path w="379095" h="370840">
                  <a:moveTo>
                    <a:pt x="378919" y="370077"/>
                  </a:moveTo>
                  <a:lnTo>
                    <a:pt x="315671" y="370077"/>
                  </a:lnTo>
                  <a:lnTo>
                    <a:pt x="330563" y="370125"/>
                  </a:lnTo>
                  <a:lnTo>
                    <a:pt x="346075" y="370268"/>
                  </a:lnTo>
                  <a:lnTo>
                    <a:pt x="378955" y="370839"/>
                  </a:lnTo>
                  <a:lnTo>
                    <a:pt x="378919" y="370077"/>
                  </a:lnTo>
                  <a:close/>
                </a:path>
                <a:path w="379095" h="370840">
                  <a:moveTo>
                    <a:pt x="235985" y="68198"/>
                  </a:moveTo>
                  <a:lnTo>
                    <a:pt x="184658" y="68198"/>
                  </a:lnTo>
                  <a:lnTo>
                    <a:pt x="235445" y="211708"/>
                  </a:lnTo>
                  <a:lnTo>
                    <a:pt x="288084" y="211708"/>
                  </a:lnTo>
                  <a:lnTo>
                    <a:pt x="235985" y="68198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433336" y="883792"/>
              <a:ext cx="107314" cy="143510"/>
            </a:xfrm>
            <a:custGeom>
              <a:avLst/>
              <a:gdLst/>
              <a:ahLst/>
              <a:cxnLst/>
              <a:rect l="l" t="t" r="r" b="b"/>
              <a:pathLst>
                <a:path w="107315" h="143509">
                  <a:moveTo>
                    <a:pt x="56514" y="0"/>
                  </a:moveTo>
                  <a:lnTo>
                    <a:pt x="0" y="143510"/>
                  </a:lnTo>
                  <a:lnTo>
                    <a:pt x="107302" y="143510"/>
                  </a:lnTo>
                  <a:lnTo>
                    <a:pt x="56514" y="0"/>
                  </a:lnTo>
                  <a:close/>
                </a:path>
              </a:pathLst>
            </a:custGeom>
            <a:ln w="3175">
              <a:solidFill>
                <a:srgbClr val="3A43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752" y="812291"/>
              <a:ext cx="385572" cy="377951"/>
            </a:xfrm>
            <a:prstGeom prst="rect">
              <a:avLst/>
            </a:prstGeom>
          </p:spPr>
        </p:pic>
        <p:pic>
          <p:nvPicPr>
            <p:cNvPr id="13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752" y="789431"/>
              <a:ext cx="2805684" cy="406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4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6" name="object 6"/>
          <p:cNvSpPr txBox="1"/>
          <p:nvPr/>
        </p:nvSpPr>
        <p:spPr>
          <a:xfrm>
            <a:off x="535940" y="1086891"/>
            <a:ext cx="10563469" cy="329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2800" spc="-35" dirty="0">
                <a:solidFill>
                  <a:srgbClr val="FFFFFF"/>
                </a:solidFill>
                <a:latin typeface="Constantia"/>
                <a:cs typeface="Constantia"/>
              </a:rPr>
              <a:t>Tensile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strength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varies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from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560 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980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N/mm^2. 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Higher </a:t>
            </a:r>
            <a:r>
              <a:rPr sz="2800" spc="15" dirty="0">
                <a:solidFill>
                  <a:srgbClr val="FFFFFF"/>
                </a:solidFill>
                <a:latin typeface="Constantia"/>
                <a:cs typeface="Constantia"/>
              </a:rPr>
              <a:t>flexural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strength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low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impact</a:t>
            </a:r>
            <a:r>
              <a:rPr sz="2800" spc="-2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strength.  </a:t>
            </a:r>
            <a:r>
              <a:rPr sz="2800" spc="-5" dirty="0">
                <a:solidFill>
                  <a:srgbClr val="92D050"/>
                </a:solidFill>
                <a:latin typeface="Constantia"/>
                <a:cs typeface="Constantia"/>
              </a:rPr>
              <a:t>Thermal, </a:t>
            </a:r>
            <a:r>
              <a:rPr sz="2800" spc="-10" dirty="0">
                <a:solidFill>
                  <a:srgbClr val="92D050"/>
                </a:solidFill>
                <a:latin typeface="Constantia"/>
                <a:cs typeface="Constantia"/>
              </a:rPr>
              <a:t>Mechanical </a:t>
            </a:r>
            <a:r>
              <a:rPr sz="2800" spc="-5" dirty="0">
                <a:solidFill>
                  <a:srgbClr val="92D050"/>
                </a:solidFill>
                <a:latin typeface="Constantia"/>
                <a:cs typeface="Constantia"/>
              </a:rPr>
              <a:t>&amp; Chemical</a:t>
            </a:r>
            <a:r>
              <a:rPr sz="2800" spc="-15" dirty="0">
                <a:solidFill>
                  <a:srgbClr val="92D050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92D050"/>
                </a:solidFill>
                <a:latin typeface="Constantia"/>
                <a:cs typeface="Constantia"/>
              </a:rPr>
              <a:t>resistant.</a:t>
            </a:r>
            <a:endParaRPr sz="2800">
              <a:latin typeface="Constantia"/>
              <a:cs typeface="Constantia"/>
            </a:endParaRPr>
          </a:p>
          <a:p>
            <a:pPr marL="12700" marR="1304290" indent="336550">
              <a:lnSpc>
                <a:spcPts val="5040"/>
              </a:lnSpc>
              <a:spcBef>
                <a:spcPts val="450"/>
              </a:spcBef>
              <a:buFont typeface="Wingdings" pitchFamily="2" charset="2"/>
              <a:buChar char="v"/>
            </a:pP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Suitable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sz="2800" spc="-5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sheet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product pipes,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tiles </a:t>
            </a:r>
            <a:r>
              <a:rPr sz="2800" dirty="0">
                <a:solidFill>
                  <a:srgbClr val="FFFFFF"/>
                </a:solidFill>
                <a:latin typeface="Constantia"/>
                <a:cs typeface="Constantia"/>
              </a:rPr>
              <a:t>and 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corrugated </a:t>
            </a:r>
            <a:r>
              <a:rPr sz="2800" dirty="0">
                <a:solidFill>
                  <a:srgbClr val="FFFFFF"/>
                </a:solidFill>
                <a:latin typeface="Constantia"/>
                <a:cs typeface="Constantia"/>
              </a:rPr>
              <a:t>roofing</a:t>
            </a:r>
            <a:r>
              <a:rPr sz="28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elements.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4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6" name="object 10"/>
          <p:cNvSpPr txBox="1"/>
          <p:nvPr/>
        </p:nvSpPr>
        <p:spPr>
          <a:xfrm>
            <a:off x="459739" y="1838909"/>
            <a:ext cx="10667805" cy="3667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655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v"/>
              <a:tabLst>
                <a:tab pos="3957954" algn="l"/>
              </a:tabLst>
            </a:pP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Man-made</a:t>
            </a:r>
            <a:r>
              <a:rPr sz="2800" spc="-5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FFFFFF"/>
                </a:solidFill>
                <a:latin typeface="Constantia"/>
                <a:cs typeface="Constantia"/>
              </a:rPr>
              <a:t>fibres</a:t>
            </a:r>
            <a:r>
              <a:rPr sz="2800" spc="-5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from	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petrochemicals and</a:t>
            </a:r>
            <a:r>
              <a:rPr sz="2800" spc="-2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textile  industries.</a:t>
            </a:r>
            <a:endParaRPr sz="2800">
              <a:latin typeface="Constantia"/>
              <a:cs typeface="Constantia"/>
            </a:endParaRPr>
          </a:p>
          <a:p>
            <a:pPr marL="349250">
              <a:lnSpc>
                <a:spcPct val="100000"/>
              </a:lnSpc>
              <a:spcBef>
                <a:spcPts val="1170"/>
              </a:spcBef>
              <a:buFont typeface="Wingdings" pitchFamily="2" charset="2"/>
              <a:buChar char="v"/>
            </a:pP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Cheap and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abundantly</a:t>
            </a:r>
            <a:r>
              <a:rPr sz="2800" spc="-32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available.</a:t>
            </a:r>
            <a:endParaRPr sz="2800">
              <a:latin typeface="Constantia"/>
              <a:cs typeface="Constantia"/>
            </a:endParaRPr>
          </a:p>
          <a:p>
            <a:pPr marL="349250" marR="3736975">
              <a:lnSpc>
                <a:spcPct val="150000"/>
              </a:lnSpc>
              <a:buFont typeface="Wingdings" pitchFamily="2" charset="2"/>
              <a:buChar char="v"/>
            </a:pP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High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chemical</a:t>
            </a:r>
            <a:r>
              <a:rPr sz="2800" spc="-1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resistance. 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High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melting</a:t>
            </a:r>
            <a:r>
              <a:rPr sz="28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point.</a:t>
            </a:r>
            <a:endParaRPr sz="2800">
              <a:latin typeface="Constantia"/>
              <a:cs typeface="Constantia"/>
            </a:endParaRPr>
          </a:p>
          <a:p>
            <a:pPr marL="12700" marR="870585" indent="330200">
              <a:lnSpc>
                <a:spcPts val="5040"/>
              </a:lnSpc>
              <a:spcBef>
                <a:spcPts val="450"/>
              </a:spcBef>
              <a:buFont typeface="Wingdings" pitchFamily="2" charset="2"/>
              <a:buChar char="v"/>
            </a:pPr>
            <a:r>
              <a:rPr sz="2800" spc="-45" dirty="0">
                <a:solidFill>
                  <a:srgbClr val="FFFFFF"/>
                </a:solidFill>
                <a:latin typeface="Constantia"/>
                <a:cs typeface="Constantia"/>
              </a:rPr>
              <a:t>Types: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Acrylic,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Aramid, </a:t>
            </a:r>
            <a:r>
              <a:rPr sz="2800" spc="-50" dirty="0">
                <a:solidFill>
                  <a:srgbClr val="FFFFFF"/>
                </a:solidFill>
                <a:latin typeface="Constantia"/>
                <a:cs typeface="Constantia"/>
              </a:rPr>
              <a:t>Polyester,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Polythene,  Polyproplene,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Nylon,</a:t>
            </a:r>
            <a:r>
              <a:rPr sz="2800" spc="-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etc.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7" name="object 2"/>
          <p:cNvGrpSpPr/>
          <p:nvPr/>
        </p:nvGrpSpPr>
        <p:grpSpPr>
          <a:xfrm>
            <a:off x="1651687" y="381459"/>
            <a:ext cx="3474720" cy="527685"/>
            <a:chOff x="568451" y="789431"/>
            <a:chExt cx="3474720" cy="527685"/>
          </a:xfrm>
        </p:grpSpPr>
        <p:pic>
          <p:nvPicPr>
            <p:cNvPr id="8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51" y="812291"/>
              <a:ext cx="245364" cy="384048"/>
            </a:xfrm>
            <a:prstGeom prst="rect">
              <a:avLst/>
            </a:prstGeom>
          </p:spPr>
        </p:pic>
        <p:pic>
          <p:nvPicPr>
            <p:cNvPr id="9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335" y="789431"/>
              <a:ext cx="3259836" cy="5273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28" y="191459"/>
            <a:ext cx="9089591" cy="1060566"/>
          </a:xfrm>
        </p:spPr>
        <p:txBody>
          <a:bodyPr/>
          <a:lstStyle/>
          <a:p>
            <a:r>
              <a:rPr lang="en-IN" sz="4000" b="1" dirty="0">
                <a:solidFill>
                  <a:srgbClr val="FF0000"/>
                </a:solidFill>
              </a:rPr>
              <a:t>Content</a:t>
            </a:r>
            <a:br>
              <a:rPr lang="en-IN" sz="7200" b="1" dirty="0"/>
            </a:br>
            <a:endParaRPr lang="en-IN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5460" y="1069132"/>
            <a:ext cx="89842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History of </a:t>
            </a:r>
            <a:r>
              <a:rPr lang="en-US" sz="2800" dirty="0" err="1"/>
              <a:t>Fibre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Why </a:t>
            </a:r>
            <a:r>
              <a:rPr lang="en-US" sz="2800" dirty="0" err="1"/>
              <a:t>fibre`s</a:t>
            </a:r>
            <a:r>
              <a:rPr lang="en-US" sz="2800" dirty="0"/>
              <a:t> are used?</a:t>
            </a:r>
          </a:p>
          <a:p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Type`s of </a:t>
            </a:r>
            <a:r>
              <a:rPr lang="en-US" sz="2800" dirty="0" err="1"/>
              <a:t>Fibre</a:t>
            </a:r>
            <a:endParaRPr lang="en-US" sz="2800" dirty="0"/>
          </a:p>
          <a:p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Application of </a:t>
            </a:r>
            <a:r>
              <a:rPr lang="en-US" sz="2800" dirty="0" err="1"/>
              <a:t>fibre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Advantage and Disadvantage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  <p:pic>
        <p:nvPicPr>
          <p:cNvPr id="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pic>
        <p:nvPicPr>
          <p:cNvPr id="7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7237" y="1575582"/>
            <a:ext cx="4825217" cy="452979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247248" y="5001064"/>
            <a:ext cx="2124222" cy="158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9394875" y="4485251"/>
            <a:ext cx="2152357" cy="1425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350371" y="1315329"/>
            <a:ext cx="2222695" cy="745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50769" y="6372665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Fibre`s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82065" y="6525065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Fibre`s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2145" y="309461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Fibre`s</a:t>
            </a:r>
          </a:p>
        </p:txBody>
      </p:sp>
    </p:spTree>
    <p:extLst>
      <p:ext uri="{BB962C8B-B14F-4D97-AF65-F5344CB8AC3E}">
        <p14:creationId xmlns:p14="http://schemas.microsoft.com/office/powerpoint/2010/main" val="1663713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356" y="2876491"/>
            <a:ext cx="5489448" cy="3575304"/>
          </a:xfrm>
          <a:prstGeom prst="rect">
            <a:avLst/>
          </a:prstGeom>
        </p:spPr>
      </p:pic>
      <p:pic>
        <p:nvPicPr>
          <p:cNvPr id="8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8881" y="2757268"/>
            <a:ext cx="5314424" cy="3643881"/>
          </a:xfrm>
          <a:prstGeom prst="rect">
            <a:avLst/>
          </a:prstGeom>
        </p:spPr>
      </p:pic>
      <p:grpSp>
        <p:nvGrpSpPr>
          <p:cNvPr id="9" name="object 2"/>
          <p:cNvGrpSpPr/>
          <p:nvPr/>
        </p:nvGrpSpPr>
        <p:grpSpPr>
          <a:xfrm>
            <a:off x="7202652" y="1366219"/>
            <a:ext cx="3376246" cy="407034"/>
            <a:chOff x="530351" y="789431"/>
            <a:chExt cx="2920365" cy="407034"/>
          </a:xfrm>
        </p:grpSpPr>
        <p:sp>
          <p:nvSpPr>
            <p:cNvPr id="10" name="object 3"/>
            <p:cNvSpPr/>
            <p:nvPr/>
          </p:nvSpPr>
          <p:spPr>
            <a:xfrm>
              <a:off x="533793" y="815593"/>
              <a:ext cx="379095" cy="370840"/>
            </a:xfrm>
            <a:custGeom>
              <a:avLst/>
              <a:gdLst/>
              <a:ahLst/>
              <a:cxnLst/>
              <a:rect l="l" t="t" r="r" b="b"/>
              <a:pathLst>
                <a:path w="379094" h="370840">
                  <a:moveTo>
                    <a:pt x="211226" y="0"/>
                  </a:moveTo>
                  <a:lnTo>
                    <a:pt x="184404" y="3936"/>
                  </a:lnTo>
                  <a:lnTo>
                    <a:pt x="47485" y="330834"/>
                  </a:lnTo>
                  <a:lnTo>
                    <a:pt x="44018" y="337565"/>
                  </a:lnTo>
                  <a:lnTo>
                    <a:pt x="40893" y="342010"/>
                  </a:lnTo>
                  <a:lnTo>
                    <a:pt x="37769" y="346328"/>
                  </a:lnTo>
                  <a:lnTo>
                    <a:pt x="32905" y="349503"/>
                  </a:lnTo>
                  <a:lnTo>
                    <a:pt x="0" y="359663"/>
                  </a:lnTo>
                  <a:lnTo>
                    <a:pt x="1308" y="370839"/>
                  </a:lnTo>
                  <a:lnTo>
                    <a:pt x="41591" y="370125"/>
                  </a:lnTo>
                  <a:lnTo>
                    <a:pt x="114037" y="370077"/>
                  </a:lnTo>
                  <a:lnTo>
                    <a:pt x="113550" y="359155"/>
                  </a:lnTo>
                  <a:lnTo>
                    <a:pt x="79438" y="344677"/>
                  </a:lnTo>
                  <a:lnTo>
                    <a:pt x="79527" y="337946"/>
                  </a:lnTo>
                  <a:lnTo>
                    <a:pt x="80479" y="333882"/>
                  </a:lnTo>
                  <a:lnTo>
                    <a:pt x="84645" y="322452"/>
                  </a:lnTo>
                  <a:lnTo>
                    <a:pt x="91160" y="304926"/>
                  </a:lnTo>
                  <a:lnTo>
                    <a:pt x="118503" y="235457"/>
                  </a:lnTo>
                  <a:lnTo>
                    <a:pt x="296706" y="235457"/>
                  </a:lnTo>
                  <a:lnTo>
                    <a:pt x="288084" y="211708"/>
                  </a:lnTo>
                  <a:lnTo>
                    <a:pt x="128143" y="211708"/>
                  </a:lnTo>
                  <a:lnTo>
                    <a:pt x="184658" y="68198"/>
                  </a:lnTo>
                  <a:lnTo>
                    <a:pt x="235985" y="68198"/>
                  </a:lnTo>
                  <a:lnTo>
                    <a:pt x="211226" y="0"/>
                  </a:lnTo>
                  <a:close/>
                </a:path>
                <a:path w="379094" h="370840">
                  <a:moveTo>
                    <a:pt x="114037" y="370077"/>
                  </a:moveTo>
                  <a:lnTo>
                    <a:pt x="53657" y="370077"/>
                  </a:lnTo>
                  <a:lnTo>
                    <a:pt x="66220" y="370125"/>
                  </a:lnTo>
                  <a:lnTo>
                    <a:pt x="80478" y="370268"/>
                  </a:lnTo>
                  <a:lnTo>
                    <a:pt x="114071" y="370839"/>
                  </a:lnTo>
                  <a:lnTo>
                    <a:pt x="114037" y="370077"/>
                  </a:lnTo>
                  <a:close/>
                </a:path>
                <a:path w="379094" h="370840">
                  <a:moveTo>
                    <a:pt x="296706" y="235457"/>
                  </a:moveTo>
                  <a:lnTo>
                    <a:pt x="244043" y="235457"/>
                  </a:lnTo>
                  <a:lnTo>
                    <a:pt x="271818" y="314578"/>
                  </a:lnTo>
                  <a:lnTo>
                    <a:pt x="274505" y="322452"/>
                  </a:lnTo>
                  <a:lnTo>
                    <a:pt x="276212" y="327786"/>
                  </a:lnTo>
                  <a:lnTo>
                    <a:pt x="278028" y="333375"/>
                  </a:lnTo>
                  <a:lnTo>
                    <a:pt x="278866" y="337565"/>
                  </a:lnTo>
                  <a:lnTo>
                    <a:pt x="244563" y="359663"/>
                  </a:lnTo>
                  <a:lnTo>
                    <a:pt x="245605" y="370839"/>
                  </a:lnTo>
                  <a:lnTo>
                    <a:pt x="300154" y="370125"/>
                  </a:lnTo>
                  <a:lnTo>
                    <a:pt x="378919" y="370077"/>
                  </a:lnTo>
                  <a:lnTo>
                    <a:pt x="378434" y="359663"/>
                  </a:lnTo>
                  <a:lnTo>
                    <a:pt x="342277" y="347090"/>
                  </a:lnTo>
                  <a:lnTo>
                    <a:pt x="326859" y="318515"/>
                  </a:lnTo>
                  <a:lnTo>
                    <a:pt x="296706" y="235457"/>
                  </a:lnTo>
                  <a:close/>
                </a:path>
                <a:path w="379094" h="370840">
                  <a:moveTo>
                    <a:pt x="378919" y="370077"/>
                  </a:moveTo>
                  <a:lnTo>
                    <a:pt x="315671" y="370077"/>
                  </a:lnTo>
                  <a:lnTo>
                    <a:pt x="330563" y="370125"/>
                  </a:lnTo>
                  <a:lnTo>
                    <a:pt x="346075" y="370268"/>
                  </a:lnTo>
                  <a:lnTo>
                    <a:pt x="378955" y="370839"/>
                  </a:lnTo>
                  <a:lnTo>
                    <a:pt x="378919" y="370077"/>
                  </a:lnTo>
                  <a:close/>
                </a:path>
                <a:path w="379094" h="370840">
                  <a:moveTo>
                    <a:pt x="235985" y="68198"/>
                  </a:moveTo>
                  <a:lnTo>
                    <a:pt x="184658" y="68198"/>
                  </a:lnTo>
                  <a:lnTo>
                    <a:pt x="235445" y="211708"/>
                  </a:lnTo>
                  <a:lnTo>
                    <a:pt x="288084" y="211708"/>
                  </a:lnTo>
                  <a:lnTo>
                    <a:pt x="235985" y="68198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661936" y="883792"/>
              <a:ext cx="107314" cy="143510"/>
            </a:xfrm>
            <a:custGeom>
              <a:avLst/>
              <a:gdLst/>
              <a:ahLst/>
              <a:cxnLst/>
              <a:rect l="l" t="t" r="r" b="b"/>
              <a:pathLst>
                <a:path w="107315" h="143509">
                  <a:moveTo>
                    <a:pt x="56514" y="0"/>
                  </a:moveTo>
                  <a:lnTo>
                    <a:pt x="0" y="143510"/>
                  </a:lnTo>
                  <a:lnTo>
                    <a:pt x="107302" y="143510"/>
                  </a:lnTo>
                  <a:lnTo>
                    <a:pt x="56514" y="0"/>
                  </a:lnTo>
                  <a:close/>
                </a:path>
              </a:pathLst>
            </a:custGeom>
            <a:ln w="3175">
              <a:solidFill>
                <a:srgbClr val="3A43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351" y="812291"/>
              <a:ext cx="385572" cy="377951"/>
            </a:xfrm>
            <a:prstGeom prst="rect">
              <a:avLst/>
            </a:prstGeom>
          </p:spPr>
        </p:pic>
        <p:pic>
          <p:nvPicPr>
            <p:cNvPr id="13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303" y="789431"/>
              <a:ext cx="2542032" cy="406908"/>
            </a:xfrm>
            <a:prstGeom prst="rect">
              <a:avLst/>
            </a:prstGeom>
          </p:spPr>
        </p:pic>
      </p:grpSp>
      <p:grpSp>
        <p:nvGrpSpPr>
          <p:cNvPr id="14" name="object 2"/>
          <p:cNvGrpSpPr/>
          <p:nvPr/>
        </p:nvGrpSpPr>
        <p:grpSpPr>
          <a:xfrm>
            <a:off x="1346295" y="1394355"/>
            <a:ext cx="2778760" cy="527685"/>
            <a:chOff x="530351" y="789431"/>
            <a:chExt cx="2778760" cy="527685"/>
          </a:xfrm>
        </p:grpSpPr>
        <p:sp>
          <p:nvSpPr>
            <p:cNvPr id="15" name="object 3"/>
            <p:cNvSpPr/>
            <p:nvPr/>
          </p:nvSpPr>
          <p:spPr>
            <a:xfrm>
              <a:off x="533793" y="815593"/>
              <a:ext cx="379095" cy="370840"/>
            </a:xfrm>
            <a:custGeom>
              <a:avLst/>
              <a:gdLst/>
              <a:ahLst/>
              <a:cxnLst/>
              <a:rect l="l" t="t" r="r" b="b"/>
              <a:pathLst>
                <a:path w="379094" h="370840">
                  <a:moveTo>
                    <a:pt x="211226" y="0"/>
                  </a:moveTo>
                  <a:lnTo>
                    <a:pt x="184404" y="3936"/>
                  </a:lnTo>
                  <a:lnTo>
                    <a:pt x="47485" y="330834"/>
                  </a:lnTo>
                  <a:lnTo>
                    <a:pt x="44018" y="337565"/>
                  </a:lnTo>
                  <a:lnTo>
                    <a:pt x="40893" y="342010"/>
                  </a:lnTo>
                  <a:lnTo>
                    <a:pt x="37769" y="346328"/>
                  </a:lnTo>
                  <a:lnTo>
                    <a:pt x="32905" y="349503"/>
                  </a:lnTo>
                  <a:lnTo>
                    <a:pt x="0" y="359663"/>
                  </a:lnTo>
                  <a:lnTo>
                    <a:pt x="1308" y="370839"/>
                  </a:lnTo>
                  <a:lnTo>
                    <a:pt x="41591" y="370125"/>
                  </a:lnTo>
                  <a:lnTo>
                    <a:pt x="114037" y="370077"/>
                  </a:lnTo>
                  <a:lnTo>
                    <a:pt x="113550" y="359155"/>
                  </a:lnTo>
                  <a:lnTo>
                    <a:pt x="79438" y="344677"/>
                  </a:lnTo>
                  <a:lnTo>
                    <a:pt x="79527" y="337946"/>
                  </a:lnTo>
                  <a:lnTo>
                    <a:pt x="80479" y="333882"/>
                  </a:lnTo>
                  <a:lnTo>
                    <a:pt x="84645" y="322452"/>
                  </a:lnTo>
                  <a:lnTo>
                    <a:pt x="91160" y="304926"/>
                  </a:lnTo>
                  <a:lnTo>
                    <a:pt x="118503" y="235457"/>
                  </a:lnTo>
                  <a:lnTo>
                    <a:pt x="296706" y="235457"/>
                  </a:lnTo>
                  <a:lnTo>
                    <a:pt x="288084" y="211708"/>
                  </a:lnTo>
                  <a:lnTo>
                    <a:pt x="128143" y="211708"/>
                  </a:lnTo>
                  <a:lnTo>
                    <a:pt x="184658" y="68198"/>
                  </a:lnTo>
                  <a:lnTo>
                    <a:pt x="235985" y="68198"/>
                  </a:lnTo>
                  <a:lnTo>
                    <a:pt x="211226" y="0"/>
                  </a:lnTo>
                  <a:close/>
                </a:path>
                <a:path w="379094" h="370840">
                  <a:moveTo>
                    <a:pt x="114037" y="370077"/>
                  </a:moveTo>
                  <a:lnTo>
                    <a:pt x="53657" y="370077"/>
                  </a:lnTo>
                  <a:lnTo>
                    <a:pt x="66220" y="370125"/>
                  </a:lnTo>
                  <a:lnTo>
                    <a:pt x="80478" y="370268"/>
                  </a:lnTo>
                  <a:lnTo>
                    <a:pt x="114071" y="370839"/>
                  </a:lnTo>
                  <a:lnTo>
                    <a:pt x="114037" y="370077"/>
                  </a:lnTo>
                  <a:close/>
                </a:path>
                <a:path w="379094" h="370840">
                  <a:moveTo>
                    <a:pt x="296706" y="235457"/>
                  </a:moveTo>
                  <a:lnTo>
                    <a:pt x="244043" y="235457"/>
                  </a:lnTo>
                  <a:lnTo>
                    <a:pt x="271818" y="314578"/>
                  </a:lnTo>
                  <a:lnTo>
                    <a:pt x="274505" y="322452"/>
                  </a:lnTo>
                  <a:lnTo>
                    <a:pt x="276212" y="327786"/>
                  </a:lnTo>
                  <a:lnTo>
                    <a:pt x="278028" y="333375"/>
                  </a:lnTo>
                  <a:lnTo>
                    <a:pt x="278866" y="337565"/>
                  </a:lnTo>
                  <a:lnTo>
                    <a:pt x="244563" y="359663"/>
                  </a:lnTo>
                  <a:lnTo>
                    <a:pt x="245605" y="370839"/>
                  </a:lnTo>
                  <a:lnTo>
                    <a:pt x="300154" y="370125"/>
                  </a:lnTo>
                  <a:lnTo>
                    <a:pt x="378919" y="370077"/>
                  </a:lnTo>
                  <a:lnTo>
                    <a:pt x="378434" y="359663"/>
                  </a:lnTo>
                  <a:lnTo>
                    <a:pt x="342277" y="347090"/>
                  </a:lnTo>
                  <a:lnTo>
                    <a:pt x="326859" y="318515"/>
                  </a:lnTo>
                  <a:lnTo>
                    <a:pt x="296706" y="235457"/>
                  </a:lnTo>
                  <a:close/>
                </a:path>
                <a:path w="379094" h="370840">
                  <a:moveTo>
                    <a:pt x="378919" y="370077"/>
                  </a:moveTo>
                  <a:lnTo>
                    <a:pt x="315671" y="370077"/>
                  </a:lnTo>
                  <a:lnTo>
                    <a:pt x="330563" y="370125"/>
                  </a:lnTo>
                  <a:lnTo>
                    <a:pt x="346075" y="370268"/>
                  </a:lnTo>
                  <a:lnTo>
                    <a:pt x="378955" y="370839"/>
                  </a:lnTo>
                  <a:lnTo>
                    <a:pt x="378919" y="370077"/>
                  </a:lnTo>
                  <a:close/>
                </a:path>
                <a:path w="379094" h="370840">
                  <a:moveTo>
                    <a:pt x="235985" y="68198"/>
                  </a:moveTo>
                  <a:lnTo>
                    <a:pt x="184658" y="68198"/>
                  </a:lnTo>
                  <a:lnTo>
                    <a:pt x="235445" y="211708"/>
                  </a:lnTo>
                  <a:lnTo>
                    <a:pt x="288084" y="211708"/>
                  </a:lnTo>
                  <a:lnTo>
                    <a:pt x="235985" y="68198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/>
            <p:cNvSpPr/>
            <p:nvPr/>
          </p:nvSpPr>
          <p:spPr>
            <a:xfrm>
              <a:off x="661936" y="883792"/>
              <a:ext cx="107314" cy="143510"/>
            </a:xfrm>
            <a:custGeom>
              <a:avLst/>
              <a:gdLst/>
              <a:ahLst/>
              <a:cxnLst/>
              <a:rect l="l" t="t" r="r" b="b"/>
              <a:pathLst>
                <a:path w="107315" h="143509">
                  <a:moveTo>
                    <a:pt x="56514" y="0"/>
                  </a:moveTo>
                  <a:lnTo>
                    <a:pt x="0" y="143510"/>
                  </a:lnTo>
                  <a:lnTo>
                    <a:pt x="107302" y="143510"/>
                  </a:lnTo>
                  <a:lnTo>
                    <a:pt x="56514" y="0"/>
                  </a:lnTo>
                  <a:close/>
                </a:path>
              </a:pathLst>
            </a:custGeom>
            <a:ln w="3175">
              <a:solidFill>
                <a:srgbClr val="3A43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351" y="812291"/>
              <a:ext cx="385572" cy="377951"/>
            </a:xfrm>
            <a:prstGeom prst="rect">
              <a:avLst/>
            </a:prstGeom>
          </p:spPr>
        </p:pic>
        <p:pic>
          <p:nvPicPr>
            <p:cNvPr id="18" name="object 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303" y="789431"/>
              <a:ext cx="2400300" cy="5273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9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476" y="2741676"/>
            <a:ext cx="3508248" cy="33558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1236" y="2834288"/>
            <a:ext cx="3813048" cy="3051048"/>
          </a:xfrm>
          <a:prstGeom prst="rect">
            <a:avLst/>
          </a:prstGeom>
        </p:spPr>
      </p:pic>
      <p:grpSp>
        <p:nvGrpSpPr>
          <p:cNvPr id="12" name="object 2"/>
          <p:cNvGrpSpPr>
            <a:grpSpLocks noGrp="1"/>
          </p:cNvGrpSpPr>
          <p:nvPr/>
        </p:nvGrpSpPr>
        <p:grpSpPr>
          <a:xfrm>
            <a:off x="1616075" y="452438"/>
            <a:ext cx="5389563" cy="800100"/>
            <a:chOff x="571500" y="789431"/>
            <a:chExt cx="4305300" cy="527685"/>
          </a:xfrm>
        </p:grpSpPr>
        <p:sp>
          <p:nvSpPr>
            <p:cNvPr id="13" name="object 3"/>
            <p:cNvSpPr/>
            <p:nvPr/>
          </p:nvSpPr>
          <p:spPr>
            <a:xfrm>
              <a:off x="574166" y="820038"/>
              <a:ext cx="269240" cy="366395"/>
            </a:xfrm>
            <a:custGeom>
              <a:avLst/>
              <a:gdLst/>
              <a:ahLst/>
              <a:cxnLst/>
              <a:rect l="l" t="t" r="r" b="b"/>
              <a:pathLst>
                <a:path w="269240" h="366394">
                  <a:moveTo>
                    <a:pt x="0" y="1015"/>
                  </a:moveTo>
                  <a:lnTo>
                    <a:pt x="520" y="12191"/>
                  </a:lnTo>
                  <a:lnTo>
                    <a:pt x="32816" y="22351"/>
                  </a:lnTo>
                  <a:lnTo>
                    <a:pt x="36804" y="23749"/>
                  </a:lnTo>
                  <a:lnTo>
                    <a:pt x="39516" y="307554"/>
                  </a:lnTo>
                  <a:lnTo>
                    <a:pt x="39376" y="322199"/>
                  </a:lnTo>
                  <a:lnTo>
                    <a:pt x="0" y="355219"/>
                  </a:lnTo>
                  <a:lnTo>
                    <a:pt x="1041" y="366395"/>
                  </a:lnTo>
                  <a:lnTo>
                    <a:pt x="49774" y="365680"/>
                  </a:lnTo>
                  <a:lnTo>
                    <a:pt x="134355" y="365633"/>
                  </a:lnTo>
                  <a:lnTo>
                    <a:pt x="133870" y="355219"/>
                  </a:lnTo>
                  <a:lnTo>
                    <a:pt x="93586" y="342900"/>
                  </a:lnTo>
                  <a:lnTo>
                    <a:pt x="90627" y="211455"/>
                  </a:lnTo>
                  <a:lnTo>
                    <a:pt x="162444" y="211455"/>
                  </a:lnTo>
                  <a:lnTo>
                    <a:pt x="188260" y="206009"/>
                  </a:lnTo>
                  <a:lnTo>
                    <a:pt x="212075" y="196328"/>
                  </a:lnTo>
                  <a:lnTo>
                    <a:pt x="217516" y="192659"/>
                  </a:lnTo>
                  <a:lnTo>
                    <a:pt x="126580" y="192659"/>
                  </a:lnTo>
                  <a:lnTo>
                    <a:pt x="117691" y="192468"/>
                  </a:lnTo>
                  <a:lnTo>
                    <a:pt x="108737" y="191897"/>
                  </a:lnTo>
                  <a:lnTo>
                    <a:pt x="99716" y="190944"/>
                  </a:lnTo>
                  <a:lnTo>
                    <a:pt x="90627" y="189611"/>
                  </a:lnTo>
                  <a:lnTo>
                    <a:pt x="90627" y="23368"/>
                  </a:lnTo>
                  <a:lnTo>
                    <a:pt x="99468" y="22461"/>
                  </a:lnTo>
                  <a:lnTo>
                    <a:pt x="108277" y="21828"/>
                  </a:lnTo>
                  <a:lnTo>
                    <a:pt x="117051" y="21457"/>
                  </a:lnTo>
                  <a:lnTo>
                    <a:pt x="125793" y="21336"/>
                  </a:lnTo>
                  <a:lnTo>
                    <a:pt x="232651" y="21336"/>
                  </a:lnTo>
                  <a:lnTo>
                    <a:pt x="219447" y="13501"/>
                  </a:lnTo>
                  <a:lnTo>
                    <a:pt x="197991" y="6000"/>
                  </a:lnTo>
                  <a:lnTo>
                    <a:pt x="175759" y="2032"/>
                  </a:lnTo>
                  <a:lnTo>
                    <a:pt x="65582" y="2032"/>
                  </a:lnTo>
                  <a:lnTo>
                    <a:pt x="33191" y="1762"/>
                  </a:lnTo>
                  <a:lnTo>
                    <a:pt x="0" y="1015"/>
                  </a:lnTo>
                  <a:close/>
                </a:path>
                <a:path w="269240" h="366394">
                  <a:moveTo>
                    <a:pt x="134355" y="365633"/>
                  </a:moveTo>
                  <a:lnTo>
                    <a:pt x="65633" y="365633"/>
                  </a:lnTo>
                  <a:lnTo>
                    <a:pt x="81552" y="365680"/>
                  </a:lnTo>
                  <a:lnTo>
                    <a:pt x="98317" y="365823"/>
                  </a:lnTo>
                  <a:lnTo>
                    <a:pt x="115929" y="366061"/>
                  </a:lnTo>
                  <a:lnTo>
                    <a:pt x="134391" y="366395"/>
                  </a:lnTo>
                  <a:lnTo>
                    <a:pt x="134355" y="365633"/>
                  </a:lnTo>
                  <a:close/>
                </a:path>
                <a:path w="269240" h="366394">
                  <a:moveTo>
                    <a:pt x="162444" y="211455"/>
                  </a:moveTo>
                  <a:lnTo>
                    <a:pt x="90627" y="211455"/>
                  </a:lnTo>
                  <a:lnTo>
                    <a:pt x="100862" y="212455"/>
                  </a:lnTo>
                  <a:lnTo>
                    <a:pt x="110764" y="213169"/>
                  </a:lnTo>
                  <a:lnTo>
                    <a:pt x="120336" y="213598"/>
                  </a:lnTo>
                  <a:lnTo>
                    <a:pt x="129578" y="213740"/>
                  </a:lnTo>
                  <a:lnTo>
                    <a:pt x="160760" y="211810"/>
                  </a:lnTo>
                  <a:lnTo>
                    <a:pt x="162444" y="211455"/>
                  </a:lnTo>
                  <a:close/>
                </a:path>
                <a:path w="269240" h="366394">
                  <a:moveTo>
                    <a:pt x="232651" y="21336"/>
                  </a:moveTo>
                  <a:lnTo>
                    <a:pt x="125793" y="21336"/>
                  </a:lnTo>
                  <a:lnTo>
                    <a:pt x="146572" y="22643"/>
                  </a:lnTo>
                  <a:lnTo>
                    <a:pt x="164371" y="26558"/>
                  </a:lnTo>
                  <a:lnTo>
                    <a:pt x="200093" y="53903"/>
                  </a:lnTo>
                  <a:lnTo>
                    <a:pt x="211747" y="105410"/>
                  </a:lnTo>
                  <a:lnTo>
                    <a:pt x="210387" y="126154"/>
                  </a:lnTo>
                  <a:lnTo>
                    <a:pt x="189992" y="171196"/>
                  </a:lnTo>
                  <a:lnTo>
                    <a:pt x="146168" y="191323"/>
                  </a:lnTo>
                  <a:lnTo>
                    <a:pt x="126580" y="192659"/>
                  </a:lnTo>
                  <a:lnTo>
                    <a:pt x="217516" y="192659"/>
                  </a:lnTo>
                  <a:lnTo>
                    <a:pt x="248208" y="165731"/>
                  </a:lnTo>
                  <a:lnTo>
                    <a:pt x="266496" y="122209"/>
                  </a:lnTo>
                  <a:lnTo>
                    <a:pt x="268782" y="95758"/>
                  </a:lnTo>
                  <a:lnTo>
                    <a:pt x="266804" y="73419"/>
                  </a:lnTo>
                  <a:lnTo>
                    <a:pt x="260870" y="54022"/>
                  </a:lnTo>
                  <a:lnTo>
                    <a:pt x="250984" y="37554"/>
                  </a:lnTo>
                  <a:lnTo>
                    <a:pt x="237147" y="24002"/>
                  </a:lnTo>
                  <a:lnTo>
                    <a:pt x="232651" y="21336"/>
                  </a:lnTo>
                  <a:close/>
                </a:path>
                <a:path w="269240" h="366394">
                  <a:moveTo>
                    <a:pt x="143814" y="0"/>
                  </a:moveTo>
                  <a:lnTo>
                    <a:pt x="135323" y="51"/>
                  </a:lnTo>
                  <a:lnTo>
                    <a:pt x="126387" y="222"/>
                  </a:lnTo>
                  <a:lnTo>
                    <a:pt x="117007" y="535"/>
                  </a:lnTo>
                  <a:lnTo>
                    <a:pt x="97058" y="1442"/>
                  </a:lnTo>
                  <a:lnTo>
                    <a:pt x="86747" y="1762"/>
                  </a:lnTo>
                  <a:lnTo>
                    <a:pt x="76255" y="1962"/>
                  </a:lnTo>
                  <a:lnTo>
                    <a:pt x="65582" y="2032"/>
                  </a:lnTo>
                  <a:lnTo>
                    <a:pt x="175759" y="2032"/>
                  </a:lnTo>
                  <a:lnTo>
                    <a:pt x="172780" y="1500"/>
                  </a:lnTo>
                  <a:lnTo>
                    <a:pt x="14381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270" y="839850"/>
              <a:ext cx="124167" cy="174371"/>
            </a:xfrm>
            <a:prstGeom prst="rect">
              <a:avLst/>
            </a:prstGeom>
          </p:spPr>
        </p:pic>
        <p:pic>
          <p:nvPicPr>
            <p:cNvPr id="15" name="object 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0" y="816863"/>
              <a:ext cx="274319" cy="373379"/>
            </a:xfrm>
            <a:prstGeom prst="rect">
              <a:avLst/>
            </a:prstGeom>
          </p:spPr>
        </p:pic>
        <p:pic>
          <p:nvPicPr>
            <p:cNvPr id="16" name="object 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868" y="789431"/>
              <a:ext cx="4027931" cy="527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054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3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pic>
        <p:nvPicPr>
          <p:cNvPr id="6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199" y="2869809"/>
            <a:ext cx="3860409" cy="3564988"/>
          </a:xfrm>
          <a:prstGeom prst="rect">
            <a:avLst/>
          </a:prstGeom>
        </p:spPr>
      </p:pic>
      <p:pic>
        <p:nvPicPr>
          <p:cNvPr id="7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1068" y="2940148"/>
            <a:ext cx="3962400" cy="3460652"/>
          </a:xfrm>
          <a:prstGeom prst="rect">
            <a:avLst/>
          </a:prstGeom>
        </p:spPr>
      </p:pic>
      <p:pic>
        <p:nvPicPr>
          <p:cNvPr id="8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7777" y="548641"/>
            <a:ext cx="3277773" cy="76809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3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grpSp>
        <p:nvGrpSpPr>
          <p:cNvPr id="6" name="object 2"/>
          <p:cNvGrpSpPr/>
          <p:nvPr/>
        </p:nvGrpSpPr>
        <p:grpSpPr>
          <a:xfrm>
            <a:off x="1895763" y="839724"/>
            <a:ext cx="7678420" cy="477520"/>
            <a:chOff x="742187" y="839724"/>
            <a:chExt cx="7678420" cy="477520"/>
          </a:xfrm>
        </p:grpSpPr>
        <p:sp>
          <p:nvSpPr>
            <p:cNvPr id="7" name="object 3"/>
            <p:cNvSpPr/>
            <p:nvPr/>
          </p:nvSpPr>
          <p:spPr>
            <a:xfrm>
              <a:off x="744600" y="866140"/>
              <a:ext cx="247015" cy="333375"/>
            </a:xfrm>
            <a:custGeom>
              <a:avLst/>
              <a:gdLst/>
              <a:ahLst/>
              <a:cxnLst/>
              <a:rect l="l" t="t" r="r" b="b"/>
              <a:pathLst>
                <a:path w="247015" h="333375">
                  <a:moveTo>
                    <a:pt x="142124" y="331724"/>
                  </a:moveTo>
                  <a:lnTo>
                    <a:pt x="59524" y="331724"/>
                  </a:lnTo>
                  <a:lnTo>
                    <a:pt x="68071" y="331771"/>
                  </a:lnTo>
                  <a:lnTo>
                    <a:pt x="76185" y="331914"/>
                  </a:lnTo>
                  <a:lnTo>
                    <a:pt x="83869" y="332152"/>
                  </a:lnTo>
                  <a:lnTo>
                    <a:pt x="98037" y="332745"/>
                  </a:lnTo>
                  <a:lnTo>
                    <a:pt x="111119" y="333075"/>
                  </a:lnTo>
                  <a:lnTo>
                    <a:pt x="117284" y="333121"/>
                  </a:lnTo>
                  <a:lnTo>
                    <a:pt x="142124" y="331724"/>
                  </a:lnTo>
                  <a:close/>
                </a:path>
                <a:path w="247015" h="333375">
                  <a:moveTo>
                    <a:pt x="0" y="1524"/>
                  </a:moveTo>
                  <a:lnTo>
                    <a:pt x="469" y="11557"/>
                  </a:lnTo>
                  <a:lnTo>
                    <a:pt x="29730" y="20827"/>
                  </a:lnTo>
                  <a:lnTo>
                    <a:pt x="33337" y="22098"/>
                  </a:lnTo>
                  <a:lnTo>
                    <a:pt x="35229" y="24764"/>
                  </a:lnTo>
                  <a:lnTo>
                    <a:pt x="35547" y="34036"/>
                  </a:lnTo>
                  <a:lnTo>
                    <a:pt x="35661" y="39877"/>
                  </a:lnTo>
                  <a:lnTo>
                    <a:pt x="35738" y="284612"/>
                  </a:lnTo>
                  <a:lnTo>
                    <a:pt x="35661" y="292862"/>
                  </a:lnTo>
                  <a:lnTo>
                    <a:pt x="29019" y="313563"/>
                  </a:lnTo>
                  <a:lnTo>
                    <a:pt x="0" y="322325"/>
                  </a:lnTo>
                  <a:lnTo>
                    <a:pt x="952" y="332486"/>
                  </a:lnTo>
                  <a:lnTo>
                    <a:pt x="45133" y="331771"/>
                  </a:lnTo>
                  <a:lnTo>
                    <a:pt x="142124" y="331724"/>
                  </a:lnTo>
                  <a:lnTo>
                    <a:pt x="146040" y="331503"/>
                  </a:lnTo>
                  <a:lnTo>
                    <a:pt x="171483" y="326659"/>
                  </a:lnTo>
                  <a:lnTo>
                    <a:pt x="193613" y="318601"/>
                  </a:lnTo>
                  <a:lnTo>
                    <a:pt x="200123" y="314706"/>
                  </a:lnTo>
                  <a:lnTo>
                    <a:pt x="110286" y="314706"/>
                  </a:lnTo>
                  <a:lnTo>
                    <a:pt x="104609" y="314451"/>
                  </a:lnTo>
                  <a:lnTo>
                    <a:pt x="98424" y="314071"/>
                  </a:lnTo>
                  <a:lnTo>
                    <a:pt x="92240" y="313563"/>
                  </a:lnTo>
                  <a:lnTo>
                    <a:pt x="86791" y="312420"/>
                  </a:lnTo>
                  <a:lnTo>
                    <a:pt x="82092" y="310769"/>
                  </a:lnTo>
                  <a:lnTo>
                    <a:pt x="82092" y="167512"/>
                  </a:lnTo>
                  <a:lnTo>
                    <a:pt x="94953" y="167052"/>
                  </a:lnTo>
                  <a:lnTo>
                    <a:pt x="101514" y="166923"/>
                  </a:lnTo>
                  <a:lnTo>
                    <a:pt x="209070" y="166877"/>
                  </a:lnTo>
                  <a:lnTo>
                    <a:pt x="203341" y="163480"/>
                  </a:lnTo>
                  <a:lnTo>
                    <a:pt x="188247" y="157646"/>
                  </a:lnTo>
                  <a:lnTo>
                    <a:pt x="171030" y="153670"/>
                  </a:lnTo>
                  <a:lnTo>
                    <a:pt x="181290" y="148844"/>
                  </a:lnTo>
                  <a:lnTo>
                    <a:pt x="111671" y="148844"/>
                  </a:lnTo>
                  <a:lnTo>
                    <a:pt x="82092" y="148717"/>
                  </a:lnTo>
                  <a:lnTo>
                    <a:pt x="82092" y="21462"/>
                  </a:lnTo>
                  <a:lnTo>
                    <a:pt x="92976" y="20447"/>
                  </a:lnTo>
                  <a:lnTo>
                    <a:pt x="102679" y="19938"/>
                  </a:lnTo>
                  <a:lnTo>
                    <a:pt x="107137" y="19812"/>
                  </a:lnTo>
                  <a:lnTo>
                    <a:pt x="207575" y="19812"/>
                  </a:lnTo>
                  <a:lnTo>
                    <a:pt x="207022" y="19304"/>
                  </a:lnTo>
                  <a:lnTo>
                    <a:pt x="192190" y="10876"/>
                  </a:lnTo>
                  <a:lnTo>
                    <a:pt x="174191" y="4841"/>
                  </a:lnTo>
                  <a:lnTo>
                    <a:pt x="160028" y="2412"/>
                  </a:lnTo>
                  <a:lnTo>
                    <a:pt x="59613" y="2412"/>
                  </a:lnTo>
                  <a:lnTo>
                    <a:pt x="30121" y="2206"/>
                  </a:lnTo>
                  <a:lnTo>
                    <a:pt x="0" y="1524"/>
                  </a:lnTo>
                  <a:close/>
                </a:path>
                <a:path w="247015" h="333375">
                  <a:moveTo>
                    <a:pt x="209070" y="166877"/>
                  </a:moveTo>
                  <a:lnTo>
                    <a:pt x="108165" y="166877"/>
                  </a:lnTo>
                  <a:lnTo>
                    <a:pt x="129494" y="167977"/>
                  </a:lnTo>
                  <a:lnTo>
                    <a:pt x="147666" y="171291"/>
                  </a:lnTo>
                  <a:lnTo>
                    <a:pt x="183527" y="194726"/>
                  </a:lnTo>
                  <a:lnTo>
                    <a:pt x="195084" y="239268"/>
                  </a:lnTo>
                  <a:lnTo>
                    <a:pt x="193808" y="256583"/>
                  </a:lnTo>
                  <a:lnTo>
                    <a:pt x="174764" y="295401"/>
                  </a:lnTo>
                  <a:lnTo>
                    <a:pt x="133784" y="313493"/>
                  </a:lnTo>
                  <a:lnTo>
                    <a:pt x="115455" y="314706"/>
                  </a:lnTo>
                  <a:lnTo>
                    <a:pt x="200123" y="314706"/>
                  </a:lnTo>
                  <a:lnTo>
                    <a:pt x="238167" y="276161"/>
                  </a:lnTo>
                  <a:lnTo>
                    <a:pt x="246748" y="234314"/>
                  </a:lnTo>
                  <a:lnTo>
                    <a:pt x="245524" y="218743"/>
                  </a:lnTo>
                  <a:lnTo>
                    <a:pt x="241852" y="204612"/>
                  </a:lnTo>
                  <a:lnTo>
                    <a:pt x="235732" y="191934"/>
                  </a:lnTo>
                  <a:lnTo>
                    <a:pt x="227164" y="180721"/>
                  </a:lnTo>
                  <a:lnTo>
                    <a:pt x="216313" y="171172"/>
                  </a:lnTo>
                  <a:lnTo>
                    <a:pt x="209070" y="166877"/>
                  </a:lnTo>
                  <a:close/>
                </a:path>
                <a:path w="247015" h="333375">
                  <a:moveTo>
                    <a:pt x="207575" y="19812"/>
                  </a:moveTo>
                  <a:lnTo>
                    <a:pt x="111213" y="19812"/>
                  </a:lnTo>
                  <a:lnTo>
                    <a:pt x="127344" y="20740"/>
                  </a:lnTo>
                  <a:lnTo>
                    <a:pt x="141465" y="23526"/>
                  </a:lnTo>
                  <a:lnTo>
                    <a:pt x="177325" y="54102"/>
                  </a:lnTo>
                  <a:lnTo>
                    <a:pt x="181876" y="83058"/>
                  </a:lnTo>
                  <a:lnTo>
                    <a:pt x="180769" y="98182"/>
                  </a:lnTo>
                  <a:lnTo>
                    <a:pt x="154222" y="139414"/>
                  </a:lnTo>
                  <a:lnTo>
                    <a:pt x="111671" y="148844"/>
                  </a:lnTo>
                  <a:lnTo>
                    <a:pt x="181290" y="148844"/>
                  </a:lnTo>
                  <a:lnTo>
                    <a:pt x="198376" y="140807"/>
                  </a:lnTo>
                  <a:lnTo>
                    <a:pt x="217911" y="123348"/>
                  </a:lnTo>
                  <a:lnTo>
                    <a:pt x="229632" y="101270"/>
                  </a:lnTo>
                  <a:lnTo>
                    <a:pt x="233540" y="74549"/>
                  </a:lnTo>
                  <a:lnTo>
                    <a:pt x="231882" y="57594"/>
                  </a:lnTo>
                  <a:lnTo>
                    <a:pt x="226910" y="42735"/>
                  </a:lnTo>
                  <a:lnTo>
                    <a:pt x="218624" y="29972"/>
                  </a:lnTo>
                  <a:lnTo>
                    <a:pt x="207575" y="19812"/>
                  </a:lnTo>
                  <a:close/>
                </a:path>
                <a:path w="247015" h="333375">
                  <a:moveTo>
                    <a:pt x="128701" y="0"/>
                  </a:moveTo>
                  <a:lnTo>
                    <a:pt x="123380" y="69"/>
                  </a:lnTo>
                  <a:lnTo>
                    <a:pt x="116046" y="269"/>
                  </a:lnTo>
                  <a:lnTo>
                    <a:pt x="59613" y="2412"/>
                  </a:lnTo>
                  <a:lnTo>
                    <a:pt x="160028" y="2412"/>
                  </a:lnTo>
                  <a:lnTo>
                    <a:pt x="153028" y="1212"/>
                  </a:lnTo>
                  <a:lnTo>
                    <a:pt x="128701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169" y="884428"/>
              <a:ext cx="116039" cy="297942"/>
            </a:xfrm>
            <a:prstGeom prst="rect">
              <a:avLst/>
            </a:prstGeom>
          </p:spPr>
        </p:pic>
        <p:pic>
          <p:nvPicPr>
            <p:cNvPr id="9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" y="862584"/>
              <a:ext cx="251459" cy="339851"/>
            </a:xfrm>
            <a:prstGeom prst="rect">
              <a:avLst/>
            </a:prstGeom>
          </p:spPr>
        </p:pic>
        <p:pic>
          <p:nvPicPr>
            <p:cNvPr id="10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935" y="839724"/>
              <a:ext cx="7408163" cy="477012"/>
            </a:xfrm>
            <a:prstGeom prst="rect">
              <a:avLst/>
            </a:prstGeom>
          </p:spPr>
        </p:pic>
      </p:grpSp>
      <p:sp>
        <p:nvSpPr>
          <p:cNvPr id="11" name="object 12"/>
          <p:cNvSpPr txBox="1"/>
          <p:nvPr/>
        </p:nvSpPr>
        <p:spPr>
          <a:xfrm>
            <a:off x="612140" y="1650165"/>
            <a:ext cx="10627946" cy="4854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6550">
              <a:lnSpc>
                <a:spcPct val="200000"/>
              </a:lnSpc>
              <a:spcBef>
                <a:spcPts val="95"/>
              </a:spcBef>
              <a:buFont typeface="Wingdings" pitchFamily="2" charset="2"/>
              <a:buChar char="v"/>
            </a:pP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Increase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resistance 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plastic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shrinkage</a:t>
            </a:r>
            <a:r>
              <a:rPr sz="2800" spc="-509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during 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curing.</a:t>
            </a:r>
            <a:endParaRPr sz="2800">
              <a:latin typeface="Constantia"/>
              <a:cs typeface="Constantia"/>
            </a:endParaRPr>
          </a:p>
          <a:p>
            <a:pPr marL="349250">
              <a:lnSpc>
                <a:spcPct val="200000"/>
              </a:lnSpc>
              <a:spcBef>
                <a:spcPts val="1170"/>
              </a:spcBef>
              <a:buFont typeface="Wingdings" pitchFamily="2" charset="2"/>
              <a:buChar char="v"/>
            </a:pP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Improve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structural</a:t>
            </a:r>
            <a:r>
              <a:rPr sz="280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strength.</a:t>
            </a:r>
            <a:endParaRPr sz="2800">
              <a:latin typeface="Constantia"/>
              <a:cs typeface="Constantia"/>
            </a:endParaRPr>
          </a:p>
          <a:p>
            <a:pPr marL="349250">
              <a:lnSpc>
                <a:spcPct val="200000"/>
              </a:lnSpc>
              <a:spcBef>
                <a:spcPts val="1680"/>
              </a:spcBef>
              <a:buFont typeface="Wingdings" pitchFamily="2" charset="2"/>
              <a:buChar char="v"/>
            </a:pP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Improve</a:t>
            </a:r>
            <a:r>
              <a:rPr sz="2800" spc="-1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onstantia"/>
                <a:cs typeface="Constantia"/>
              </a:rPr>
              <a:t>ductility.</a:t>
            </a:r>
            <a:endParaRPr sz="2800">
              <a:latin typeface="Constantia"/>
              <a:cs typeface="Constantia"/>
            </a:endParaRPr>
          </a:p>
          <a:p>
            <a:pPr marL="349250" indent="-88900">
              <a:lnSpc>
                <a:spcPct val="200000"/>
              </a:lnSpc>
              <a:spcBef>
                <a:spcPts val="1680"/>
              </a:spcBef>
              <a:buFont typeface="Wingdings" pitchFamily="2" charset="2"/>
              <a:buChar char="v"/>
            </a:pPr>
            <a:r>
              <a:rPr sz="2800" spc="-20" dirty="0">
                <a:solidFill>
                  <a:srgbClr val="92D050"/>
                </a:solidFill>
                <a:latin typeface="Constantia"/>
                <a:cs typeface="Constantia"/>
              </a:rPr>
              <a:t>Reduce </a:t>
            </a:r>
            <a:r>
              <a:rPr sz="2800" spc="-10" dirty="0">
                <a:solidFill>
                  <a:srgbClr val="92D050"/>
                </a:solidFill>
                <a:latin typeface="Constantia"/>
                <a:cs typeface="Constantia"/>
              </a:rPr>
              <a:t>steel </a:t>
            </a:r>
            <a:r>
              <a:rPr sz="2800" spc="-15" dirty="0">
                <a:solidFill>
                  <a:srgbClr val="92D050"/>
                </a:solidFill>
                <a:latin typeface="Constantia"/>
                <a:cs typeface="Constantia"/>
              </a:rPr>
              <a:t>reinforcement</a:t>
            </a:r>
            <a:r>
              <a:rPr sz="2800" spc="-335" dirty="0">
                <a:solidFill>
                  <a:srgbClr val="92D050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requirements.</a:t>
            </a:r>
            <a:endParaRPr sz="2800">
              <a:latin typeface="Constantia"/>
              <a:cs typeface="Constantia"/>
            </a:endParaRPr>
          </a:p>
          <a:p>
            <a:pPr marL="12700" marR="955675" indent="336550">
              <a:lnSpc>
                <a:spcPct val="200000"/>
              </a:lnSpc>
              <a:spcBef>
                <a:spcPts val="450"/>
              </a:spcBef>
              <a:buFont typeface="Wingdings" pitchFamily="2" charset="2"/>
              <a:buChar char="v"/>
            </a:pP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Improve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impact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resistance </a:t>
            </a:r>
            <a:r>
              <a:rPr sz="28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800" spc="-37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abrasion  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resistance.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3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76831" y="1096262"/>
            <a:ext cx="10255292" cy="388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marR="3004820" algn="just">
              <a:lnSpc>
                <a:spcPct val="1346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lang="en-IN" sz="2800" spc="-25" dirty="0">
                <a:solidFill>
                  <a:srgbClr val="92D050"/>
                </a:solidFill>
                <a:latin typeface="Constantia"/>
                <a:cs typeface="Constantia"/>
              </a:rPr>
              <a:t>Improves </a:t>
            </a:r>
            <a:r>
              <a:rPr lang="en-IN" sz="2800" spc="-35" dirty="0">
                <a:solidFill>
                  <a:srgbClr val="92D050"/>
                </a:solidFill>
                <a:latin typeface="Constantia"/>
                <a:cs typeface="Constantia"/>
              </a:rPr>
              <a:t>ductility.  </a:t>
            </a:r>
            <a:r>
              <a:rPr lang="en-IN" sz="2800" spc="-25" dirty="0">
                <a:solidFill>
                  <a:srgbClr val="FFFFFF"/>
                </a:solidFill>
                <a:latin typeface="Constantia"/>
                <a:cs typeface="Constantia"/>
              </a:rPr>
              <a:t>Improve </a:t>
            </a:r>
            <a:r>
              <a:rPr lang="en-IN" sz="2800" spc="-15" dirty="0">
                <a:solidFill>
                  <a:srgbClr val="FFFFFF"/>
                </a:solidFill>
                <a:latin typeface="Constantia"/>
                <a:cs typeface="Constantia"/>
              </a:rPr>
              <a:t>freeze-thaw</a:t>
            </a:r>
            <a:r>
              <a:rPr lang="en-IN" sz="2800" spc="-21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lang="en-IN" sz="2800" spc="-10" dirty="0">
                <a:solidFill>
                  <a:srgbClr val="FFFFFF"/>
                </a:solidFill>
                <a:latin typeface="Constantia"/>
                <a:cs typeface="Constantia"/>
              </a:rPr>
              <a:t>effect.</a:t>
            </a:r>
            <a:endParaRPr lang="en-IN" sz="2800" dirty="0">
              <a:latin typeface="Constantia"/>
              <a:cs typeface="Constantia"/>
            </a:endParaRPr>
          </a:p>
          <a:p>
            <a:pPr marL="12700" marR="737235" indent="336550" algn="just">
              <a:lnSpc>
                <a:spcPct val="150000"/>
              </a:lnSpc>
              <a:spcBef>
                <a:spcPts val="5"/>
              </a:spcBef>
              <a:buFont typeface="Wingdings" pitchFamily="2" charset="2"/>
              <a:buChar char="v"/>
            </a:pPr>
            <a:r>
              <a:rPr lang="en-IN" sz="2800" spc="-20" dirty="0">
                <a:solidFill>
                  <a:srgbClr val="FFFFFF"/>
                </a:solidFill>
                <a:latin typeface="Constantia"/>
                <a:cs typeface="Constantia"/>
              </a:rPr>
              <a:t>Reduce </a:t>
            </a:r>
            <a:r>
              <a:rPr lang="en-IN" sz="2800" spc="-15" dirty="0">
                <a:solidFill>
                  <a:srgbClr val="FFFFFF"/>
                </a:solidFill>
                <a:latin typeface="Constantia"/>
                <a:cs typeface="Constantia"/>
              </a:rPr>
              <a:t>crack </a:t>
            </a:r>
            <a:r>
              <a:rPr lang="en-IN" sz="2800" spc="-5" dirty="0">
                <a:solidFill>
                  <a:srgbClr val="FFFFFF"/>
                </a:solidFill>
                <a:latin typeface="Constantia"/>
                <a:cs typeface="Constantia"/>
              </a:rPr>
              <a:t>widths and </a:t>
            </a:r>
            <a:r>
              <a:rPr lang="en-IN" sz="2800" spc="-20" dirty="0">
                <a:solidFill>
                  <a:srgbClr val="FFFFFF"/>
                </a:solidFill>
                <a:latin typeface="Constantia"/>
                <a:cs typeface="Constantia"/>
              </a:rPr>
              <a:t>control </a:t>
            </a:r>
            <a:r>
              <a:rPr lang="en-IN" sz="2800" spc="-1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lang="en-IN" sz="2800" spc="-52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lang="en-IN" sz="2800" spc="-15" dirty="0">
                <a:solidFill>
                  <a:srgbClr val="FFFFFF"/>
                </a:solidFill>
                <a:latin typeface="Constantia"/>
                <a:cs typeface="Constantia"/>
              </a:rPr>
              <a:t>crack  </a:t>
            </a:r>
            <a:r>
              <a:rPr lang="en-IN" sz="2800" spc="-5" dirty="0">
                <a:solidFill>
                  <a:srgbClr val="FFFFFF"/>
                </a:solidFill>
                <a:latin typeface="Constantia"/>
                <a:cs typeface="Constantia"/>
              </a:rPr>
              <a:t>widths </a:t>
            </a:r>
            <a:r>
              <a:rPr lang="en-IN" sz="2800" spc="-45" dirty="0">
                <a:solidFill>
                  <a:srgbClr val="FFFFFF"/>
                </a:solidFill>
                <a:latin typeface="Constantia"/>
                <a:cs typeface="Constantia"/>
              </a:rPr>
              <a:t>tightly, </a:t>
            </a:r>
            <a:r>
              <a:rPr lang="en-IN" sz="2800" spc="-10" dirty="0">
                <a:solidFill>
                  <a:srgbClr val="FFFFFF"/>
                </a:solidFill>
                <a:latin typeface="Constantia"/>
                <a:cs typeface="Constantia"/>
              </a:rPr>
              <a:t>thus </a:t>
            </a:r>
            <a:r>
              <a:rPr lang="en-IN" sz="2800" spc="-15" dirty="0">
                <a:solidFill>
                  <a:srgbClr val="FFFFFF"/>
                </a:solidFill>
                <a:latin typeface="Constantia"/>
                <a:cs typeface="Constantia"/>
              </a:rPr>
              <a:t>improving</a:t>
            </a:r>
            <a:r>
              <a:rPr lang="en-IN" sz="2800" spc="-1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lang="en-IN" sz="2800" spc="-35" dirty="0">
                <a:solidFill>
                  <a:srgbClr val="FFFFFF"/>
                </a:solidFill>
                <a:latin typeface="Constantia"/>
                <a:cs typeface="Constantia"/>
              </a:rPr>
              <a:t>durability.</a:t>
            </a:r>
            <a:endParaRPr lang="en-IN" sz="2800" dirty="0">
              <a:latin typeface="Constantia"/>
              <a:cs typeface="Constantia"/>
            </a:endParaRPr>
          </a:p>
          <a:p>
            <a:pPr marL="12700" marR="5080" indent="336550" algn="just">
              <a:lnSpc>
                <a:spcPts val="5040"/>
              </a:lnSpc>
              <a:spcBef>
                <a:spcPts val="445"/>
              </a:spcBef>
              <a:buFont typeface="Wingdings" pitchFamily="2" charset="2"/>
              <a:buChar char="v"/>
            </a:pPr>
            <a:r>
              <a:rPr lang="en-IN" sz="2800" spc="-25" dirty="0">
                <a:solidFill>
                  <a:srgbClr val="FFFFFF"/>
                </a:solidFill>
                <a:latin typeface="Constantia"/>
                <a:cs typeface="Constantia"/>
              </a:rPr>
              <a:t>Improve </a:t>
            </a:r>
            <a:r>
              <a:rPr lang="en-IN" sz="2800" spc="-5" dirty="0">
                <a:solidFill>
                  <a:srgbClr val="FFFFFF"/>
                </a:solidFill>
                <a:latin typeface="Constantia"/>
                <a:cs typeface="Constantia"/>
              </a:rPr>
              <a:t>mix </a:t>
            </a:r>
            <a:r>
              <a:rPr lang="en-IN" sz="2800" spc="-10" dirty="0">
                <a:solidFill>
                  <a:srgbClr val="FFFFFF"/>
                </a:solidFill>
                <a:latin typeface="Constantia"/>
                <a:cs typeface="Constantia"/>
              </a:rPr>
              <a:t>cohesion, </a:t>
            </a:r>
            <a:r>
              <a:rPr lang="en-IN" sz="2800" spc="-15" dirty="0">
                <a:solidFill>
                  <a:srgbClr val="FFFFFF"/>
                </a:solidFill>
                <a:latin typeface="Constantia"/>
                <a:cs typeface="Constantia"/>
              </a:rPr>
              <a:t>improving </a:t>
            </a:r>
            <a:r>
              <a:rPr lang="en-IN" sz="2800" spc="-5" dirty="0">
                <a:solidFill>
                  <a:srgbClr val="FFFFFF"/>
                </a:solidFill>
                <a:latin typeface="Constantia"/>
                <a:cs typeface="Constantia"/>
              </a:rPr>
              <a:t>pump</a:t>
            </a:r>
            <a:r>
              <a:rPr lang="en-IN" sz="2800" spc="-35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lang="en-IN" sz="2800" spc="-5" dirty="0">
                <a:solidFill>
                  <a:srgbClr val="FFFFFF"/>
                </a:solidFill>
                <a:latin typeface="Constantia"/>
                <a:cs typeface="Constantia"/>
              </a:rPr>
              <a:t>ability  </a:t>
            </a:r>
            <a:r>
              <a:rPr lang="en-IN" sz="2800" spc="-30" dirty="0">
                <a:solidFill>
                  <a:srgbClr val="FFFFFF"/>
                </a:solidFill>
                <a:latin typeface="Constantia"/>
                <a:cs typeface="Constantia"/>
              </a:rPr>
              <a:t>over </a:t>
            </a:r>
            <a:r>
              <a:rPr lang="en-IN" sz="2800" spc="-10" dirty="0">
                <a:solidFill>
                  <a:srgbClr val="FFFFFF"/>
                </a:solidFill>
                <a:latin typeface="Constantia"/>
                <a:cs typeface="Constantia"/>
              </a:rPr>
              <a:t>long</a:t>
            </a:r>
            <a:r>
              <a:rPr lang="en-IN" sz="2800" spc="-14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lang="en-IN" sz="2800" spc="-15" dirty="0">
                <a:solidFill>
                  <a:srgbClr val="FFFFFF"/>
                </a:solidFill>
                <a:latin typeface="Constantia"/>
                <a:cs typeface="Constantia"/>
              </a:rPr>
              <a:t>distances</a:t>
            </a:r>
            <a:endParaRPr lang="en-IN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68"/>
            <a:ext cx="1097280" cy="1084677"/>
          </a:xfrm>
          <a:prstGeom prst="rect">
            <a:avLst/>
          </a:prstGeom>
          <a:noFill/>
        </p:spPr>
      </p:pic>
      <p:pic>
        <p:nvPicPr>
          <p:cNvPr id="8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1524000"/>
            <a:ext cx="2356104" cy="1975103"/>
          </a:xfrm>
          <a:prstGeom prst="rect">
            <a:avLst/>
          </a:prstGeom>
        </p:spPr>
      </p:pic>
      <p:pic>
        <p:nvPicPr>
          <p:cNvPr id="9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193" y="1480272"/>
            <a:ext cx="2446020" cy="1984248"/>
          </a:xfrm>
          <a:prstGeom prst="rect">
            <a:avLst/>
          </a:prstGeom>
        </p:spPr>
      </p:pic>
      <p:pic>
        <p:nvPicPr>
          <p:cNvPr id="10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2190" y="4023008"/>
            <a:ext cx="2517648" cy="2013204"/>
          </a:xfrm>
          <a:prstGeom prst="rect">
            <a:avLst/>
          </a:prstGeom>
        </p:spPr>
      </p:pic>
      <p:pic>
        <p:nvPicPr>
          <p:cNvPr id="11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3875" y="4037076"/>
            <a:ext cx="2517648" cy="1908048"/>
          </a:xfrm>
          <a:prstGeom prst="rect">
            <a:avLst/>
          </a:prstGeom>
        </p:spPr>
      </p:pic>
      <p:grpSp>
        <p:nvGrpSpPr>
          <p:cNvPr id="12" name="object 2"/>
          <p:cNvGrpSpPr/>
          <p:nvPr/>
        </p:nvGrpSpPr>
        <p:grpSpPr>
          <a:xfrm>
            <a:off x="4362157" y="3406022"/>
            <a:ext cx="3088005" cy="407034"/>
            <a:chOff x="563880" y="789431"/>
            <a:chExt cx="3088005" cy="407034"/>
          </a:xfrm>
        </p:grpSpPr>
        <p:pic>
          <p:nvPicPr>
            <p:cNvPr id="13" name="object 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" y="818387"/>
              <a:ext cx="371856" cy="371855"/>
            </a:xfrm>
            <a:prstGeom prst="rect">
              <a:avLst/>
            </a:prstGeom>
          </p:spPr>
        </p:pic>
        <p:pic>
          <p:nvPicPr>
            <p:cNvPr id="14" name="object 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4212" y="789431"/>
              <a:ext cx="2717291" cy="406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5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68"/>
            <a:ext cx="1097280" cy="1084677"/>
          </a:xfrm>
          <a:prstGeom prst="rect">
            <a:avLst/>
          </a:prstGeom>
          <a:noFill/>
        </p:spPr>
      </p:pic>
      <p:sp>
        <p:nvSpPr>
          <p:cNvPr id="6" name="object 3"/>
          <p:cNvSpPr txBox="1"/>
          <p:nvPr/>
        </p:nvSpPr>
        <p:spPr>
          <a:xfrm>
            <a:off x="478303" y="1012874"/>
            <a:ext cx="11451100" cy="515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23695" indent="-342900" algn="just">
              <a:lnSpc>
                <a:spcPct val="150000"/>
              </a:lnSpc>
              <a:spcBef>
                <a:spcPts val="9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3000" dirty="0">
                <a:latin typeface="Book Antiqua" pitchFamily="18" charset="0"/>
                <a:cs typeface="Gothic Uralic"/>
              </a:rPr>
              <a:t>High </a:t>
            </a:r>
            <a:r>
              <a:rPr sz="3000" spc="-5" dirty="0">
                <a:latin typeface="Book Antiqua" pitchFamily="18" charset="0"/>
                <a:cs typeface="Gothic Uralic"/>
              </a:rPr>
              <a:t>modulus of </a:t>
            </a:r>
            <a:r>
              <a:rPr sz="3000" dirty="0">
                <a:latin typeface="Book Antiqua" pitchFamily="18" charset="0"/>
                <a:cs typeface="Gothic Uralic"/>
              </a:rPr>
              <a:t>elasticity </a:t>
            </a:r>
            <a:r>
              <a:rPr sz="3000" spc="-5" dirty="0">
                <a:latin typeface="Book Antiqua" pitchFamily="18" charset="0"/>
                <a:cs typeface="Gothic Uralic"/>
              </a:rPr>
              <a:t>for </a:t>
            </a:r>
            <a:r>
              <a:rPr sz="3000" dirty="0">
                <a:latin typeface="Book Antiqua" pitchFamily="18" charset="0"/>
                <a:cs typeface="Gothic Uralic"/>
              </a:rPr>
              <a:t>effective </a:t>
            </a:r>
            <a:r>
              <a:rPr sz="3000" spc="-80" dirty="0">
                <a:latin typeface="Book Antiqua" pitchFamily="18" charset="0"/>
                <a:cs typeface="Gothic Uralic"/>
              </a:rPr>
              <a:t>long-term  </a:t>
            </a:r>
            <a:r>
              <a:rPr sz="3000" dirty="0">
                <a:latin typeface="Book Antiqua" pitchFamily="18" charset="0"/>
                <a:cs typeface="Gothic Uralic"/>
              </a:rPr>
              <a:t>reinforcement, even in the </a:t>
            </a:r>
            <a:r>
              <a:rPr sz="3000" spc="-5" dirty="0">
                <a:latin typeface="Book Antiqua" pitchFamily="18" charset="0"/>
                <a:cs typeface="Gothic Uralic"/>
              </a:rPr>
              <a:t>hardened</a:t>
            </a:r>
            <a:r>
              <a:rPr sz="3000" spc="-70" dirty="0">
                <a:latin typeface="Book Antiqua" pitchFamily="18" charset="0"/>
                <a:cs typeface="Gothic Uralic"/>
              </a:rPr>
              <a:t> </a:t>
            </a:r>
            <a:r>
              <a:rPr sz="3000" spc="-5" dirty="0">
                <a:latin typeface="Book Antiqua" pitchFamily="18" charset="0"/>
                <a:cs typeface="Gothic Uralic"/>
              </a:rPr>
              <a:t>concrete.</a:t>
            </a:r>
            <a:endParaRPr sz="3000">
              <a:latin typeface="Book Antiqua" pitchFamily="18" charset="0"/>
              <a:cs typeface="Gothic Uralic"/>
            </a:endParaRPr>
          </a:p>
          <a:p>
            <a:pPr marL="355600" indent="-342900" algn="just">
              <a:lnSpc>
                <a:spcPct val="150000"/>
              </a:lnSpc>
              <a:spcBef>
                <a:spcPts val="101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3000" spc="-5" dirty="0">
                <a:latin typeface="Book Antiqua" pitchFamily="18" charset="0"/>
                <a:cs typeface="Gothic Uralic"/>
              </a:rPr>
              <a:t>Does not rust </a:t>
            </a:r>
            <a:r>
              <a:rPr sz="3000" dirty="0">
                <a:latin typeface="Book Antiqua" pitchFamily="18" charset="0"/>
                <a:cs typeface="Gothic Uralic"/>
              </a:rPr>
              <a:t>nor </a:t>
            </a:r>
            <a:r>
              <a:rPr sz="3000" spc="-5" dirty="0">
                <a:latin typeface="Book Antiqua" pitchFamily="18" charset="0"/>
                <a:cs typeface="Gothic Uralic"/>
              </a:rPr>
              <a:t>corrode and requires no </a:t>
            </a:r>
            <a:r>
              <a:rPr sz="3000" dirty="0">
                <a:latin typeface="Book Antiqua" pitchFamily="18" charset="0"/>
                <a:cs typeface="Gothic Uralic"/>
              </a:rPr>
              <a:t>minimum</a:t>
            </a:r>
            <a:r>
              <a:rPr sz="3000" spc="40" dirty="0">
                <a:latin typeface="Book Antiqua" pitchFamily="18" charset="0"/>
                <a:cs typeface="Gothic Uralic"/>
              </a:rPr>
              <a:t> </a:t>
            </a:r>
            <a:r>
              <a:rPr sz="3000" dirty="0">
                <a:latin typeface="Book Antiqua" pitchFamily="18" charset="0"/>
                <a:cs typeface="Gothic Uralic"/>
              </a:rPr>
              <a:t>cover.</a:t>
            </a:r>
            <a:endParaRPr sz="3000">
              <a:latin typeface="Book Antiqua" pitchFamily="18" charset="0"/>
              <a:cs typeface="Gothic Uralic"/>
            </a:endParaRPr>
          </a:p>
          <a:p>
            <a:pPr marL="355600" marR="198120" indent="-342900" algn="just">
              <a:lnSpc>
                <a:spcPct val="15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3000" spc="-10" dirty="0">
                <a:latin typeface="Book Antiqua" pitchFamily="18" charset="0"/>
                <a:cs typeface="Gothic Uralic"/>
              </a:rPr>
              <a:t>Ideal </a:t>
            </a:r>
            <a:r>
              <a:rPr sz="3000" spc="-5" dirty="0">
                <a:latin typeface="Book Antiqua" pitchFamily="18" charset="0"/>
                <a:cs typeface="Gothic Uralic"/>
              </a:rPr>
              <a:t>aspect </a:t>
            </a:r>
            <a:r>
              <a:rPr sz="3000" dirty="0">
                <a:latin typeface="Book Antiqua" pitchFamily="18" charset="0"/>
                <a:cs typeface="Gothic Uralic"/>
              </a:rPr>
              <a:t>ratio </a:t>
            </a:r>
            <a:r>
              <a:rPr sz="3000" spc="-10" dirty="0">
                <a:latin typeface="Book Antiqua" pitchFamily="18" charset="0"/>
                <a:cs typeface="Gothic Uralic"/>
              </a:rPr>
              <a:t>(i.e. </a:t>
            </a:r>
            <a:r>
              <a:rPr sz="3000" spc="-5" dirty="0">
                <a:latin typeface="Book Antiqua" pitchFamily="18" charset="0"/>
                <a:cs typeface="Gothic Uralic"/>
              </a:rPr>
              <a:t>relationship between </a:t>
            </a:r>
            <a:r>
              <a:rPr sz="3000" dirty="0">
                <a:latin typeface="Book Antiqua" pitchFamily="18" charset="0"/>
                <a:cs typeface="Gothic Uralic"/>
              </a:rPr>
              <a:t>Fiber </a:t>
            </a:r>
            <a:r>
              <a:rPr sz="3000" spc="-70" dirty="0">
                <a:latin typeface="Book Antiqua" pitchFamily="18" charset="0"/>
                <a:cs typeface="Gothic Uralic"/>
              </a:rPr>
              <a:t>diameter  </a:t>
            </a:r>
            <a:r>
              <a:rPr sz="3000" spc="-5" dirty="0">
                <a:latin typeface="Book Antiqua" pitchFamily="18" charset="0"/>
                <a:cs typeface="Gothic Uralic"/>
              </a:rPr>
              <a:t>and length) which makes them excellent for </a:t>
            </a:r>
            <a:r>
              <a:rPr sz="3000" spc="-15" dirty="0">
                <a:latin typeface="Book Antiqua" pitchFamily="18" charset="0"/>
                <a:cs typeface="Gothic Uralic"/>
              </a:rPr>
              <a:t>early-age  </a:t>
            </a:r>
            <a:r>
              <a:rPr sz="3000" spc="-5" dirty="0">
                <a:latin typeface="Book Antiqua" pitchFamily="18" charset="0"/>
                <a:cs typeface="Gothic Uralic"/>
              </a:rPr>
              <a:t>performance.</a:t>
            </a:r>
            <a:endParaRPr sz="3000">
              <a:latin typeface="Book Antiqua" pitchFamily="18" charset="0"/>
              <a:cs typeface="Gothic Uralic"/>
            </a:endParaRPr>
          </a:p>
          <a:p>
            <a:pPr marL="355600" indent="-342900" algn="just">
              <a:lnSpc>
                <a:spcPct val="15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3000" spc="-5" dirty="0">
                <a:latin typeface="Book Antiqua" pitchFamily="18" charset="0"/>
                <a:cs typeface="Gothic Uralic"/>
              </a:rPr>
              <a:t>Easily </a:t>
            </a:r>
            <a:r>
              <a:rPr sz="3000" spc="-10" dirty="0">
                <a:latin typeface="Book Antiqua" pitchFamily="18" charset="0"/>
                <a:cs typeface="Gothic Uralic"/>
              </a:rPr>
              <a:t>placed, </a:t>
            </a:r>
            <a:r>
              <a:rPr sz="3000" dirty="0">
                <a:latin typeface="Book Antiqua" pitchFamily="18" charset="0"/>
                <a:cs typeface="Gothic Uralic"/>
              </a:rPr>
              <a:t>Cast, </a:t>
            </a:r>
            <a:r>
              <a:rPr sz="3000" spc="-10" dirty="0">
                <a:latin typeface="Book Antiqua" pitchFamily="18" charset="0"/>
                <a:cs typeface="Gothic Uralic"/>
              </a:rPr>
              <a:t>Sprayed </a:t>
            </a:r>
            <a:r>
              <a:rPr sz="3000" spc="-5" dirty="0">
                <a:latin typeface="Book Antiqua" pitchFamily="18" charset="0"/>
                <a:cs typeface="Gothic Uralic"/>
              </a:rPr>
              <a:t>and less labour </a:t>
            </a:r>
            <a:r>
              <a:rPr sz="3000" spc="-5">
                <a:latin typeface="Book Antiqua" pitchFamily="18" charset="0"/>
                <a:cs typeface="Gothic Uralic"/>
              </a:rPr>
              <a:t>intensive</a:t>
            </a:r>
            <a:r>
              <a:rPr sz="3000" spc="30">
                <a:latin typeface="Book Antiqua" pitchFamily="18" charset="0"/>
                <a:cs typeface="Gothic Uralic"/>
              </a:rPr>
              <a:t> </a:t>
            </a:r>
            <a:r>
              <a:rPr sz="3000">
                <a:latin typeface="Book Antiqua" pitchFamily="18" charset="0"/>
                <a:cs typeface="Gothic Uralic"/>
              </a:rPr>
              <a:t>than</a:t>
            </a:r>
            <a:r>
              <a:rPr lang="en-IN" sz="3000" dirty="0">
                <a:latin typeface="Book Antiqua" pitchFamily="18" charset="0"/>
                <a:cs typeface="Gothic Uralic"/>
              </a:rPr>
              <a:t> </a:t>
            </a:r>
            <a:r>
              <a:rPr sz="3000" spc="-5">
                <a:latin typeface="Book Antiqua" pitchFamily="18" charset="0"/>
                <a:cs typeface="Gothic Uralic"/>
              </a:rPr>
              <a:t>placing</a:t>
            </a:r>
            <a:r>
              <a:rPr sz="3000" spc="-25">
                <a:latin typeface="Book Antiqua" pitchFamily="18" charset="0"/>
                <a:cs typeface="Gothic Uralic"/>
              </a:rPr>
              <a:t> </a:t>
            </a:r>
            <a:r>
              <a:rPr sz="3000" spc="-5">
                <a:latin typeface="Book Antiqua" pitchFamily="18" charset="0"/>
                <a:cs typeface="Gothic Uralic"/>
              </a:rPr>
              <a:t>rebar</a:t>
            </a:r>
            <a:r>
              <a:rPr sz="2600" spc="-5">
                <a:latin typeface="Book Antiqua" pitchFamily="18" charset="0"/>
                <a:cs typeface="Gothic Uralic"/>
              </a:rPr>
              <a:t>.</a:t>
            </a:r>
            <a:endParaRPr sz="2600">
              <a:latin typeface="Book Antiqua" pitchFamily="18" charset="0"/>
              <a:cs typeface="Gothic Uralic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983994" y="327405"/>
            <a:ext cx="434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Advantages </a:t>
            </a:r>
            <a:r>
              <a:rPr kumimoji="0" lang="en-IN" sz="3600" b="1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of</a:t>
            </a:r>
            <a:r>
              <a:rPr kumimoji="0" lang="en-IN" sz="3600" b="1" i="0" u="none" strike="noStrike" kern="1200" cap="none" spc="-7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 </a:t>
            </a:r>
            <a:r>
              <a:rPr kumimoji="0" lang="en-IN" sz="3600" b="1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FRC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othic Uralic"/>
              <a:ea typeface="+mj-ea"/>
              <a:cs typeface="Gothic Ural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58129" y="1194013"/>
            <a:ext cx="10663311" cy="495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ct val="200000"/>
              </a:lnSpc>
              <a:spcBef>
                <a:spcPts val="10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3000" spc="-5" dirty="0">
                <a:latin typeface="Book Antiqua" pitchFamily="18" charset="0"/>
                <a:cs typeface="Gothic Uralic"/>
              </a:rPr>
              <a:t>Greater </a:t>
            </a:r>
            <a:r>
              <a:rPr lang="en-IN" sz="3000" dirty="0">
                <a:latin typeface="Book Antiqua" pitchFamily="18" charset="0"/>
                <a:cs typeface="Gothic Uralic"/>
              </a:rPr>
              <a:t>retained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toughness </a:t>
            </a:r>
            <a:r>
              <a:rPr lang="en-IN" sz="3000" dirty="0">
                <a:latin typeface="Book Antiqua" pitchFamily="18" charset="0"/>
                <a:cs typeface="Gothic Uralic"/>
              </a:rPr>
              <a:t>in conventional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concrete</a:t>
            </a:r>
            <a:r>
              <a:rPr lang="en-IN" sz="3000" spc="-120" dirty="0">
                <a:latin typeface="Book Antiqua" pitchFamily="18" charset="0"/>
                <a:cs typeface="Gothic Uralic"/>
              </a:rPr>
              <a:t> </a:t>
            </a:r>
            <a:r>
              <a:rPr lang="en-IN" sz="3000" spc="-85" dirty="0">
                <a:latin typeface="Book Antiqua" pitchFamily="18" charset="0"/>
                <a:cs typeface="Gothic Uralic"/>
              </a:rPr>
              <a:t>mixes.</a:t>
            </a:r>
            <a:endParaRPr lang="en-IN" sz="3000" dirty="0">
              <a:latin typeface="Book Antiqua" pitchFamily="18" charset="0"/>
              <a:cs typeface="Gothic Uralic"/>
            </a:endParaRPr>
          </a:p>
          <a:p>
            <a:pPr marL="355600" indent="-342900" algn="just">
              <a:lnSpc>
                <a:spcPct val="200000"/>
              </a:lnSpc>
              <a:spcBef>
                <a:spcPts val="10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3000" spc="-5" dirty="0">
                <a:latin typeface="Book Antiqua" pitchFamily="18" charset="0"/>
                <a:cs typeface="Gothic Uralic"/>
              </a:rPr>
              <a:t>Higher flexural strength, depending on addition</a:t>
            </a:r>
            <a:r>
              <a:rPr lang="en-IN" sz="3000" spc="-65" dirty="0">
                <a:latin typeface="Book Antiqua" pitchFamily="18" charset="0"/>
                <a:cs typeface="Gothic Uralic"/>
              </a:rPr>
              <a:t>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rate.</a:t>
            </a:r>
            <a:endParaRPr lang="en-IN" sz="3000" dirty="0">
              <a:latin typeface="Book Antiqua" pitchFamily="18" charset="0"/>
              <a:cs typeface="Gothic Uralic"/>
            </a:endParaRPr>
          </a:p>
          <a:p>
            <a:pPr marL="355600" indent="-342900" algn="just">
              <a:lnSpc>
                <a:spcPct val="20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3000" spc="-5" dirty="0">
                <a:latin typeface="Book Antiqua" pitchFamily="18" charset="0"/>
                <a:cs typeface="Gothic Uralic"/>
              </a:rPr>
              <a:t>Can </a:t>
            </a:r>
            <a:r>
              <a:rPr lang="en-IN" sz="3000" spc="-10" dirty="0">
                <a:latin typeface="Book Antiqua" pitchFamily="18" charset="0"/>
                <a:cs typeface="Gothic Uralic"/>
              </a:rPr>
              <a:t>be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made </a:t>
            </a:r>
            <a:r>
              <a:rPr lang="en-IN" sz="3000" dirty="0">
                <a:latin typeface="Book Antiqua" pitchFamily="18" charset="0"/>
                <a:cs typeface="Gothic Uralic"/>
              </a:rPr>
              <a:t>into thin sheets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or irregular</a:t>
            </a:r>
            <a:r>
              <a:rPr lang="en-IN" sz="3000" spc="-85" dirty="0">
                <a:latin typeface="Book Antiqua" pitchFamily="18" charset="0"/>
                <a:cs typeface="Gothic Uralic"/>
              </a:rPr>
              <a:t>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shapes.</a:t>
            </a:r>
            <a:endParaRPr lang="en-IN" sz="3000" dirty="0">
              <a:latin typeface="Book Antiqua" pitchFamily="18" charset="0"/>
              <a:cs typeface="Gothic Uralic"/>
            </a:endParaRPr>
          </a:p>
          <a:p>
            <a:pPr marL="355600" marR="986155" indent="-342900" algn="just">
              <a:lnSpc>
                <a:spcPct val="200000"/>
              </a:lnSpc>
              <a:spcBef>
                <a:spcPts val="101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3000" spc="-5" dirty="0">
                <a:latin typeface="Book Antiqua" pitchFamily="18" charset="0"/>
                <a:cs typeface="Gothic Uralic"/>
              </a:rPr>
              <a:t>FRC possesses enough </a:t>
            </a:r>
            <a:r>
              <a:rPr lang="en-IN" sz="3000" dirty="0">
                <a:latin typeface="Book Antiqua" pitchFamily="18" charset="0"/>
                <a:cs typeface="Gothic Uralic"/>
              </a:rPr>
              <a:t>plasticity to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go under </a:t>
            </a:r>
            <a:r>
              <a:rPr lang="en-IN" sz="3000" spc="-10" dirty="0">
                <a:latin typeface="Book Antiqua" pitchFamily="18" charset="0"/>
                <a:cs typeface="Gothic Uralic"/>
              </a:rPr>
              <a:t>large 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deformation once </a:t>
            </a:r>
            <a:r>
              <a:rPr lang="en-IN" sz="3000" dirty="0">
                <a:latin typeface="Book Antiqua" pitchFamily="18" charset="0"/>
                <a:cs typeface="Gothic Uralic"/>
              </a:rPr>
              <a:t>the </a:t>
            </a:r>
            <a:r>
              <a:rPr lang="en-IN" sz="3000" spc="-10" dirty="0">
                <a:latin typeface="Book Antiqua" pitchFamily="18" charset="0"/>
                <a:cs typeface="Gothic Uralic"/>
              </a:rPr>
              <a:t>peak load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has </a:t>
            </a:r>
            <a:r>
              <a:rPr lang="en-IN" sz="3000" spc="-10" dirty="0">
                <a:latin typeface="Book Antiqua" pitchFamily="18" charset="0"/>
                <a:cs typeface="Gothic Uralic"/>
              </a:rPr>
              <a:t>been</a:t>
            </a:r>
            <a:r>
              <a:rPr lang="en-IN" sz="3000" spc="5" dirty="0">
                <a:latin typeface="Book Antiqua" pitchFamily="18" charset="0"/>
                <a:cs typeface="Gothic Uralic"/>
              </a:rPr>
              <a:t> </a:t>
            </a:r>
            <a:r>
              <a:rPr lang="en-IN" sz="3000" spc="-5" dirty="0">
                <a:latin typeface="Book Antiqua" pitchFamily="18" charset="0"/>
                <a:cs typeface="Gothic Uralic"/>
              </a:rPr>
              <a:t>reached.</a:t>
            </a:r>
            <a:endParaRPr lang="en-IN" sz="3000" dirty="0">
              <a:latin typeface="Book Antiqua" pitchFamily="18" charset="0"/>
              <a:cs typeface="Gothic Ural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444" y="520504"/>
            <a:ext cx="24337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FF0000"/>
                </a:solidFill>
              </a:rPr>
              <a:t>Continues...</a:t>
            </a:r>
          </a:p>
        </p:txBody>
      </p:sp>
      <p:pic>
        <p:nvPicPr>
          <p:cNvPr id="5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68"/>
            <a:ext cx="1097280" cy="1084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2671952" y="720293"/>
            <a:ext cx="4926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-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Disadvantages </a:t>
            </a:r>
            <a:r>
              <a:rPr kumimoji="0" lang="en-IN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of</a:t>
            </a:r>
            <a:r>
              <a:rPr kumimoji="0" lang="en-IN" sz="3600" b="0" i="0" u="none" strike="noStrike" kern="1200" cap="none" spc="-4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 </a:t>
            </a:r>
            <a:r>
              <a:rPr kumimoji="0" lang="en-IN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FRC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956602" y="1877974"/>
            <a:ext cx="10761786" cy="386067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1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3000" spc="-5" dirty="0">
                <a:latin typeface="Book Antiqua" pitchFamily="18" charset="0"/>
                <a:cs typeface="Gothic Uralic"/>
              </a:rPr>
              <a:t>Greater reduction of workability.</a:t>
            </a:r>
            <a:endParaRPr sz="3000">
              <a:latin typeface="Book Antiqua" pitchFamily="18" charset="0"/>
              <a:cs typeface="Gothic Uralic"/>
            </a:endParaRPr>
          </a:p>
          <a:p>
            <a:pPr marL="433070" indent="-421005" algn="just">
              <a:lnSpc>
                <a:spcPct val="150000"/>
              </a:lnSpc>
              <a:spcBef>
                <a:spcPts val="101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433070" algn="l"/>
                <a:tab pos="433705" algn="l"/>
              </a:tabLst>
            </a:pPr>
            <a:r>
              <a:rPr sz="3000" dirty="0">
                <a:latin typeface="Book Antiqua" pitchFamily="18" charset="0"/>
                <a:cs typeface="Gothic Uralic"/>
              </a:rPr>
              <a:t>High </a:t>
            </a:r>
            <a:r>
              <a:rPr sz="3000" spc="-5" dirty="0">
                <a:latin typeface="Book Antiqua" pitchFamily="18" charset="0"/>
                <a:cs typeface="Gothic Uralic"/>
              </a:rPr>
              <a:t>cost of</a:t>
            </a:r>
            <a:r>
              <a:rPr sz="3000" spc="-10" dirty="0">
                <a:latin typeface="Book Antiqua" pitchFamily="18" charset="0"/>
                <a:cs typeface="Gothic Uralic"/>
              </a:rPr>
              <a:t> </a:t>
            </a:r>
            <a:r>
              <a:rPr sz="3000" dirty="0">
                <a:latin typeface="Book Antiqua" pitchFamily="18" charset="0"/>
                <a:cs typeface="Gothic Uralic"/>
              </a:rPr>
              <a:t>materials.</a:t>
            </a:r>
            <a:endParaRPr sz="3000">
              <a:latin typeface="Book Antiqua" pitchFamily="18" charset="0"/>
              <a:cs typeface="Gothic Uralic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3000" spc="-5" dirty="0">
                <a:latin typeface="Book Antiqua" pitchFamily="18" charset="0"/>
                <a:cs typeface="Gothic Uralic"/>
              </a:rPr>
              <a:t>Generally fibers </a:t>
            </a:r>
            <a:r>
              <a:rPr sz="3000" spc="-15" dirty="0">
                <a:latin typeface="Book Antiqua" pitchFamily="18" charset="0"/>
                <a:cs typeface="Gothic Uralic"/>
              </a:rPr>
              <a:t>do </a:t>
            </a:r>
            <a:r>
              <a:rPr sz="3000" spc="-5" dirty="0">
                <a:latin typeface="Book Antiqua" pitchFamily="18" charset="0"/>
                <a:cs typeface="Gothic Uralic"/>
              </a:rPr>
              <a:t>not increase the flexural strength </a:t>
            </a:r>
            <a:r>
              <a:rPr sz="3000" spc="-300" dirty="0">
                <a:latin typeface="Book Antiqua" pitchFamily="18" charset="0"/>
                <a:cs typeface="Gothic Uralic"/>
              </a:rPr>
              <a:t>of  </a:t>
            </a:r>
            <a:r>
              <a:rPr sz="3000" spc="-5" dirty="0">
                <a:latin typeface="Book Antiqua" pitchFamily="18" charset="0"/>
                <a:cs typeface="Gothic Uralic"/>
              </a:rPr>
              <a:t>concrete, and so cannot replace moment resisting or  structural steel reinforcement.</a:t>
            </a:r>
            <a:endParaRPr sz="3000">
              <a:latin typeface="Book Antiqua" pitchFamily="18" charset="0"/>
              <a:cs typeface="Gothic Uralic"/>
            </a:endParaRPr>
          </a:p>
        </p:txBody>
      </p:sp>
      <p:pic>
        <p:nvPicPr>
          <p:cNvPr id="5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68"/>
            <a:ext cx="1097280" cy="1084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3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38622" y="1842868"/>
            <a:ext cx="22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 descr="C:\Documents and Settings\user\Desktop\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3592" y="1441940"/>
            <a:ext cx="54102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79" y="452718"/>
            <a:ext cx="4840289" cy="1024390"/>
          </a:xfrm>
        </p:spPr>
        <p:txBody>
          <a:bodyPr/>
          <a:lstStyle/>
          <a:p>
            <a:r>
              <a:rPr lang="en-IN" sz="3600" b="1" dirty="0">
                <a:solidFill>
                  <a:srgbClr val="FFFF00"/>
                </a:solidFill>
              </a:rPr>
              <a:t>What is fibre?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103312" y="1504266"/>
            <a:ext cx="9799150" cy="4842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2800" spc="-9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15">
                <a:latin typeface="Constantia"/>
                <a:cs typeface="Constantia"/>
              </a:rPr>
              <a:t>Fibre</a:t>
            </a:r>
            <a:r>
              <a:rPr sz="3200" spc="-85">
                <a:latin typeface="Constantia"/>
                <a:cs typeface="Constantia"/>
              </a:rPr>
              <a:t> </a:t>
            </a:r>
            <a:r>
              <a:rPr sz="3200" spc="-5">
                <a:latin typeface="Constantia"/>
                <a:cs typeface="Constantia"/>
              </a:rPr>
              <a:t>is</a:t>
            </a:r>
            <a:r>
              <a:rPr sz="3200" spc="-120">
                <a:latin typeface="Constantia"/>
                <a:cs typeface="Constantia"/>
              </a:rPr>
              <a:t> </a:t>
            </a:r>
            <a:r>
              <a:rPr sz="3200" spc="-5">
                <a:latin typeface="Constantia"/>
                <a:cs typeface="Constantia"/>
              </a:rPr>
              <a:t>a</a:t>
            </a:r>
            <a:r>
              <a:rPr sz="3200" spc="-120">
                <a:latin typeface="Constantia"/>
                <a:cs typeface="Constantia"/>
              </a:rPr>
              <a:t> </a:t>
            </a:r>
            <a:r>
              <a:rPr sz="3200" spc="-5">
                <a:latin typeface="Constantia"/>
                <a:cs typeface="Constantia"/>
              </a:rPr>
              <a:t>small</a:t>
            </a:r>
            <a:r>
              <a:rPr sz="3200" spc="-15">
                <a:latin typeface="Constantia"/>
                <a:cs typeface="Constantia"/>
              </a:rPr>
              <a:t> piece</a:t>
            </a:r>
            <a:r>
              <a:rPr sz="3200" spc="-160">
                <a:latin typeface="Constantia"/>
                <a:cs typeface="Constantia"/>
              </a:rPr>
              <a:t> </a:t>
            </a:r>
            <a:r>
              <a:rPr sz="3200" spc="-5">
                <a:latin typeface="Constantia"/>
                <a:cs typeface="Constantia"/>
              </a:rPr>
              <a:t>of</a:t>
            </a:r>
            <a:r>
              <a:rPr sz="3200" spc="20">
                <a:latin typeface="Constantia"/>
                <a:cs typeface="Constantia"/>
              </a:rPr>
              <a:t> </a:t>
            </a:r>
            <a:r>
              <a:rPr sz="3200" spc="-15">
                <a:latin typeface="Constantia"/>
                <a:cs typeface="Constantia"/>
              </a:rPr>
              <a:t>reinforcing</a:t>
            </a:r>
            <a:r>
              <a:rPr sz="3200" spc="-35">
                <a:latin typeface="Constantia"/>
                <a:cs typeface="Constantia"/>
              </a:rPr>
              <a:t> </a:t>
            </a:r>
            <a:r>
              <a:rPr sz="3200" spc="-10">
                <a:latin typeface="Constantia"/>
                <a:cs typeface="Constantia"/>
              </a:rPr>
              <a:t>material</a:t>
            </a:r>
            <a:r>
              <a:rPr sz="3200" spc="-60">
                <a:latin typeface="Constantia"/>
                <a:cs typeface="Constantia"/>
              </a:rPr>
              <a:t> </a:t>
            </a:r>
            <a:r>
              <a:rPr sz="3200" spc="-5">
                <a:latin typeface="Constantia"/>
                <a:cs typeface="Constantia"/>
              </a:rPr>
              <a:t>which  </a:t>
            </a:r>
            <a:r>
              <a:rPr sz="3200" spc="-10">
                <a:latin typeface="Constantia"/>
                <a:cs typeface="Constantia"/>
              </a:rPr>
              <a:t>increases the structural integrity </a:t>
            </a:r>
            <a:r>
              <a:rPr sz="3200" spc="-5">
                <a:latin typeface="Constantia"/>
                <a:cs typeface="Constantia"/>
              </a:rPr>
              <a:t>of</a:t>
            </a:r>
            <a:r>
              <a:rPr sz="3200" spc="-275">
                <a:latin typeface="Constantia"/>
                <a:cs typeface="Constantia"/>
              </a:rPr>
              <a:t> </a:t>
            </a:r>
            <a:r>
              <a:rPr sz="3200" spc="-20">
                <a:latin typeface="Constantia"/>
                <a:cs typeface="Constantia"/>
              </a:rPr>
              <a:t>concrete.</a:t>
            </a:r>
            <a:endParaRPr sz="3200">
              <a:latin typeface="Constantia"/>
              <a:cs typeface="Constantia"/>
            </a:endParaRPr>
          </a:p>
          <a:p>
            <a:pPr algn="just">
              <a:lnSpc>
                <a:spcPct val="150000"/>
              </a:lnSpc>
              <a:buNone/>
            </a:pPr>
            <a:endParaRPr sz="3200">
              <a:latin typeface="Constantia"/>
              <a:cs typeface="Constantia"/>
            </a:endParaRPr>
          </a:p>
          <a:p>
            <a:pPr marL="88900" marR="5080" algn="just">
              <a:lnSpc>
                <a:spcPct val="150000"/>
              </a:lnSpc>
              <a:spcBef>
                <a:spcPts val="2105"/>
              </a:spcBef>
              <a:buFont typeface="Wingdings" pitchFamily="2" charset="2"/>
              <a:buChar char="v"/>
            </a:pPr>
            <a:r>
              <a:rPr sz="3200" spc="-5">
                <a:latin typeface="Constantia"/>
                <a:cs typeface="Constantia"/>
              </a:rPr>
              <a:t>These short </a:t>
            </a:r>
            <a:r>
              <a:rPr sz="3200" spc="-15">
                <a:latin typeface="Constantia"/>
                <a:cs typeface="Constantia"/>
              </a:rPr>
              <a:t>discrete </a:t>
            </a:r>
            <a:r>
              <a:rPr sz="3200" spc="5">
                <a:latin typeface="Constantia"/>
                <a:cs typeface="Constantia"/>
              </a:rPr>
              <a:t>fibers </a:t>
            </a:r>
            <a:r>
              <a:rPr sz="3200" spc="-10">
                <a:latin typeface="Constantia"/>
                <a:cs typeface="Constantia"/>
              </a:rPr>
              <a:t>that </a:t>
            </a:r>
            <a:r>
              <a:rPr sz="3200" spc="-20">
                <a:latin typeface="Constantia"/>
                <a:cs typeface="Constantia"/>
              </a:rPr>
              <a:t>are </a:t>
            </a:r>
            <a:r>
              <a:rPr sz="3200" spc="-10">
                <a:latin typeface="Constantia"/>
                <a:cs typeface="Constantia"/>
              </a:rPr>
              <a:t>uniformly  distributed </a:t>
            </a:r>
            <a:r>
              <a:rPr sz="3200" spc="-5">
                <a:latin typeface="Constantia"/>
                <a:cs typeface="Constantia"/>
              </a:rPr>
              <a:t>and </a:t>
            </a:r>
            <a:r>
              <a:rPr sz="3200" spc="-15">
                <a:solidFill>
                  <a:srgbClr val="FF0000"/>
                </a:solidFill>
                <a:latin typeface="Constantia"/>
                <a:cs typeface="Constantia"/>
              </a:rPr>
              <a:t>randomly </a:t>
            </a:r>
            <a:r>
              <a:rPr sz="3200" spc="-10">
                <a:solidFill>
                  <a:srgbClr val="FF0000"/>
                </a:solidFill>
                <a:latin typeface="Constantia"/>
                <a:cs typeface="Constantia"/>
              </a:rPr>
              <a:t>oriented </a:t>
            </a:r>
            <a:r>
              <a:rPr sz="3200" spc="-15">
                <a:latin typeface="Constantia"/>
                <a:cs typeface="Constantia"/>
              </a:rPr>
              <a:t>provide</a:t>
            </a:r>
            <a:r>
              <a:rPr sz="3200" spc="-370">
                <a:latin typeface="Constantia"/>
                <a:cs typeface="Constantia"/>
              </a:rPr>
              <a:t> </a:t>
            </a:r>
            <a:r>
              <a:rPr sz="3200" spc="-10">
                <a:latin typeface="Constantia"/>
                <a:cs typeface="Constantia"/>
              </a:rPr>
              <a:t>strength  </a:t>
            </a:r>
            <a:r>
              <a:rPr sz="3200" spc="-5">
                <a:latin typeface="Constantia"/>
                <a:cs typeface="Constantia"/>
              </a:rPr>
              <a:t>and</a:t>
            </a:r>
            <a:r>
              <a:rPr sz="3200" spc="-35">
                <a:latin typeface="Constantia"/>
                <a:cs typeface="Constantia"/>
              </a:rPr>
              <a:t> </a:t>
            </a:r>
            <a:r>
              <a:rPr sz="3200" spc="-15">
                <a:solidFill>
                  <a:srgbClr val="FF0000"/>
                </a:solidFill>
                <a:latin typeface="Constantia"/>
                <a:cs typeface="Constantia"/>
              </a:rPr>
              <a:t>toughness</a:t>
            </a:r>
            <a:r>
              <a:rPr sz="3200" spc="-15">
                <a:latin typeface="Constantia"/>
                <a:cs typeface="Constantia"/>
              </a:rPr>
              <a:t>.</a:t>
            </a:r>
            <a:endParaRPr sz="3200">
              <a:latin typeface="Constantia"/>
              <a:cs typeface="Constantia"/>
            </a:endParaRPr>
          </a:p>
        </p:txBody>
      </p:sp>
      <p:pic>
        <p:nvPicPr>
          <p:cNvPr id="6" name="Picture 5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3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34571" y="1444624"/>
            <a:ext cx="10592973" cy="409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442595" indent="-342900" algn="just">
              <a:lnSpc>
                <a:spcPct val="150000"/>
              </a:lnSpc>
              <a:spcBef>
                <a:spcPts val="1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2600" spc="-10" dirty="0">
                <a:latin typeface="Gothic Uralic"/>
                <a:cs typeface="Gothic Uralic"/>
              </a:rPr>
              <a:t>The </a:t>
            </a:r>
            <a:r>
              <a:rPr lang="en-IN" sz="2600" dirty="0">
                <a:latin typeface="Gothic Uralic"/>
                <a:cs typeface="Gothic Uralic"/>
              </a:rPr>
              <a:t>use </a:t>
            </a:r>
            <a:r>
              <a:rPr lang="en-IN" sz="2600" spc="-5" dirty="0">
                <a:latin typeface="Gothic Uralic"/>
                <a:cs typeface="Gothic Uralic"/>
              </a:rPr>
              <a:t>of </a:t>
            </a:r>
            <a:r>
              <a:rPr lang="en-IN" sz="2600" dirty="0" err="1">
                <a:latin typeface="Gothic Uralic"/>
                <a:cs typeface="Gothic Uralic"/>
              </a:rPr>
              <a:t>fibers</a:t>
            </a:r>
            <a:r>
              <a:rPr lang="en-IN" sz="2600" dirty="0">
                <a:latin typeface="Gothic Uralic"/>
                <a:cs typeface="Gothic Uralic"/>
              </a:rPr>
              <a:t> </a:t>
            </a:r>
            <a:r>
              <a:rPr lang="en-IN" sz="2600" spc="-5" dirty="0">
                <a:latin typeface="Gothic Uralic"/>
                <a:cs typeface="Gothic Uralic"/>
              </a:rPr>
              <a:t>goes back at least 3500 years, </a:t>
            </a:r>
            <a:r>
              <a:rPr lang="en-IN" sz="2600" spc="-165" dirty="0">
                <a:latin typeface="Gothic Uralic"/>
                <a:cs typeface="Gothic Uralic"/>
              </a:rPr>
              <a:t>when  </a:t>
            </a:r>
            <a:r>
              <a:rPr lang="en-IN" sz="2600" spc="-5" dirty="0">
                <a:latin typeface="Gothic Uralic"/>
                <a:cs typeface="Gothic Uralic"/>
              </a:rPr>
              <a:t>straw was </a:t>
            </a:r>
            <a:r>
              <a:rPr lang="en-IN" sz="2600" dirty="0">
                <a:latin typeface="Gothic Uralic"/>
                <a:cs typeface="Gothic Uralic"/>
              </a:rPr>
              <a:t>used </a:t>
            </a:r>
            <a:r>
              <a:rPr lang="en-IN" sz="2600" spc="-5" dirty="0">
                <a:latin typeface="Gothic Uralic"/>
                <a:cs typeface="Gothic Uralic"/>
              </a:rPr>
              <a:t>to </a:t>
            </a:r>
            <a:r>
              <a:rPr lang="en-IN" sz="2600" dirty="0">
                <a:latin typeface="Gothic Uralic"/>
                <a:cs typeface="Gothic Uralic"/>
              </a:rPr>
              <a:t>reinforce </a:t>
            </a:r>
            <a:r>
              <a:rPr lang="en-IN" sz="2600" spc="-5" dirty="0">
                <a:latin typeface="Gothic Uralic"/>
                <a:cs typeface="Gothic Uralic"/>
              </a:rPr>
              <a:t>sun-baked bricks </a:t>
            </a:r>
            <a:r>
              <a:rPr lang="en-IN" sz="2600" spc="10" dirty="0">
                <a:latin typeface="Gothic Uralic"/>
                <a:cs typeface="Gothic Uralic"/>
              </a:rPr>
              <a:t>in  </a:t>
            </a:r>
            <a:r>
              <a:rPr lang="en-IN" sz="2600" dirty="0">
                <a:latin typeface="Gothic Uralic"/>
                <a:cs typeface="Gothic Uralic"/>
              </a:rPr>
              <a:t>Mesopotamia.</a:t>
            </a:r>
          </a:p>
          <a:p>
            <a:pPr marL="355600" marR="442595" indent="-342900" algn="just">
              <a:lnSpc>
                <a:spcPct val="150000"/>
              </a:lnSpc>
              <a:spcBef>
                <a:spcPts val="100"/>
              </a:spcBef>
              <a:buClr>
                <a:srgbClr val="A42F0F"/>
              </a:buClr>
              <a:tabLst>
                <a:tab pos="355600" algn="l"/>
              </a:tabLst>
            </a:pPr>
            <a:endParaRPr lang="en-IN" sz="2600" dirty="0">
              <a:latin typeface="Gothic Uralic"/>
              <a:cs typeface="Gothic Uralic"/>
            </a:endParaRPr>
          </a:p>
          <a:p>
            <a:pPr marL="355600" indent="-342900" algn="just">
              <a:lnSpc>
                <a:spcPct val="15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  <a:tab pos="1886585" algn="l"/>
              </a:tabLst>
            </a:pPr>
            <a:r>
              <a:rPr lang="en-IN" sz="2600" dirty="0">
                <a:latin typeface="Gothic Uralic"/>
                <a:cs typeface="Gothic Uralic"/>
              </a:rPr>
              <a:t>Horsehair	</a:t>
            </a:r>
            <a:r>
              <a:rPr lang="en-IN" sz="2600" spc="-5" dirty="0">
                <a:latin typeface="Gothic Uralic"/>
                <a:cs typeface="Gothic Uralic"/>
              </a:rPr>
              <a:t>was used </a:t>
            </a:r>
            <a:r>
              <a:rPr lang="en-IN" sz="2600" spc="10" dirty="0">
                <a:latin typeface="Gothic Uralic"/>
                <a:cs typeface="Gothic Uralic"/>
              </a:rPr>
              <a:t>in </a:t>
            </a:r>
            <a:r>
              <a:rPr lang="en-IN" sz="2600" dirty="0">
                <a:latin typeface="Gothic Uralic"/>
                <a:cs typeface="Gothic Uralic"/>
              </a:rPr>
              <a:t>mortar </a:t>
            </a:r>
            <a:r>
              <a:rPr lang="en-IN" sz="2600" spc="-5" dirty="0">
                <a:latin typeface="Gothic Uralic"/>
                <a:cs typeface="Gothic Uralic"/>
              </a:rPr>
              <a:t>and straw </a:t>
            </a:r>
            <a:r>
              <a:rPr lang="en-IN" sz="2600" spc="10" dirty="0">
                <a:latin typeface="Gothic Uralic"/>
                <a:cs typeface="Gothic Uralic"/>
              </a:rPr>
              <a:t>in </a:t>
            </a:r>
            <a:r>
              <a:rPr lang="en-IN" sz="2600" dirty="0">
                <a:latin typeface="Gothic Uralic"/>
                <a:cs typeface="Gothic Uralic"/>
              </a:rPr>
              <a:t>mud</a:t>
            </a:r>
            <a:r>
              <a:rPr lang="en-IN" sz="2600" spc="-70" dirty="0">
                <a:latin typeface="Gothic Uralic"/>
                <a:cs typeface="Gothic Uralic"/>
              </a:rPr>
              <a:t> </a:t>
            </a:r>
            <a:r>
              <a:rPr lang="en-IN" sz="2600" spc="-5" dirty="0">
                <a:latin typeface="Gothic Uralic"/>
                <a:cs typeface="Gothic Uralic"/>
              </a:rPr>
              <a:t>bricks.</a:t>
            </a:r>
          </a:p>
          <a:p>
            <a:pPr marL="355600" indent="-342900" algn="just">
              <a:lnSpc>
                <a:spcPct val="15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  <a:tab pos="1886585" algn="l"/>
              </a:tabLst>
            </a:pPr>
            <a:endParaRPr lang="en-IN" sz="2600" dirty="0">
              <a:latin typeface="Gothic Uralic"/>
              <a:cs typeface="Gothic Uralic"/>
            </a:endParaRPr>
          </a:p>
          <a:p>
            <a:pPr marL="355600" indent="-342900" algn="just">
              <a:lnSpc>
                <a:spcPct val="150000"/>
              </a:lnSpc>
              <a:spcBef>
                <a:spcPts val="10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2600" dirty="0" err="1">
                <a:latin typeface="Gothic Uralic"/>
                <a:cs typeface="Gothic Uralic"/>
              </a:rPr>
              <a:t>Abestos</a:t>
            </a:r>
            <a:r>
              <a:rPr lang="en-IN" sz="2600" dirty="0">
                <a:latin typeface="Gothic Uralic"/>
                <a:cs typeface="Gothic Uralic"/>
              </a:rPr>
              <a:t> </a:t>
            </a:r>
            <a:r>
              <a:rPr lang="en-IN" sz="2600" dirty="0" err="1">
                <a:latin typeface="Gothic Uralic"/>
                <a:cs typeface="Gothic Uralic"/>
              </a:rPr>
              <a:t>fibers</a:t>
            </a:r>
            <a:r>
              <a:rPr lang="en-IN" sz="2600" dirty="0">
                <a:latin typeface="Gothic Uralic"/>
                <a:cs typeface="Gothic Uralic"/>
              </a:rPr>
              <a:t> </a:t>
            </a:r>
            <a:r>
              <a:rPr lang="en-IN" sz="2600" spc="-5" dirty="0">
                <a:latin typeface="Gothic Uralic"/>
                <a:cs typeface="Gothic Uralic"/>
              </a:rPr>
              <a:t>were used </a:t>
            </a:r>
            <a:r>
              <a:rPr lang="en-IN" sz="2600" spc="10" dirty="0">
                <a:latin typeface="Gothic Uralic"/>
                <a:cs typeface="Gothic Uralic"/>
              </a:rPr>
              <a:t>in </a:t>
            </a:r>
            <a:r>
              <a:rPr lang="en-IN" sz="2600" spc="-5" dirty="0">
                <a:latin typeface="Gothic Uralic"/>
                <a:cs typeface="Gothic Uralic"/>
              </a:rPr>
              <a:t>concrete </a:t>
            </a:r>
            <a:r>
              <a:rPr lang="en-IN" sz="2600" spc="10" dirty="0">
                <a:latin typeface="Gothic Uralic"/>
                <a:cs typeface="Gothic Uralic"/>
              </a:rPr>
              <a:t>in </a:t>
            </a:r>
            <a:r>
              <a:rPr lang="en-IN" sz="2600" spc="-5" dirty="0">
                <a:latin typeface="Gothic Uralic"/>
                <a:cs typeface="Gothic Uralic"/>
              </a:rPr>
              <a:t>the </a:t>
            </a:r>
            <a:r>
              <a:rPr lang="en-IN" sz="2600" dirty="0">
                <a:latin typeface="Gothic Uralic"/>
                <a:cs typeface="Gothic Uralic"/>
              </a:rPr>
              <a:t>early</a:t>
            </a:r>
            <a:r>
              <a:rPr lang="en-IN" sz="2600" spc="-90" dirty="0">
                <a:latin typeface="Gothic Uralic"/>
                <a:cs typeface="Gothic Uralic"/>
              </a:rPr>
              <a:t> </a:t>
            </a:r>
            <a:r>
              <a:rPr lang="en-IN" sz="2600" spc="-5" dirty="0">
                <a:latin typeface="Gothic Uralic"/>
                <a:cs typeface="Gothic Uralic"/>
              </a:rPr>
              <a:t>1900</a:t>
            </a:r>
            <a:endParaRPr lang="en-IN" sz="2600" dirty="0">
              <a:latin typeface="Gothic Uralic"/>
              <a:cs typeface="Gothic Ural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2185" y="323557"/>
            <a:ext cx="36435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History of </a:t>
            </a:r>
            <a:r>
              <a:rPr lang="en-US" sz="3000" b="1" dirty="0" err="1">
                <a:solidFill>
                  <a:srgbClr val="FFFF00"/>
                </a:solidFill>
              </a:rPr>
              <a:t>Fibre</a:t>
            </a:r>
            <a:endParaRPr lang="en-IN" sz="3000" b="1" dirty="0">
              <a:solidFill>
                <a:srgbClr val="FFFF00"/>
              </a:solidFill>
            </a:endParaRPr>
          </a:p>
        </p:txBody>
      </p:sp>
      <p:pic>
        <p:nvPicPr>
          <p:cNvPr id="31746" name="Picture 2" descr="https://userscontent2.emaze.com/images/388a0b07-9080-4b04-a23f-01aa7bcde06e/95f49643cb1bdc7d38f940462a6024e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0271" y="4390879"/>
            <a:ext cx="2752578" cy="2094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67286" y="900292"/>
            <a:ext cx="11380763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ct val="200000"/>
              </a:lnSpc>
              <a:spcBef>
                <a:spcPts val="1005"/>
              </a:spcBef>
              <a:buClr>
                <a:srgbClr val="A42F0F"/>
              </a:buClr>
              <a:tabLst>
                <a:tab pos="355600" algn="l"/>
              </a:tabLst>
            </a:pPr>
            <a:r>
              <a:rPr lang="en-IN" sz="3000" spc="-10" dirty="0">
                <a:solidFill>
                  <a:srgbClr val="FFFF00"/>
                </a:solidFill>
                <a:latin typeface="Gothic Uralic"/>
                <a:cs typeface="Gothic Uralic"/>
              </a:rPr>
              <a:t>History continues.....</a:t>
            </a:r>
          </a:p>
          <a:p>
            <a:pPr marL="355600" indent="-342900" algn="just">
              <a:lnSpc>
                <a:spcPct val="200000"/>
              </a:lnSpc>
              <a:spcBef>
                <a:spcPts val="10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2600" spc="-10" dirty="0">
                <a:latin typeface="Gothic Uralic"/>
                <a:cs typeface="Gothic Uralic"/>
              </a:rPr>
              <a:t>In </a:t>
            </a:r>
            <a:r>
              <a:rPr lang="en-IN" sz="2600" dirty="0">
                <a:latin typeface="Gothic Uralic"/>
                <a:cs typeface="Gothic Uralic"/>
              </a:rPr>
              <a:t>the </a:t>
            </a:r>
            <a:r>
              <a:rPr lang="en-IN" sz="2600" spc="-5" dirty="0">
                <a:latin typeface="Gothic Uralic"/>
                <a:cs typeface="Gothic Uralic"/>
              </a:rPr>
              <a:t>1950s, </a:t>
            </a:r>
            <a:r>
              <a:rPr lang="en-IN" sz="2600" dirty="0">
                <a:latin typeface="Gothic Uralic"/>
                <a:cs typeface="Gothic Uralic"/>
              </a:rPr>
              <a:t>the </a:t>
            </a:r>
            <a:r>
              <a:rPr lang="en-IN" sz="2600" spc="-5" dirty="0">
                <a:latin typeface="Gothic Uralic"/>
                <a:cs typeface="Gothic Uralic"/>
              </a:rPr>
              <a:t>concept </a:t>
            </a:r>
            <a:r>
              <a:rPr lang="en-IN" sz="2600" dirty="0">
                <a:latin typeface="Gothic Uralic"/>
                <a:cs typeface="Gothic Uralic"/>
              </a:rPr>
              <a:t>of </a:t>
            </a:r>
            <a:r>
              <a:rPr lang="en-IN" sz="2600" dirty="0">
                <a:solidFill>
                  <a:srgbClr val="FF0000"/>
                </a:solidFill>
                <a:latin typeface="Gothic Uralic"/>
                <a:cs typeface="Gothic Uralic"/>
              </a:rPr>
              <a:t>composite materials</a:t>
            </a:r>
            <a:r>
              <a:rPr lang="en-IN" sz="2600" spc="-95" dirty="0">
                <a:latin typeface="Gothic Uralic"/>
                <a:cs typeface="Gothic Uralic"/>
              </a:rPr>
              <a:t> </a:t>
            </a:r>
            <a:r>
              <a:rPr lang="en-IN" sz="2600" spc="-45" dirty="0">
                <a:latin typeface="Gothic Uralic"/>
                <a:cs typeface="Gothic Uralic"/>
              </a:rPr>
              <a:t>came </a:t>
            </a:r>
            <a:r>
              <a:rPr lang="en-IN" sz="2600" dirty="0">
                <a:latin typeface="Gothic Uralic"/>
                <a:cs typeface="Gothic Uralic"/>
              </a:rPr>
              <a:t>into</a:t>
            </a:r>
            <a:r>
              <a:rPr lang="en-IN" sz="2600" spc="-30" dirty="0">
                <a:latin typeface="Gothic Uralic"/>
                <a:cs typeface="Gothic Uralic"/>
              </a:rPr>
              <a:t> </a:t>
            </a:r>
            <a:r>
              <a:rPr lang="en-IN" sz="2600" dirty="0">
                <a:latin typeface="Gothic Uralic"/>
                <a:cs typeface="Gothic Uralic"/>
              </a:rPr>
              <a:t>picture.</a:t>
            </a:r>
          </a:p>
          <a:p>
            <a:pPr marL="355600" marR="50800" indent="-342900" algn="just">
              <a:lnSpc>
                <a:spcPct val="20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2600" spc="-5" dirty="0">
                <a:latin typeface="Gothic Uralic"/>
                <a:cs typeface="Gothic Uralic"/>
              </a:rPr>
              <a:t>Steel , Glass and synthetic </a:t>
            </a:r>
            <a:r>
              <a:rPr lang="en-IN" sz="2600" dirty="0" err="1">
                <a:latin typeface="Gothic Uralic"/>
                <a:cs typeface="Gothic Uralic"/>
              </a:rPr>
              <a:t>fibers</a:t>
            </a:r>
            <a:r>
              <a:rPr lang="en-IN" sz="2600" dirty="0">
                <a:latin typeface="Gothic Uralic"/>
                <a:cs typeface="Gothic Uralic"/>
              </a:rPr>
              <a:t> </a:t>
            </a:r>
            <a:r>
              <a:rPr lang="en-IN" sz="2600" spc="5" dirty="0">
                <a:latin typeface="Gothic Uralic"/>
                <a:cs typeface="Gothic Uralic"/>
              </a:rPr>
              <a:t>have </a:t>
            </a:r>
            <a:r>
              <a:rPr lang="en-IN" sz="2600" spc="-5" dirty="0">
                <a:latin typeface="Gothic Uralic"/>
                <a:cs typeface="Gothic Uralic"/>
              </a:rPr>
              <a:t>been used to  </a:t>
            </a:r>
            <a:r>
              <a:rPr lang="en-IN" sz="2600" dirty="0">
                <a:latin typeface="Gothic Uralic"/>
                <a:cs typeface="Gothic Uralic"/>
              </a:rPr>
              <a:t>improve </a:t>
            </a:r>
            <a:r>
              <a:rPr lang="en-IN" sz="2600" spc="-5" dirty="0">
                <a:latin typeface="Gothic Uralic"/>
                <a:cs typeface="Gothic Uralic"/>
              </a:rPr>
              <a:t>the properties of concrete for the past 30 or 40  years.</a:t>
            </a:r>
            <a:endParaRPr lang="en-IN" sz="2600" dirty="0">
              <a:latin typeface="Gothic Uralic"/>
              <a:cs typeface="Gothic Uralic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10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2600" dirty="0">
                <a:latin typeface="Gothic Uralic"/>
                <a:cs typeface="Gothic Uralic"/>
              </a:rPr>
              <a:t>Research into new </a:t>
            </a:r>
            <a:r>
              <a:rPr lang="en-IN" sz="2600" dirty="0" err="1">
                <a:latin typeface="Gothic Uralic"/>
                <a:cs typeface="Gothic Uralic"/>
              </a:rPr>
              <a:t>fiber</a:t>
            </a:r>
            <a:r>
              <a:rPr lang="en-IN" sz="2600" dirty="0">
                <a:latin typeface="Gothic Uralic"/>
                <a:cs typeface="Gothic Uralic"/>
              </a:rPr>
              <a:t>-reinforced </a:t>
            </a:r>
            <a:r>
              <a:rPr lang="en-IN" sz="2600" spc="-5" dirty="0">
                <a:latin typeface="Gothic Uralic"/>
                <a:cs typeface="Gothic Uralic"/>
              </a:rPr>
              <a:t>concretes </a:t>
            </a:r>
            <a:r>
              <a:rPr lang="en-IN" sz="2600" spc="-80" dirty="0">
                <a:latin typeface="Gothic Uralic"/>
                <a:cs typeface="Gothic Uralic"/>
              </a:rPr>
              <a:t>continues  </a:t>
            </a:r>
            <a:r>
              <a:rPr lang="en-IN" sz="2600" dirty="0">
                <a:latin typeface="Gothic Uralic"/>
                <a:cs typeface="Gothic Uralic"/>
              </a:rPr>
              <a:t>even</a:t>
            </a:r>
            <a:r>
              <a:rPr lang="en-IN" sz="2600" spc="-35" dirty="0">
                <a:latin typeface="Gothic Uralic"/>
                <a:cs typeface="Gothic Uralic"/>
              </a:rPr>
              <a:t> </a:t>
            </a:r>
            <a:r>
              <a:rPr lang="en-IN" sz="2600" dirty="0">
                <a:latin typeface="Gothic Uralic"/>
                <a:cs typeface="Gothic Uralic"/>
              </a:rPr>
              <a:t>today .</a:t>
            </a:r>
            <a:endParaRPr lang="en-IN" sz="2600" dirty="0"/>
          </a:p>
        </p:txBody>
      </p:sp>
      <p:pic>
        <p:nvPicPr>
          <p:cNvPr id="4" name="Picture 3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1350498" y="670895"/>
            <a:ext cx="10078232" cy="610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200000"/>
              </a:lnSpc>
              <a:spcBef>
                <a:spcPts val="1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spc="-5" dirty="0">
                <a:latin typeface="Gothic Uralic"/>
                <a:cs typeface="Gothic Uralic"/>
              </a:rPr>
              <a:t>Concrete containing cement, water , aggregate, </a:t>
            </a:r>
            <a:r>
              <a:rPr sz="2600" spc="-210" dirty="0">
                <a:latin typeface="Gothic Uralic"/>
                <a:cs typeface="Gothic Uralic"/>
              </a:rPr>
              <a:t>and  </a:t>
            </a:r>
            <a:r>
              <a:rPr sz="2600" spc="-5" dirty="0">
                <a:latin typeface="Gothic Uralic"/>
                <a:cs typeface="Gothic Uralic"/>
              </a:rPr>
              <a:t>discontinuous, </a:t>
            </a:r>
            <a:r>
              <a:rPr sz="2600" dirty="0">
                <a:latin typeface="Gothic Uralic"/>
                <a:cs typeface="Gothic Uralic"/>
              </a:rPr>
              <a:t>uniformly </a:t>
            </a:r>
            <a:r>
              <a:rPr sz="2600" spc="-5" dirty="0">
                <a:latin typeface="Gothic Uralic"/>
                <a:cs typeface="Gothic Uralic"/>
              </a:rPr>
              <a:t>dispersed or discrete </a:t>
            </a:r>
            <a:r>
              <a:rPr sz="2600" spc="-10" dirty="0">
                <a:latin typeface="Gothic Uralic"/>
                <a:cs typeface="Gothic Uralic"/>
              </a:rPr>
              <a:t>fibers </a:t>
            </a:r>
            <a:r>
              <a:rPr sz="2600" spc="10" dirty="0">
                <a:latin typeface="Gothic Uralic"/>
                <a:cs typeface="Gothic Uralic"/>
              </a:rPr>
              <a:t>is  </a:t>
            </a:r>
            <a:r>
              <a:rPr sz="2600" dirty="0">
                <a:latin typeface="Gothic Uralic"/>
                <a:cs typeface="Gothic Uralic"/>
              </a:rPr>
              <a:t>called fiber reinforced</a:t>
            </a:r>
            <a:r>
              <a:rPr sz="2600" spc="-65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concrete.</a:t>
            </a:r>
            <a:endParaRPr sz="2600">
              <a:latin typeface="Gothic Uralic"/>
              <a:cs typeface="Gothic Uralic"/>
            </a:endParaRPr>
          </a:p>
          <a:p>
            <a:pPr marL="355600" marR="7620" indent="-342900" algn="just">
              <a:lnSpc>
                <a:spcPct val="200000"/>
              </a:lnSpc>
              <a:spcBef>
                <a:spcPts val="1005"/>
              </a:spcBef>
              <a:buClr>
                <a:srgbClr val="A42F0F"/>
              </a:buClr>
              <a:buSzPct val="108333"/>
              <a:buFont typeface="Wingdings" pitchFamily="2" charset="2"/>
              <a:buChar char="v"/>
              <a:tabLst>
                <a:tab pos="447040" algn="l"/>
              </a:tabLst>
            </a:pPr>
            <a:r>
              <a:rPr sz="2600" dirty="0"/>
              <a:t>	</a:t>
            </a:r>
            <a:r>
              <a:rPr sz="2600" spc="-10" dirty="0">
                <a:latin typeface="Gothic Uralic"/>
                <a:cs typeface="Gothic Uralic"/>
              </a:rPr>
              <a:t>It </a:t>
            </a:r>
            <a:r>
              <a:rPr sz="2600" spc="10" dirty="0">
                <a:latin typeface="Gothic Uralic"/>
                <a:cs typeface="Gothic Uralic"/>
              </a:rPr>
              <a:t>is </a:t>
            </a:r>
            <a:r>
              <a:rPr sz="2600" dirty="0">
                <a:latin typeface="Gothic Uralic"/>
                <a:cs typeface="Gothic Uralic"/>
              </a:rPr>
              <a:t>a composite </a:t>
            </a:r>
            <a:r>
              <a:rPr sz="2600" spc="-5" dirty="0">
                <a:latin typeface="Gothic Uralic"/>
                <a:cs typeface="Gothic Uralic"/>
              </a:rPr>
              <a:t>obtained </a:t>
            </a:r>
            <a:r>
              <a:rPr sz="2600" dirty="0">
                <a:latin typeface="Gothic Uralic"/>
                <a:cs typeface="Gothic Uralic"/>
              </a:rPr>
              <a:t>by </a:t>
            </a:r>
            <a:r>
              <a:rPr sz="2600" spc="-5" dirty="0">
                <a:latin typeface="Gothic Uralic"/>
                <a:cs typeface="Gothic Uralic"/>
              </a:rPr>
              <a:t>adding </a:t>
            </a:r>
            <a:r>
              <a:rPr sz="2600" dirty="0">
                <a:latin typeface="Gothic Uralic"/>
                <a:cs typeface="Gothic Uralic"/>
              </a:rPr>
              <a:t>a </a:t>
            </a:r>
            <a:r>
              <a:rPr sz="2600" spc="-5" dirty="0">
                <a:latin typeface="Gothic Uralic"/>
                <a:cs typeface="Gothic Uralic"/>
              </a:rPr>
              <a:t>single type or </a:t>
            </a:r>
            <a:r>
              <a:rPr sz="2600" spc="-725" dirty="0">
                <a:latin typeface="Gothic Uralic"/>
                <a:cs typeface="Gothic Uralic"/>
              </a:rPr>
              <a:t>a </a:t>
            </a:r>
            <a:r>
              <a:rPr sz="2600" spc="94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blend of </a:t>
            </a:r>
            <a:r>
              <a:rPr sz="2600" dirty="0">
                <a:latin typeface="Gothic Uralic"/>
                <a:cs typeface="Gothic Uralic"/>
              </a:rPr>
              <a:t>fibers </a:t>
            </a:r>
            <a:r>
              <a:rPr sz="2600" spc="-5" dirty="0">
                <a:latin typeface="Gothic Uralic"/>
                <a:cs typeface="Gothic Uralic"/>
              </a:rPr>
              <a:t>to the </a:t>
            </a:r>
            <a:r>
              <a:rPr sz="2600" dirty="0">
                <a:latin typeface="Gothic Uralic"/>
                <a:cs typeface="Gothic Uralic"/>
              </a:rPr>
              <a:t>conventional </a:t>
            </a:r>
            <a:r>
              <a:rPr sz="2600" spc="-5" dirty="0">
                <a:latin typeface="Gothic Uralic"/>
                <a:cs typeface="Gothic Uralic"/>
              </a:rPr>
              <a:t>concrete</a:t>
            </a:r>
            <a:r>
              <a:rPr sz="2600" spc="-60" dirty="0">
                <a:latin typeface="Gothic Uralic"/>
                <a:cs typeface="Gothic Uralic"/>
              </a:rPr>
              <a:t> </a:t>
            </a:r>
            <a:r>
              <a:rPr sz="2600" spc="5" dirty="0">
                <a:latin typeface="Gothic Uralic"/>
                <a:cs typeface="Gothic Uralic"/>
              </a:rPr>
              <a:t>mix.</a:t>
            </a:r>
            <a:endParaRPr sz="2600">
              <a:latin typeface="Gothic Uralic"/>
              <a:cs typeface="Gothic Uralic"/>
            </a:endParaRPr>
          </a:p>
          <a:p>
            <a:pPr marL="355600" indent="-342900" algn="just">
              <a:lnSpc>
                <a:spcPct val="200000"/>
              </a:lnSpc>
              <a:spcBef>
                <a:spcPts val="187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spc="-5" dirty="0">
                <a:latin typeface="Gothic Uralic"/>
                <a:cs typeface="Gothic Uralic"/>
              </a:rPr>
              <a:t>Fibers</a:t>
            </a:r>
            <a:r>
              <a:rPr sz="2600" spc="285" dirty="0">
                <a:latin typeface="Gothic Uralic"/>
                <a:cs typeface="Gothic Uralic"/>
              </a:rPr>
              <a:t> </a:t>
            </a:r>
            <a:r>
              <a:rPr sz="2600" dirty="0">
                <a:latin typeface="Gothic Uralic"/>
                <a:cs typeface="Gothic Uralic"/>
              </a:rPr>
              <a:t>can</a:t>
            </a:r>
            <a:r>
              <a:rPr sz="2600" spc="27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be</a:t>
            </a:r>
            <a:r>
              <a:rPr sz="2600" spc="270" dirty="0">
                <a:latin typeface="Gothic Uralic"/>
                <a:cs typeface="Gothic Uralic"/>
              </a:rPr>
              <a:t> </a:t>
            </a:r>
            <a:r>
              <a:rPr sz="2600" spc="10" dirty="0">
                <a:latin typeface="Gothic Uralic"/>
                <a:cs typeface="Gothic Uralic"/>
              </a:rPr>
              <a:t>in</a:t>
            </a:r>
            <a:r>
              <a:rPr sz="2600" spc="275" dirty="0">
                <a:latin typeface="Gothic Uralic"/>
                <a:cs typeface="Gothic Uralic"/>
              </a:rPr>
              <a:t> </a:t>
            </a:r>
            <a:r>
              <a:rPr sz="2600" dirty="0">
                <a:latin typeface="Gothic Uralic"/>
                <a:cs typeface="Gothic Uralic"/>
              </a:rPr>
              <a:t>form</a:t>
            </a:r>
            <a:r>
              <a:rPr sz="2600" spc="29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of</a:t>
            </a:r>
            <a:r>
              <a:rPr sz="2600" spc="285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steel</a:t>
            </a:r>
            <a:r>
              <a:rPr sz="2600" spc="275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fibers,</a:t>
            </a:r>
            <a:r>
              <a:rPr sz="2600" spc="265" dirty="0">
                <a:latin typeface="Gothic Uralic"/>
                <a:cs typeface="Gothic Uralic"/>
              </a:rPr>
              <a:t> </a:t>
            </a:r>
            <a:r>
              <a:rPr sz="2600" dirty="0">
                <a:latin typeface="Gothic Uralic"/>
                <a:cs typeface="Gothic Uralic"/>
              </a:rPr>
              <a:t>glass</a:t>
            </a:r>
            <a:r>
              <a:rPr sz="2600" spc="29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fibers,</a:t>
            </a:r>
            <a:r>
              <a:rPr sz="2600" spc="270" dirty="0">
                <a:latin typeface="Gothic Uralic"/>
                <a:cs typeface="Gothic Uralic"/>
              </a:rPr>
              <a:t> </a:t>
            </a:r>
            <a:r>
              <a:rPr sz="2600" spc="-80" dirty="0">
                <a:latin typeface="Gothic Uralic"/>
                <a:cs typeface="Gothic Uralic"/>
              </a:rPr>
              <a:t>natural</a:t>
            </a:r>
            <a:endParaRPr sz="2600">
              <a:latin typeface="Gothic Uralic"/>
              <a:cs typeface="Gothic Uralic"/>
            </a:endParaRPr>
          </a:p>
          <a:p>
            <a:pPr marL="355600" algn="just">
              <a:lnSpc>
                <a:spcPct val="200000"/>
              </a:lnSpc>
              <a:spcBef>
                <a:spcPts val="869"/>
              </a:spcBef>
            </a:pPr>
            <a:r>
              <a:rPr sz="2600" dirty="0">
                <a:latin typeface="Gothic Uralic"/>
                <a:cs typeface="Gothic Uralic"/>
              </a:rPr>
              <a:t>fibers </a:t>
            </a:r>
            <a:r>
              <a:rPr sz="2600" spc="-5" dirty="0">
                <a:latin typeface="Gothic Uralic"/>
                <a:cs typeface="Gothic Uralic"/>
              </a:rPr>
              <a:t>, synthetic </a:t>
            </a:r>
            <a:r>
              <a:rPr sz="2600" dirty="0">
                <a:latin typeface="Gothic Uralic"/>
                <a:cs typeface="Gothic Uralic"/>
              </a:rPr>
              <a:t>fibers,</a:t>
            </a:r>
            <a:r>
              <a:rPr sz="2600" spc="-85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etc.</a:t>
            </a:r>
            <a:endParaRPr sz="2600">
              <a:latin typeface="Gothic Uralic"/>
              <a:cs typeface="Gothic Uralic"/>
            </a:endParaRPr>
          </a:p>
        </p:txBody>
      </p:sp>
      <p:pic>
        <p:nvPicPr>
          <p:cNvPr id="4" name="Picture 3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05575" y="351692"/>
            <a:ext cx="6246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Fibre Reinforced Concrete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450166" y="983773"/>
            <a:ext cx="11254154" cy="57983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9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Main </a:t>
            </a:r>
            <a:r>
              <a:rPr sz="2600" spc="-5" dirty="0">
                <a:latin typeface="Gothic Uralic"/>
                <a:cs typeface="Gothic Uralic"/>
              </a:rPr>
              <a:t>role of fibers </a:t>
            </a:r>
            <a:r>
              <a:rPr sz="2600" dirty="0">
                <a:latin typeface="Gothic Uralic"/>
                <a:cs typeface="Gothic Uralic"/>
              </a:rPr>
              <a:t>is to </a:t>
            </a:r>
            <a:r>
              <a:rPr sz="2600" spc="-5" dirty="0">
                <a:latin typeface="Gothic Uralic"/>
                <a:cs typeface="Gothic Uralic"/>
              </a:rPr>
              <a:t>bridge </a:t>
            </a:r>
            <a:r>
              <a:rPr sz="2600" dirty="0">
                <a:latin typeface="Gothic Uralic"/>
                <a:cs typeface="Gothic Uralic"/>
              </a:rPr>
              <a:t>the </a:t>
            </a:r>
            <a:r>
              <a:rPr sz="2600" spc="-10" dirty="0">
                <a:latin typeface="Gothic Uralic"/>
                <a:cs typeface="Gothic Uralic"/>
              </a:rPr>
              <a:t>cracks </a:t>
            </a:r>
            <a:r>
              <a:rPr sz="2600" dirty="0">
                <a:latin typeface="Gothic Uralic"/>
                <a:cs typeface="Gothic Uralic"/>
              </a:rPr>
              <a:t>that </a:t>
            </a:r>
            <a:r>
              <a:rPr sz="2600" spc="-5">
                <a:latin typeface="Gothic Uralic"/>
                <a:cs typeface="Gothic Uralic"/>
              </a:rPr>
              <a:t>develop</a:t>
            </a:r>
            <a:r>
              <a:rPr sz="2600" spc="-35">
                <a:latin typeface="Gothic Uralic"/>
                <a:cs typeface="Gothic Uralic"/>
              </a:rPr>
              <a:t> </a:t>
            </a:r>
            <a:r>
              <a:rPr sz="2600">
                <a:latin typeface="Gothic Uralic"/>
                <a:cs typeface="Gothic Uralic"/>
              </a:rPr>
              <a:t>in</a:t>
            </a:r>
            <a:r>
              <a:rPr lang="en-IN" sz="2600" dirty="0">
                <a:latin typeface="Gothic Uralic"/>
                <a:cs typeface="Gothic Uralic"/>
              </a:rPr>
              <a:t> </a:t>
            </a:r>
            <a:r>
              <a:rPr sz="2600" spc="-5">
                <a:latin typeface="Gothic Uralic"/>
                <a:cs typeface="Gothic Uralic"/>
              </a:rPr>
              <a:t>concrete </a:t>
            </a:r>
            <a:r>
              <a:rPr sz="2600" spc="-5" dirty="0">
                <a:latin typeface="Gothic Uralic"/>
                <a:cs typeface="Gothic Uralic"/>
              </a:rPr>
              <a:t>and increase the </a:t>
            </a:r>
            <a:r>
              <a:rPr sz="2600" spc="-5" dirty="0">
                <a:solidFill>
                  <a:srgbClr val="FF0000"/>
                </a:solidFill>
                <a:latin typeface="Gothic Uralic"/>
                <a:cs typeface="Gothic Uralic"/>
              </a:rPr>
              <a:t>ductility</a:t>
            </a:r>
            <a:r>
              <a:rPr sz="2600" spc="-5" dirty="0">
                <a:latin typeface="Gothic Uralic"/>
                <a:cs typeface="Gothic Uralic"/>
              </a:rPr>
              <a:t> of concrete</a:t>
            </a:r>
            <a:r>
              <a:rPr sz="2600" spc="5" dirty="0">
                <a:latin typeface="Gothic Uralic"/>
                <a:cs typeface="Gothic Uralic"/>
              </a:rPr>
              <a:t> </a:t>
            </a:r>
            <a:r>
              <a:rPr sz="2600" spc="-5">
                <a:latin typeface="Gothic Uralic"/>
                <a:cs typeface="Gothic Uralic"/>
              </a:rPr>
              <a:t>elements.</a:t>
            </a:r>
            <a:endParaRPr lang="en-IN" sz="2600" spc="-5" dirty="0">
              <a:latin typeface="Gothic Uralic"/>
              <a:cs typeface="Gothic Uralic"/>
            </a:endParaRPr>
          </a:p>
          <a:p>
            <a:pPr marL="355600" algn="just">
              <a:lnSpc>
                <a:spcPct val="150000"/>
              </a:lnSpc>
              <a:spcBef>
                <a:spcPts val="5"/>
              </a:spcBef>
            </a:pPr>
            <a:endParaRPr sz="2600">
              <a:latin typeface="Gothic Uralic"/>
              <a:cs typeface="Gothic Uralic"/>
            </a:endParaRPr>
          </a:p>
          <a:p>
            <a:pPr marL="355600" marR="146050" indent="-342900" algn="just">
              <a:lnSpc>
                <a:spcPct val="150000"/>
              </a:lnSpc>
              <a:spcBef>
                <a:spcPts val="10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spc="-10" dirty="0">
                <a:latin typeface="Gothic Uralic"/>
                <a:cs typeface="Gothic Uralic"/>
              </a:rPr>
              <a:t>There </a:t>
            </a:r>
            <a:r>
              <a:rPr sz="2600" dirty="0">
                <a:latin typeface="Gothic Uralic"/>
                <a:cs typeface="Gothic Uralic"/>
              </a:rPr>
              <a:t>is </a:t>
            </a:r>
            <a:r>
              <a:rPr sz="2600" spc="-5" dirty="0">
                <a:latin typeface="Gothic Uralic"/>
                <a:cs typeface="Gothic Uralic"/>
              </a:rPr>
              <a:t>considerable improvement </a:t>
            </a:r>
            <a:r>
              <a:rPr sz="2600" dirty="0">
                <a:latin typeface="Gothic Uralic"/>
                <a:cs typeface="Gothic Uralic"/>
              </a:rPr>
              <a:t>in </a:t>
            </a:r>
            <a:r>
              <a:rPr sz="2600" spc="-5" dirty="0">
                <a:latin typeface="Gothic Uralic"/>
                <a:cs typeface="Gothic Uralic"/>
              </a:rPr>
              <a:t>the post-cracking  behavior of concrete containing fibers </a:t>
            </a:r>
            <a:r>
              <a:rPr sz="2600" spc="-10" dirty="0">
                <a:latin typeface="Gothic Uralic"/>
                <a:cs typeface="Gothic Uralic"/>
              </a:rPr>
              <a:t>due </a:t>
            </a:r>
            <a:r>
              <a:rPr sz="2600" dirty="0">
                <a:latin typeface="Gothic Uralic"/>
                <a:cs typeface="Gothic Uralic"/>
              </a:rPr>
              <a:t>to </a:t>
            </a:r>
            <a:r>
              <a:rPr sz="2600" spc="-5" dirty="0">
                <a:latin typeface="Gothic Uralic"/>
                <a:cs typeface="Gothic Uralic"/>
              </a:rPr>
              <a:t>both plastic </a:t>
            </a:r>
            <a:r>
              <a:rPr sz="2600" spc="-5" dirty="0">
                <a:solidFill>
                  <a:srgbClr val="FF0000"/>
                </a:solidFill>
                <a:latin typeface="Gothic Uralic"/>
                <a:cs typeface="Gothic Uralic"/>
              </a:rPr>
              <a:t> shrinkage </a:t>
            </a:r>
            <a:r>
              <a:rPr sz="2600" spc="-5" dirty="0">
                <a:latin typeface="Gothic Uralic"/>
                <a:cs typeface="Gothic Uralic"/>
              </a:rPr>
              <a:t>and drying</a:t>
            </a:r>
            <a:r>
              <a:rPr sz="2600" spc="-35" dirty="0">
                <a:latin typeface="Gothic Uralic"/>
                <a:cs typeface="Gothic Uralic"/>
              </a:rPr>
              <a:t> </a:t>
            </a:r>
            <a:r>
              <a:rPr sz="2600" spc="-5">
                <a:latin typeface="Gothic Uralic"/>
                <a:cs typeface="Gothic Uralic"/>
              </a:rPr>
              <a:t>shrinkage.</a:t>
            </a:r>
            <a:endParaRPr lang="en-IN" sz="2600" spc="-5" dirty="0">
              <a:latin typeface="Gothic Uralic"/>
              <a:cs typeface="Gothic Uralic"/>
            </a:endParaRPr>
          </a:p>
          <a:p>
            <a:pPr marL="355600" marR="146050" indent="-342900" algn="just">
              <a:lnSpc>
                <a:spcPct val="150000"/>
              </a:lnSpc>
              <a:spcBef>
                <a:spcPts val="1005"/>
              </a:spcBef>
              <a:buClr>
                <a:srgbClr val="A42F0F"/>
              </a:buClr>
              <a:tabLst>
                <a:tab pos="355600" algn="l"/>
              </a:tabLst>
            </a:pPr>
            <a:endParaRPr sz="2600">
              <a:latin typeface="Gothic Uralic"/>
              <a:cs typeface="Gothic Uralic"/>
            </a:endParaRPr>
          </a:p>
          <a:p>
            <a:pPr marL="355600" marR="479425" indent="-342900" algn="just">
              <a:lnSpc>
                <a:spcPct val="150000"/>
              </a:lnSpc>
              <a:spcBef>
                <a:spcPts val="10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spc="-10" dirty="0">
                <a:latin typeface="Gothic Uralic"/>
                <a:cs typeface="Gothic Uralic"/>
              </a:rPr>
              <a:t>They also </a:t>
            </a:r>
            <a:r>
              <a:rPr sz="2600" spc="-5" dirty="0">
                <a:latin typeface="Gothic Uralic"/>
                <a:cs typeface="Gothic Uralic"/>
              </a:rPr>
              <a:t>reduce the </a:t>
            </a:r>
            <a:r>
              <a:rPr sz="2600" spc="-5" dirty="0">
                <a:solidFill>
                  <a:srgbClr val="FF0000"/>
                </a:solidFill>
                <a:latin typeface="Gothic Uralic"/>
                <a:cs typeface="Gothic Uralic"/>
              </a:rPr>
              <a:t>permeability</a:t>
            </a:r>
            <a:r>
              <a:rPr sz="2600" spc="-5" dirty="0">
                <a:latin typeface="Gothic Uralic"/>
                <a:cs typeface="Gothic Uralic"/>
              </a:rPr>
              <a:t> of concrete and </a:t>
            </a:r>
            <a:r>
              <a:rPr sz="2600" spc="-150" dirty="0">
                <a:latin typeface="Gothic Uralic"/>
                <a:cs typeface="Gothic Uralic"/>
              </a:rPr>
              <a:t>thus  </a:t>
            </a:r>
            <a:r>
              <a:rPr sz="2600" spc="-5" dirty="0">
                <a:latin typeface="Gothic Uralic"/>
                <a:cs typeface="Gothic Uralic"/>
              </a:rPr>
              <a:t>reduce bleeding of</a:t>
            </a:r>
            <a:r>
              <a:rPr sz="2600" dirty="0">
                <a:latin typeface="Gothic Uralic"/>
                <a:cs typeface="Gothic Uralic"/>
              </a:rPr>
              <a:t> </a:t>
            </a:r>
            <a:r>
              <a:rPr sz="2600" spc="-5">
                <a:latin typeface="Gothic Uralic"/>
                <a:cs typeface="Gothic Uralic"/>
              </a:rPr>
              <a:t>water.</a:t>
            </a:r>
            <a:endParaRPr sz="2600">
              <a:latin typeface="Gothic Uralic"/>
              <a:cs typeface="Gothic Ural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628576" y="139804"/>
            <a:ext cx="4690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Why Fibres </a:t>
            </a:r>
            <a:r>
              <a:rPr kumimoji="0" lang="en-IN" sz="3000" b="1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are</a:t>
            </a:r>
            <a:r>
              <a:rPr kumimoji="0" lang="en-IN" sz="3000" b="1" i="0" u="none" strike="noStrike" kern="1200" cap="none" spc="-9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 </a:t>
            </a: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used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othic Uralic"/>
                <a:ea typeface="+mj-ea"/>
                <a:cs typeface="Gothic Uralic"/>
              </a:rPr>
              <a:t>?</a:t>
            </a:r>
          </a:p>
        </p:txBody>
      </p:sp>
      <p:pic>
        <p:nvPicPr>
          <p:cNvPr id="5" name="Picture 4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45587" y="928468"/>
            <a:ext cx="11099409" cy="2805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  <a:tab pos="5546090" algn="l"/>
              </a:tabLst>
            </a:pPr>
            <a:r>
              <a:rPr lang="en-IN" sz="2800" spc="-10" dirty="0">
                <a:latin typeface="Gothic Uralic"/>
                <a:cs typeface="Gothic Uralic"/>
              </a:rPr>
              <a:t>Some types </a:t>
            </a:r>
            <a:r>
              <a:rPr lang="en-IN" sz="2800" dirty="0">
                <a:latin typeface="Gothic Uralic"/>
                <a:cs typeface="Gothic Uralic"/>
              </a:rPr>
              <a:t>of </a:t>
            </a:r>
            <a:r>
              <a:rPr lang="en-IN" sz="2800" spc="-5" dirty="0" err="1">
                <a:latin typeface="Gothic Uralic"/>
                <a:cs typeface="Gothic Uralic"/>
              </a:rPr>
              <a:t>fibers</a:t>
            </a:r>
            <a:r>
              <a:rPr lang="en-IN" sz="2800" spc="50" dirty="0">
                <a:latin typeface="Gothic Uralic"/>
                <a:cs typeface="Gothic Uralic"/>
              </a:rPr>
              <a:t> </a:t>
            </a:r>
            <a:r>
              <a:rPr lang="en-IN" sz="2800" spc="-10" dirty="0">
                <a:latin typeface="Gothic Uralic"/>
                <a:cs typeface="Gothic Uralic"/>
              </a:rPr>
              <a:t>produce</a:t>
            </a:r>
            <a:r>
              <a:rPr lang="en-IN" sz="2800" spc="40" dirty="0">
                <a:latin typeface="Gothic Uralic"/>
                <a:cs typeface="Gothic Uralic"/>
              </a:rPr>
              <a:t> </a:t>
            </a:r>
            <a:r>
              <a:rPr lang="en-IN" sz="2800" spc="-5" dirty="0">
                <a:latin typeface="Gothic Uralic"/>
                <a:cs typeface="Gothic Uralic"/>
              </a:rPr>
              <a:t>greater</a:t>
            </a:r>
            <a:r>
              <a:rPr lang="en-IN" sz="2800" spc="-5" dirty="0">
                <a:solidFill>
                  <a:srgbClr val="FF0000"/>
                </a:solidFill>
                <a:latin typeface="Gothic Uralic"/>
                <a:cs typeface="Gothic Uralic"/>
              </a:rPr>
              <a:t>	abrasion </a:t>
            </a:r>
            <a:r>
              <a:rPr lang="en-IN" sz="2800" spc="-10" dirty="0">
                <a:latin typeface="Gothic Uralic"/>
                <a:cs typeface="Gothic Uralic"/>
              </a:rPr>
              <a:t>and</a:t>
            </a:r>
            <a:r>
              <a:rPr lang="en-IN" sz="2800" spc="-50" dirty="0">
                <a:latin typeface="Gothic Uralic"/>
                <a:cs typeface="Gothic Uralic"/>
              </a:rPr>
              <a:t> </a:t>
            </a:r>
            <a:r>
              <a:rPr lang="en-IN" sz="2800" spc="-5" dirty="0">
                <a:latin typeface="Gothic Uralic"/>
                <a:cs typeface="Gothic Uralic"/>
              </a:rPr>
              <a:t>shatter</a:t>
            </a:r>
            <a:endParaRPr lang="en-IN" sz="2800" dirty="0">
              <a:latin typeface="Gothic Uralic"/>
              <a:cs typeface="Gothic Uralic"/>
            </a:endParaRPr>
          </a:p>
          <a:p>
            <a:pPr marL="355600" algn="just">
              <a:lnSpc>
                <a:spcPct val="150000"/>
              </a:lnSpc>
            </a:pPr>
            <a:r>
              <a:rPr lang="en-IN" sz="2800" spc="-5" dirty="0">
                <a:latin typeface="Gothic Uralic"/>
                <a:cs typeface="Gothic Uralic"/>
              </a:rPr>
              <a:t>resistance </a:t>
            </a:r>
            <a:r>
              <a:rPr lang="en-IN" sz="2800" dirty="0">
                <a:latin typeface="Gothic Uralic"/>
                <a:cs typeface="Gothic Uralic"/>
              </a:rPr>
              <a:t>in</a:t>
            </a:r>
            <a:r>
              <a:rPr lang="en-IN" sz="2800" spc="-50" dirty="0">
                <a:latin typeface="Gothic Uralic"/>
                <a:cs typeface="Gothic Uralic"/>
              </a:rPr>
              <a:t> </a:t>
            </a:r>
            <a:r>
              <a:rPr lang="en-IN" sz="2800" spc="-5" dirty="0">
                <a:latin typeface="Gothic Uralic"/>
                <a:cs typeface="Gothic Uralic"/>
              </a:rPr>
              <a:t>concrete.</a:t>
            </a:r>
          </a:p>
          <a:p>
            <a:pPr marL="355600" algn="just">
              <a:lnSpc>
                <a:spcPct val="150000"/>
              </a:lnSpc>
            </a:pPr>
            <a:endParaRPr lang="en-IN" sz="2800" dirty="0">
              <a:latin typeface="Gothic Uralic"/>
              <a:cs typeface="Gothic Uralic"/>
            </a:endParaRPr>
          </a:p>
          <a:p>
            <a:pPr marL="355600" indent="-342900" algn="just">
              <a:lnSpc>
                <a:spcPct val="150000"/>
              </a:lnSpc>
              <a:spcBef>
                <a:spcPts val="101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2800" spc="-5" dirty="0">
                <a:latin typeface="Gothic Uralic"/>
                <a:cs typeface="Gothic Uralic"/>
              </a:rPr>
              <a:t>Imparts more </a:t>
            </a:r>
            <a:r>
              <a:rPr lang="en-IN" sz="2800" spc="-5" dirty="0">
                <a:solidFill>
                  <a:srgbClr val="FF0000"/>
                </a:solidFill>
                <a:latin typeface="Gothic Uralic"/>
                <a:cs typeface="Gothic Uralic"/>
              </a:rPr>
              <a:t>resistance</a:t>
            </a:r>
            <a:r>
              <a:rPr lang="en-IN" sz="2800" spc="-5" dirty="0">
                <a:latin typeface="Gothic Uralic"/>
                <a:cs typeface="Gothic Uralic"/>
              </a:rPr>
              <a:t> </a:t>
            </a:r>
            <a:r>
              <a:rPr lang="en-IN" sz="2800" dirty="0">
                <a:latin typeface="Gothic Uralic"/>
                <a:cs typeface="Gothic Uralic"/>
              </a:rPr>
              <a:t>to </a:t>
            </a:r>
            <a:r>
              <a:rPr lang="en-IN" sz="2800" spc="-10" dirty="0">
                <a:latin typeface="Gothic Uralic"/>
                <a:cs typeface="Gothic Uralic"/>
              </a:rPr>
              <a:t>Impact</a:t>
            </a:r>
            <a:r>
              <a:rPr lang="en-IN" sz="2800" spc="10" dirty="0">
                <a:latin typeface="Gothic Uralic"/>
                <a:cs typeface="Gothic Uralic"/>
              </a:rPr>
              <a:t> </a:t>
            </a:r>
            <a:r>
              <a:rPr lang="en-IN" sz="2800" spc="-5" dirty="0">
                <a:latin typeface="Gothic Uralic"/>
                <a:cs typeface="Gothic Uralic"/>
              </a:rPr>
              <a:t>load.</a:t>
            </a:r>
            <a:endParaRPr lang="en-IN" sz="2800" dirty="0">
              <a:latin typeface="Gothic Uralic"/>
              <a:cs typeface="Gothic Ural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3188" y="2189870"/>
            <a:ext cx="3810000" cy="32121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8658669" y="4536834"/>
            <a:ext cx="2011677" cy="984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37572" y="6006905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Fibre</a:t>
            </a:r>
          </a:p>
        </p:txBody>
      </p:sp>
      <p:pic>
        <p:nvPicPr>
          <p:cNvPr id="12" name="Picture 11" descr="C:\Users\Yogi\Desktop\SCPVET@Civil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322373" y="418847"/>
            <a:ext cx="953789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Gothic Uralic"/>
                <a:cs typeface="Gothic Uralic"/>
              </a:rPr>
              <a:t>Toughness</a:t>
            </a:r>
          </a:p>
          <a:p>
            <a:pPr algn="just">
              <a:lnSpc>
                <a:spcPct val="150000"/>
              </a:lnSpc>
            </a:pPr>
            <a:endParaRPr lang="en-IN" sz="2800" b="1" dirty="0">
              <a:solidFill>
                <a:srgbClr val="FFFF00"/>
              </a:solidFill>
            </a:endParaRP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lang="en-IN" sz="2800" dirty="0">
                <a:solidFill>
                  <a:srgbClr val="FF0000"/>
                </a:solidFill>
                <a:latin typeface="Gothic Uralic"/>
                <a:cs typeface="Gothic Uralic"/>
              </a:rPr>
              <a:t>Toughness</a:t>
            </a:r>
            <a:r>
              <a:rPr lang="en-IN" sz="2800" dirty="0">
                <a:latin typeface="Gothic Uralic"/>
                <a:cs typeface="Gothic Uralic"/>
              </a:rPr>
              <a:t> </a:t>
            </a:r>
            <a:r>
              <a:rPr lang="en-IN" sz="2800" spc="10" dirty="0">
                <a:latin typeface="Gothic Uralic"/>
                <a:cs typeface="Gothic Uralic"/>
              </a:rPr>
              <a:t>is </a:t>
            </a:r>
            <a:r>
              <a:rPr lang="en-IN" sz="2800" spc="-5" dirty="0">
                <a:latin typeface="Gothic Uralic"/>
                <a:cs typeface="Gothic Uralic"/>
              </a:rPr>
              <a:t>ability of </a:t>
            </a:r>
            <a:r>
              <a:rPr lang="en-IN" sz="2800" dirty="0">
                <a:latin typeface="Gothic Uralic"/>
                <a:cs typeface="Gothic Uralic"/>
              </a:rPr>
              <a:t>a </a:t>
            </a:r>
            <a:r>
              <a:rPr lang="en-IN" sz="2800" spc="-10" dirty="0">
                <a:latin typeface="Gothic Uralic"/>
                <a:cs typeface="Gothic Uralic"/>
              </a:rPr>
              <a:t>material </a:t>
            </a:r>
            <a:r>
              <a:rPr lang="en-IN" sz="2800" dirty="0">
                <a:latin typeface="Gothic Uralic"/>
                <a:cs typeface="Gothic Uralic"/>
              </a:rPr>
              <a:t>to </a:t>
            </a:r>
            <a:r>
              <a:rPr lang="en-IN" sz="2800" spc="-5" dirty="0">
                <a:latin typeface="Gothic Uralic"/>
                <a:cs typeface="Gothic Uralic"/>
              </a:rPr>
              <a:t>absorb </a:t>
            </a:r>
            <a:r>
              <a:rPr lang="en-IN" sz="2800" dirty="0">
                <a:latin typeface="Gothic Uralic"/>
                <a:cs typeface="Gothic Uralic"/>
              </a:rPr>
              <a:t>energy </a:t>
            </a:r>
            <a:r>
              <a:rPr lang="en-IN" sz="2800" spc="-220" dirty="0">
                <a:latin typeface="Gothic Uralic"/>
                <a:cs typeface="Gothic Uralic"/>
              </a:rPr>
              <a:t>and  </a:t>
            </a:r>
            <a:r>
              <a:rPr lang="en-IN" sz="2800" spc="-5" dirty="0">
                <a:latin typeface="Gothic Uralic"/>
                <a:cs typeface="Gothic Uralic"/>
              </a:rPr>
              <a:t>plastically deform </a:t>
            </a:r>
            <a:r>
              <a:rPr lang="en-IN" sz="2800" dirty="0">
                <a:latin typeface="Gothic Uralic"/>
                <a:cs typeface="Gothic Uralic"/>
              </a:rPr>
              <a:t>without</a:t>
            </a:r>
            <a:r>
              <a:rPr lang="en-IN" sz="2800" spc="-50" dirty="0">
                <a:latin typeface="Gothic Uralic"/>
                <a:cs typeface="Gothic Uralic"/>
              </a:rPr>
              <a:t> </a:t>
            </a:r>
            <a:r>
              <a:rPr lang="en-IN" sz="2800" dirty="0">
                <a:latin typeface="Gothic Uralic"/>
                <a:cs typeface="Gothic Uralic"/>
              </a:rPr>
              <a:t>fracturing.</a:t>
            </a: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A42F0F"/>
              </a:buClr>
              <a:tabLst>
                <a:tab pos="355600" algn="l"/>
              </a:tabLst>
            </a:pPr>
            <a:endParaRPr lang="en-IN" sz="28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5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438784" algn="l"/>
                <a:tab pos="439420" algn="l"/>
                <a:tab pos="769620" algn="l"/>
                <a:tab pos="1521460" algn="l"/>
                <a:tab pos="2269490" algn="l"/>
                <a:tab pos="2836545" algn="l"/>
                <a:tab pos="4153535" algn="l"/>
                <a:tab pos="4641215" algn="l"/>
                <a:tab pos="6284595" algn="l"/>
                <a:tab pos="6746240" algn="l"/>
                <a:tab pos="8078470" algn="l"/>
                <a:tab pos="8534400" algn="l"/>
              </a:tabLst>
            </a:pPr>
            <a:r>
              <a:rPr lang="en-IN" sz="2800" dirty="0"/>
              <a:t>	</a:t>
            </a:r>
            <a:r>
              <a:rPr lang="en-IN" sz="2800" spc="-10" dirty="0">
                <a:latin typeface="Gothic Uralic"/>
                <a:cs typeface="Gothic Uralic"/>
              </a:rPr>
              <a:t>It	</a:t>
            </a:r>
            <a:r>
              <a:rPr lang="en-IN" sz="2800" dirty="0">
                <a:latin typeface="Gothic Uralic"/>
                <a:cs typeface="Gothic Uralic"/>
              </a:rPr>
              <a:t>can	</a:t>
            </a:r>
            <a:r>
              <a:rPr lang="en-IN" sz="2800" spc="-5" dirty="0">
                <a:latin typeface="Gothic Uralic"/>
                <a:cs typeface="Gothic Uralic"/>
              </a:rPr>
              <a:t>also	be	defined	</a:t>
            </a:r>
            <a:r>
              <a:rPr lang="en-IN" sz="2800" dirty="0">
                <a:latin typeface="Gothic Uralic"/>
                <a:cs typeface="Gothic Uralic"/>
              </a:rPr>
              <a:t>as	</a:t>
            </a:r>
            <a:r>
              <a:rPr lang="en-IN" sz="2800" spc="-5" dirty="0">
                <a:latin typeface="Gothic Uralic"/>
                <a:cs typeface="Gothic Uralic"/>
              </a:rPr>
              <a:t>resistance 	</a:t>
            </a:r>
            <a:r>
              <a:rPr lang="en-IN" sz="2800" spc="-400" dirty="0">
                <a:latin typeface="Gothic Uralic"/>
                <a:cs typeface="Gothic Uralic"/>
              </a:rPr>
              <a:t>t  o	</a:t>
            </a:r>
            <a:r>
              <a:rPr lang="en-IN" sz="2800" spc="-5" dirty="0">
                <a:latin typeface="Gothic Uralic"/>
                <a:cs typeface="Gothic Uralic"/>
              </a:rPr>
              <a:t>fracture	of	</a:t>
            </a:r>
            <a:r>
              <a:rPr lang="en-IN" sz="2800" dirty="0">
                <a:latin typeface="Gothic Uralic"/>
                <a:cs typeface="Gothic Uralic"/>
              </a:rPr>
              <a:t>a material </a:t>
            </a:r>
            <a:r>
              <a:rPr lang="en-IN" sz="2800" spc="-5" dirty="0">
                <a:latin typeface="Gothic Uralic"/>
                <a:cs typeface="Gothic Uralic"/>
              </a:rPr>
              <a:t>when</a:t>
            </a:r>
            <a:r>
              <a:rPr lang="en-IN" sz="2800" spc="-40" dirty="0">
                <a:latin typeface="Gothic Uralic"/>
                <a:cs typeface="Gothic Uralic"/>
              </a:rPr>
              <a:t> </a:t>
            </a:r>
            <a:r>
              <a:rPr lang="en-IN" sz="2800" dirty="0">
                <a:latin typeface="Gothic Uralic"/>
                <a:cs typeface="Gothic Uralic"/>
              </a:rPr>
              <a:t>stressed.</a:t>
            </a:r>
          </a:p>
          <a:p>
            <a:endParaRPr lang="en-IN" dirty="0"/>
          </a:p>
        </p:txBody>
      </p:sp>
      <p:pic>
        <p:nvPicPr>
          <p:cNvPr id="4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865</Words>
  <Application>Microsoft Office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Book Antiqua</vt:lpstr>
      <vt:lpstr>Calibri</vt:lpstr>
      <vt:lpstr>Century Gothic</vt:lpstr>
      <vt:lpstr>Constantia</vt:lpstr>
      <vt:lpstr>Courier New</vt:lpstr>
      <vt:lpstr>Gothic Uralic</vt:lpstr>
      <vt:lpstr>Wingdings</vt:lpstr>
      <vt:lpstr>Wingdings 3</vt:lpstr>
      <vt:lpstr>Ion</vt:lpstr>
      <vt:lpstr>PowerPoint Presentation</vt:lpstr>
      <vt:lpstr>Content </vt:lpstr>
      <vt:lpstr>What is fibre?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pushpak98222@outlook.com</dc:creator>
  <cp:lastModifiedBy>yogeshlanjewar@gmail.com</cp:lastModifiedBy>
  <cp:revision>228</cp:revision>
  <dcterms:created xsi:type="dcterms:W3CDTF">2017-08-07T13:05:00Z</dcterms:created>
  <dcterms:modified xsi:type="dcterms:W3CDTF">2024-10-28T04:42:18Z</dcterms:modified>
</cp:coreProperties>
</file>