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45" r:id="rId3"/>
    <p:sldId id="277" r:id="rId4"/>
    <p:sldId id="32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24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8" autoAdjust="0"/>
    <p:restoredTop sz="94660"/>
  </p:normalViewPr>
  <p:slideViewPr>
    <p:cSldViewPr snapToGrid="0">
      <p:cViewPr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5715-EE9D-48EA-A19C-DF02370AD33F}" type="datetimeFigureOut">
              <a:rPr lang="en-IN" smtClean="0"/>
              <a:pPr/>
              <a:t>07-01-2021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92989-BF3A-4F48-A9AE-FCF621EDE7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54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E7B-BD16-43D9-8AF3-8984E4E73FC8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08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20B-9EB9-405E-BCF8-2FA086C4B537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777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C7CA-6767-44EE-A336-A779263D59BD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541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37EF-2DBF-41A3-8A88-126B9C28E439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6591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2F55-4EB7-4DCA-B7BA-8B39D4731D10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843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6B47-D559-4775-82A1-3B421D8117FB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686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A3F-88FF-4F11-9F2F-59F50B8E945A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639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74-A807-41B1-8D56-7D0DEF10FAA7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509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9815-6ABF-4C13-A60D-2BEC133CA102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75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F92-2549-40E1-9DA3-1F6384732B53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650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874D-CA65-4B0C-B652-85F0212D1759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58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ECD0-753D-408F-B893-2985687437BF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771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D2B-AF55-4DAC-9457-65C62EDB3964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6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BA2-EF13-4D09-A031-C5C6F9696073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56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ED0F-21F2-4341-B116-65B965D7CD7A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97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1968-1132-4CCC-BA25-324F00830A7B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159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E43A-5C92-40E2-9028-D9B81849B751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084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E61764-6D99-4A33-9822-3FB814737B5D}" type="datetime1">
              <a:rPr lang="en-IN" smtClean="0"/>
              <a:pPr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3182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9814" y="1390665"/>
            <a:ext cx="8862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I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HIGH PERFORMANCE </a:t>
            </a:r>
            <a:r>
              <a:rPr lang="en-I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CONCRETE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3922" y="35038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E5C243"/>
                </a:solidFill>
                <a:latin typeface="+mj-lt"/>
                <a:cs typeface="Times New Roman" pitchFamily="18" charset="0"/>
              </a:rPr>
              <a:t>Mr. Y. S. </a:t>
            </a:r>
            <a:r>
              <a:rPr lang="en-US" sz="2800" b="1" dirty="0" err="1">
                <a:solidFill>
                  <a:srgbClr val="E5C243"/>
                </a:solidFill>
                <a:latin typeface="+mj-lt"/>
                <a:cs typeface="Times New Roman" pitchFamily="18" charset="0"/>
              </a:rPr>
              <a:t>Lanjewar</a:t>
            </a:r>
            <a:endParaRPr lang="en-US" sz="2800" dirty="0">
              <a:solidFill>
                <a:srgbClr val="E5C243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Assistant Professor</a:t>
            </a:r>
            <a:endParaRPr lang="en-US" sz="2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9550" y="4589235"/>
            <a:ext cx="9144000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solidFill>
                <a:srgbClr val="E5C24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St. VINCENT PALLOTTI COLLEGE OF ENGINEERING &amp;</a:t>
            </a:r>
          </a:p>
          <a:p>
            <a:pPr algn="ctr"/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TECHNOLOGY,NAGPUR</a:t>
            </a:r>
            <a:endParaRPr lang="en-US" sz="2400" b="1" dirty="0">
              <a:latin typeface="+mj-lt"/>
              <a:ea typeface="Times New Roman" panose="02020603050405020304" pitchFamily="18" charset="0"/>
            </a:endParaRP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7571" y="4979776"/>
            <a:ext cx="5522667" cy="57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E5C24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  <a:endParaRPr lang="en-US" sz="2400" dirty="0">
              <a:solidFill>
                <a:srgbClr val="E5C243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>
                <a:latin typeface="+mj-lt"/>
              </a:rPr>
              <a:pPr/>
              <a:t>1</a:t>
            </a:fld>
            <a:endParaRPr lang="en-IN">
              <a:latin typeface="+mj-lt"/>
            </a:endParaRPr>
          </a:p>
        </p:txBody>
      </p:sp>
      <p:pic>
        <p:nvPicPr>
          <p:cNvPr id="102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5980" y="2530720"/>
            <a:ext cx="1714500" cy="2076450"/>
          </a:xfrm>
          <a:prstGeom prst="rect">
            <a:avLst/>
          </a:prstGeom>
          <a:noFill/>
        </p:spPr>
      </p:pic>
      <p:pic>
        <p:nvPicPr>
          <p:cNvPr id="2" name="Picture 2" descr="C:\Users\Yogi\Desktop\SCPVET@Civil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52" y="2381030"/>
            <a:ext cx="2152650" cy="2124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317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36097" y="337620"/>
            <a:ext cx="1121195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High performance </a:t>
            </a:r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</a:t>
            </a:r>
          </a:p>
          <a:p>
            <a:endParaRPr lang="en-IN" sz="3200" dirty="0" smtClean="0"/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rgbClr val="00B050"/>
                </a:solidFill>
              </a:rPr>
              <a:t>Concrete </a:t>
            </a:r>
            <a:r>
              <a:rPr lang="en-IN" sz="2800" dirty="0" smtClean="0">
                <a:solidFill>
                  <a:srgbClr val="00B050"/>
                </a:solidFill>
              </a:rPr>
              <a:t>may be regarded as high performance for several different reasons</a:t>
            </a:r>
            <a:r>
              <a:rPr lang="en-IN" sz="2800" dirty="0" smtClean="0"/>
              <a:t>: </a:t>
            </a:r>
            <a:endParaRPr lang="en-I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Very low porosity through a tight and refined pore structure of the cement paste</a:t>
            </a:r>
            <a:r>
              <a:rPr lang="en-IN" sz="28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Very </a:t>
            </a:r>
            <a:r>
              <a:rPr lang="en-IN" sz="2800" dirty="0" smtClean="0"/>
              <a:t>low permeability of the concrete </a:t>
            </a:r>
            <a:endParaRPr lang="en-I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High </a:t>
            </a:r>
            <a:r>
              <a:rPr lang="en-IN" sz="2800" dirty="0" smtClean="0"/>
              <a:t>resistance to chemical attack. </a:t>
            </a:r>
            <a:endParaRPr lang="en-I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Low </a:t>
            </a:r>
            <a:r>
              <a:rPr lang="en-IN" sz="2800" dirty="0" smtClean="0"/>
              <a:t>heat of hydration </a:t>
            </a:r>
            <a:endParaRPr lang="en-IN" sz="2800" dirty="0" smtClean="0"/>
          </a:p>
          <a:p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62709" y="1477116"/>
            <a:ext cx="11015002" cy="254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High early strength and continued strength development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Low </a:t>
            </a:r>
            <a:r>
              <a:rPr lang="en-IN" sz="2800" dirty="0" smtClean="0"/>
              <a:t>water binder ratio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Low </a:t>
            </a:r>
            <a:r>
              <a:rPr lang="en-IN" sz="2800" dirty="0" smtClean="0"/>
              <a:t>bleeding and plastic shrinkage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73723" y="309480"/>
            <a:ext cx="979111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Speed </a:t>
            </a:r>
            <a:r>
              <a:rPr lang="en-IN" sz="2800" dirty="0" smtClean="0"/>
              <a:t>Of Construction </a:t>
            </a:r>
            <a:endParaRPr lang="en-I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Economical </a:t>
            </a:r>
            <a:r>
              <a:rPr lang="en-IN" sz="2800" dirty="0" smtClean="0"/>
              <a:t>Material In terms Of Time And </a:t>
            </a:r>
            <a:r>
              <a:rPr lang="en-IN" sz="2800" dirty="0" smtClean="0"/>
              <a:t>Money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Higher </a:t>
            </a:r>
            <a:r>
              <a:rPr lang="en-IN" sz="2800" dirty="0" smtClean="0"/>
              <a:t>Seismic Resistance </a:t>
            </a:r>
            <a:endParaRPr lang="en-I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Improved Durability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Abrasion </a:t>
            </a:r>
            <a:r>
              <a:rPr lang="en-IN" sz="2800" dirty="0" smtClean="0"/>
              <a:t>Resistance </a:t>
            </a:r>
            <a:endParaRPr lang="en-I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High Tensile Strength </a:t>
            </a:r>
            <a:endParaRPr lang="en-IN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Reduced Maintenance Cost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Service life more than 100 years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31519" y="773723"/>
            <a:ext cx="1084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An </a:t>
            </a:r>
            <a:r>
              <a:rPr lang="en-IN" sz="2800" dirty="0" smtClean="0"/>
              <a:t>Extended Quality Control </a:t>
            </a:r>
            <a:endParaRPr lang="en-IN" sz="2800" dirty="0" smtClean="0"/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Cost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Special Constituents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Manufactured </a:t>
            </a:r>
            <a:r>
              <a:rPr lang="en-IN" sz="2800" dirty="0" smtClean="0"/>
              <a:t>And Placed carefully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07964" y="759655"/>
            <a:ext cx="111134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endParaRPr lang="en-I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Pavements </a:t>
            </a:r>
            <a:endParaRPr lang="en-I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High </a:t>
            </a:r>
            <a:r>
              <a:rPr lang="en-IN" sz="2800" dirty="0" smtClean="0"/>
              <a:t>Performance concrete is being increasingly used for highway pavements due to the potential economic </a:t>
            </a:r>
            <a:r>
              <a:rPr lang="en-IN" sz="2800" dirty="0" smtClean="0"/>
              <a:t>benefits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800" dirty="0" smtClean="0"/>
              <a:t> Fast </a:t>
            </a:r>
            <a:r>
              <a:rPr lang="en-IN" sz="2800" dirty="0" smtClean="0"/>
              <a:t>track concrete paving (FTCP) technology can be used for complete pavement reconstruction.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67286" y="237159"/>
            <a:ext cx="1124008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Bridges </a:t>
            </a:r>
            <a:endParaRPr lang="en-I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HPC </a:t>
            </a:r>
            <a:r>
              <a:rPr lang="en-IN" sz="2800" dirty="0" smtClean="0"/>
              <a:t>is being extensively used now for the fabrication of precast pylons, piers, and girders of many long span bridges in the </a:t>
            </a:r>
            <a:r>
              <a:rPr lang="en-IN" sz="2800" dirty="0" smtClean="0"/>
              <a:t>world, </a:t>
            </a:r>
            <a:r>
              <a:rPr lang="en-IN" sz="2800" dirty="0" smtClean="0"/>
              <a:t>For Example </a:t>
            </a:r>
            <a:r>
              <a:rPr lang="en-IN" sz="2800" dirty="0" smtClean="0">
                <a:solidFill>
                  <a:srgbClr val="FF0000"/>
                </a:solidFill>
              </a:rPr>
              <a:t>The </a:t>
            </a:r>
            <a:r>
              <a:rPr lang="en-IN" sz="2800" dirty="0" err="1" smtClean="0">
                <a:solidFill>
                  <a:srgbClr val="FF0000"/>
                </a:solidFill>
              </a:rPr>
              <a:t>Normandie</a:t>
            </a:r>
            <a:r>
              <a:rPr lang="en-IN" sz="2800" dirty="0" smtClean="0">
                <a:solidFill>
                  <a:srgbClr val="FF0000"/>
                </a:solidFill>
              </a:rPr>
              <a:t> Bridge </a:t>
            </a:r>
            <a:r>
              <a:rPr lang="en-IN" sz="2800" dirty="0" smtClean="0"/>
              <a:t>in France (</a:t>
            </a:r>
            <a:r>
              <a:rPr lang="en-IN" sz="2800" dirty="0" smtClean="0">
                <a:solidFill>
                  <a:srgbClr val="FF0000"/>
                </a:solidFill>
              </a:rPr>
              <a:t>1993</a:t>
            </a:r>
            <a:r>
              <a:rPr lang="en-IN" sz="2800" dirty="0" smtClean="0"/>
              <a:t>),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Concrete </a:t>
            </a:r>
            <a:r>
              <a:rPr lang="en-IN" sz="2800" dirty="0" smtClean="0"/>
              <a:t>structures are preferable for railway bridges to eliminate noise and vibration problems and minimize the maintenance cost. </a:t>
            </a:r>
            <a:endParaRPr lang="en-IN" sz="28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Fast </a:t>
            </a:r>
            <a:r>
              <a:rPr lang="en-IN" sz="2800" dirty="0" smtClean="0"/>
              <a:t>track concrete paving (</a:t>
            </a:r>
            <a:r>
              <a:rPr lang="en-IN" sz="2800" dirty="0" smtClean="0">
                <a:solidFill>
                  <a:srgbClr val="FF0000"/>
                </a:solidFill>
              </a:rPr>
              <a:t>FTCP</a:t>
            </a:r>
            <a:r>
              <a:rPr lang="en-IN" sz="2800" dirty="0" smtClean="0"/>
              <a:t>) technology can be used for complete pavement reconstruction.</a:t>
            </a:r>
            <a:endParaRPr lang="en-I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3218" y="-28147"/>
            <a:ext cx="11732456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endParaRPr lang="en-I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 smtClean="0">
                <a:solidFill>
                  <a:srgbClr val="FF0000"/>
                </a:solidFill>
              </a:rPr>
              <a:t>In High-rise </a:t>
            </a:r>
            <a:r>
              <a:rPr lang="en-IN" sz="2800" b="1" dirty="0" smtClean="0">
                <a:solidFill>
                  <a:srgbClr val="FF0000"/>
                </a:solidFill>
              </a:rPr>
              <a:t>Buildings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The </a:t>
            </a:r>
            <a:r>
              <a:rPr lang="en-IN" sz="2800" dirty="0" smtClean="0"/>
              <a:t>reasons for using the high strength concrete in the area of high-rise buildings are to </a:t>
            </a:r>
            <a:r>
              <a:rPr lang="en-IN" sz="2800" dirty="0" smtClean="0">
                <a:solidFill>
                  <a:srgbClr val="00B0F0"/>
                </a:solidFill>
              </a:rPr>
              <a:t>reduce</a:t>
            </a:r>
            <a:r>
              <a:rPr lang="en-IN" sz="2800" dirty="0" smtClean="0"/>
              <a:t> the </a:t>
            </a:r>
            <a:r>
              <a:rPr lang="en-IN" sz="2800" dirty="0" smtClean="0">
                <a:solidFill>
                  <a:srgbClr val="00B050"/>
                </a:solidFill>
              </a:rPr>
              <a:t>dead load</a:t>
            </a:r>
            <a:r>
              <a:rPr lang="en-IN" sz="2800" dirty="0" smtClean="0"/>
              <a:t>, the deflection, the </a:t>
            </a:r>
            <a:r>
              <a:rPr lang="en-IN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vibration</a:t>
            </a:r>
            <a:r>
              <a:rPr lang="en-IN" sz="2800" dirty="0" smtClean="0"/>
              <a:t> and the </a:t>
            </a:r>
            <a:r>
              <a:rPr lang="en-IN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noise</a:t>
            </a:r>
            <a:r>
              <a:rPr lang="en-IN" sz="2800" dirty="0" smtClean="0"/>
              <a:t>, and the 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maintenance cost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pPr algn="just"/>
            <a:r>
              <a:rPr lang="en-IN" sz="2800" b="1" dirty="0" smtClean="0">
                <a:solidFill>
                  <a:srgbClr val="FF0000"/>
                </a:solidFill>
              </a:rPr>
              <a:t>Miscellaneous Applications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err="1" smtClean="0"/>
              <a:t>Fiber</a:t>
            </a:r>
            <a:r>
              <a:rPr lang="en-IN" sz="2800" dirty="0" smtClean="0"/>
              <a:t> </a:t>
            </a:r>
            <a:r>
              <a:rPr lang="en-IN" sz="2800" dirty="0" smtClean="0"/>
              <a:t>reinforced concrete has been used with and without conventional reinforcement in many field applications. These include bridge deck overlays, floor slabs, pavements and pavement overlays, </a:t>
            </a:r>
            <a:r>
              <a:rPr lang="en-IN" sz="2800" dirty="0" err="1" smtClean="0"/>
              <a:t>refractories</a:t>
            </a:r>
            <a:r>
              <a:rPr lang="en-IN" sz="2800" dirty="0" smtClean="0"/>
              <a:t>, hydraulic structures, thin shells, rock slope stabilization, mine tunnel linings and many precast products.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38622" y="1842868"/>
            <a:ext cx="22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 descr="C:\Documents and Settings\user\Desktop\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3592" y="1441940"/>
            <a:ext cx="5410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90842" y="1069119"/>
            <a:ext cx="111275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At the end of this session, you will be able to understand 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The concept of </a:t>
            </a:r>
            <a:r>
              <a:rPr lang="en-US" sz="2800" dirty="0" smtClean="0"/>
              <a:t>High performance</a:t>
            </a:r>
            <a:r>
              <a:rPr lang="en-US" sz="2800" dirty="0" smtClean="0"/>
              <a:t> </a:t>
            </a:r>
            <a:r>
              <a:rPr lang="en-US" sz="2800" dirty="0" smtClean="0"/>
              <a:t>Concrete </a:t>
            </a:r>
            <a:r>
              <a:rPr lang="en-US" sz="2800" dirty="0" smtClean="0"/>
              <a:t>(</a:t>
            </a:r>
            <a:r>
              <a:rPr lang="en-US" sz="2800" dirty="0" smtClean="0"/>
              <a:t>HP</a:t>
            </a:r>
            <a:r>
              <a:rPr lang="en-US" sz="2800" dirty="0" smtClean="0"/>
              <a:t>C</a:t>
            </a:r>
            <a:r>
              <a:rPr lang="en-US" sz="2800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Material Requirement for </a:t>
            </a:r>
            <a:r>
              <a:rPr lang="en-US" sz="2800" dirty="0" smtClean="0"/>
              <a:t>HPC</a:t>
            </a:r>
            <a:endParaRPr lang="en-US" sz="2800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Application of </a:t>
            </a:r>
            <a:r>
              <a:rPr lang="en-US" sz="2800" dirty="0" smtClean="0"/>
              <a:t>HPC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2523" y="506437"/>
            <a:ext cx="5950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Learning Outcomes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28" y="219595"/>
            <a:ext cx="3026409" cy="568196"/>
          </a:xfrm>
        </p:spPr>
        <p:txBody>
          <a:bodyPr/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Content</a:t>
            </a:r>
            <a:r>
              <a:rPr lang="en-IN" sz="7200" b="1" dirty="0" smtClean="0"/>
              <a:t/>
            </a:r>
            <a:br>
              <a:rPr lang="en-IN" sz="7200" b="1" dirty="0" smtClean="0"/>
            </a:br>
            <a:endParaRPr lang="en-IN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7" name="object 3"/>
          <p:cNvSpPr txBox="1"/>
          <p:nvPr/>
        </p:nvSpPr>
        <p:spPr>
          <a:xfrm>
            <a:off x="900333" y="858127"/>
            <a:ext cx="9369082" cy="51488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Introduction</a:t>
            </a:r>
            <a:r>
              <a:rPr lang="en-IN" sz="2800" dirty="0" smtClean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What </a:t>
            </a:r>
            <a:r>
              <a:rPr lang="en-IN" sz="2800" dirty="0" smtClean="0"/>
              <a:t>is High Performance Concrete. </a:t>
            </a:r>
            <a:r>
              <a:rPr lang="en-IN" sz="2800" dirty="0" smtClean="0"/>
              <a:t>?</a:t>
            </a:r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Components/Ingredients </a:t>
            </a:r>
            <a:r>
              <a:rPr lang="en-IN" sz="2800" dirty="0" smtClean="0"/>
              <a:t>of HPC. </a:t>
            </a:r>
            <a:endParaRPr lang="en-IN" sz="2800" dirty="0" smtClean="0"/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Methods </a:t>
            </a:r>
            <a:r>
              <a:rPr lang="en-IN" sz="2800" dirty="0" smtClean="0"/>
              <a:t>for achieving High </a:t>
            </a:r>
            <a:r>
              <a:rPr lang="en-IN" sz="2800" dirty="0" smtClean="0"/>
              <a:t>Performance</a:t>
            </a:r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 Characteristic </a:t>
            </a:r>
            <a:r>
              <a:rPr lang="en-IN" sz="2800" dirty="0" smtClean="0"/>
              <a:t>of HPC. </a:t>
            </a:r>
            <a:endParaRPr lang="en-IN" sz="2800" dirty="0" smtClean="0"/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 Advantages</a:t>
            </a:r>
            <a:r>
              <a:rPr lang="en-IN" sz="2800" dirty="0" smtClean="0"/>
              <a:t>. </a:t>
            </a:r>
            <a:endParaRPr lang="en-IN" sz="2800" dirty="0" smtClean="0"/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Disadvantages</a:t>
            </a:r>
            <a:r>
              <a:rPr lang="en-IN" sz="2800" dirty="0" smtClean="0"/>
              <a:t>. </a:t>
            </a:r>
            <a:endParaRPr lang="en-IN" sz="2800" dirty="0" smtClean="0"/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Application</a:t>
            </a:r>
            <a:r>
              <a:rPr lang="en-IN" sz="2800" dirty="0" smtClean="0"/>
              <a:t>. </a:t>
            </a:r>
            <a:endParaRPr lang="en-IN" sz="2800" dirty="0" smtClean="0"/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lang="en-IN" sz="2800" dirty="0" smtClean="0"/>
              <a:t>Case </a:t>
            </a:r>
            <a:r>
              <a:rPr lang="en-IN" sz="2800" dirty="0" smtClean="0"/>
              <a:t>Study.</a:t>
            </a:r>
            <a:endParaRPr sz="28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37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1355" y="351693"/>
            <a:ext cx="1163398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Concrete is the most widely used construction material in India with annual consumption exceeding </a:t>
            </a:r>
            <a:r>
              <a:rPr lang="en-IN" sz="2800" dirty="0" smtClean="0">
                <a:solidFill>
                  <a:srgbClr val="FF0000"/>
                </a:solidFill>
              </a:rPr>
              <a:t>100 million cubic meters</a:t>
            </a:r>
            <a:r>
              <a:rPr lang="en-IN" sz="28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High </a:t>
            </a:r>
            <a:r>
              <a:rPr lang="en-IN" sz="2800" dirty="0" smtClean="0"/>
              <a:t>performance concrete is a concrete in which certain </a:t>
            </a:r>
            <a:r>
              <a:rPr lang="en-IN" sz="2800" dirty="0" smtClean="0">
                <a:solidFill>
                  <a:srgbClr val="FF0000"/>
                </a:solidFill>
              </a:rPr>
              <a:t>characteristics</a:t>
            </a:r>
            <a:r>
              <a:rPr lang="en-IN" sz="2800" dirty="0" smtClean="0"/>
              <a:t> are developed for a particular application and environment, so that it will give </a:t>
            </a:r>
            <a:r>
              <a:rPr lang="en-IN" sz="2800" dirty="0" smtClean="0">
                <a:solidFill>
                  <a:srgbClr val="FF0000"/>
                </a:solidFill>
              </a:rPr>
              <a:t>excellent </a:t>
            </a:r>
            <a:r>
              <a:rPr lang="en-IN" sz="2800" dirty="0" smtClean="0"/>
              <a:t>performance in the structure in which it will be placed</a:t>
            </a:r>
            <a:r>
              <a:rPr lang="en-IN" sz="28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 A </a:t>
            </a:r>
            <a:r>
              <a:rPr lang="en-IN" sz="2800" dirty="0" smtClean="0"/>
              <a:t>high-strength concrete is always a high performance concrete, but a high-performance concrete is not always a high-strength concrete.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34571" y="604911"/>
            <a:ext cx="1131042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High Performance Concrete </a:t>
            </a:r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rgbClr val="00B0F0"/>
                </a:solidFill>
              </a:rPr>
              <a:t>According </a:t>
            </a:r>
            <a:r>
              <a:rPr lang="en-IN" sz="2800" b="1" dirty="0" smtClean="0">
                <a:solidFill>
                  <a:srgbClr val="00B0F0"/>
                </a:solidFill>
              </a:rPr>
              <a:t>to Paul Zia </a:t>
            </a:r>
            <a:endParaRPr lang="en-IN" sz="2800" b="1" dirty="0" smtClean="0">
              <a:solidFill>
                <a:srgbClr val="00B0F0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HPC </a:t>
            </a:r>
            <a:r>
              <a:rPr lang="en-IN" sz="2800" dirty="0" smtClean="0"/>
              <a:t>is a concrete, which meets </a:t>
            </a:r>
            <a:r>
              <a:rPr lang="en-IN" sz="2800" dirty="0" smtClean="0">
                <a:solidFill>
                  <a:srgbClr val="FF0000"/>
                </a:solidFill>
              </a:rPr>
              <a:t>special performance</a:t>
            </a:r>
            <a:r>
              <a:rPr lang="en-IN" sz="2800" dirty="0" smtClean="0"/>
              <a:t>, and uniformity requirements that cannot be always achieved by using </a:t>
            </a:r>
            <a:r>
              <a:rPr lang="en-IN" sz="2800" dirty="0" smtClean="0">
                <a:solidFill>
                  <a:srgbClr val="FF0000"/>
                </a:solidFill>
              </a:rPr>
              <a:t>only</a:t>
            </a:r>
            <a:r>
              <a:rPr lang="en-IN" sz="2800" dirty="0" smtClean="0"/>
              <a:t> the conventional materials and normal mixing, placing, and curing practices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1354" y="998806"/>
            <a:ext cx="11704320" cy="4534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Civil Engineering Research Foundation (CERP) </a:t>
            </a:r>
            <a:endParaRPr lang="en-I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HPC </a:t>
            </a:r>
            <a:r>
              <a:rPr lang="en-IN" sz="2800" dirty="0" smtClean="0"/>
              <a:t>is a concrete in which some or all of the following properties have been enhanced. </a:t>
            </a:r>
            <a:endParaRPr lang="en-IN" sz="2800" dirty="0" smtClean="0"/>
          </a:p>
          <a:p>
            <a:pPr marL="342900" indent="-342900" algn="just">
              <a:lnSpc>
                <a:spcPct val="150000"/>
              </a:lnSpc>
              <a:buAutoNum type="alphaLcParenBoth"/>
            </a:pPr>
            <a:r>
              <a:rPr lang="en-IN" sz="2800" dirty="0" smtClean="0"/>
              <a:t>Ease </a:t>
            </a:r>
            <a:r>
              <a:rPr lang="en-IN" sz="2800" dirty="0" smtClean="0"/>
              <a:t>of </a:t>
            </a:r>
            <a:r>
              <a:rPr lang="en-IN" sz="2800" dirty="0" smtClean="0"/>
              <a:t>placement</a:t>
            </a:r>
          </a:p>
          <a:p>
            <a:pPr marL="342900" indent="-342900" algn="just">
              <a:lnSpc>
                <a:spcPct val="150000"/>
              </a:lnSpc>
              <a:buAutoNum type="alphaLcParenBoth"/>
            </a:pPr>
            <a:r>
              <a:rPr lang="en-IN" sz="2800" dirty="0" smtClean="0">
                <a:solidFill>
                  <a:srgbClr val="FF0000"/>
                </a:solidFill>
              </a:rPr>
              <a:t>Long </a:t>
            </a:r>
            <a:r>
              <a:rPr lang="en-IN" sz="2800" dirty="0" smtClean="0">
                <a:solidFill>
                  <a:srgbClr val="FF0000"/>
                </a:solidFill>
              </a:rPr>
              <a:t>term mechanical </a:t>
            </a:r>
            <a:r>
              <a:rPr lang="en-IN" sz="2800" dirty="0" smtClean="0">
                <a:solidFill>
                  <a:srgbClr val="FF0000"/>
                </a:solidFill>
              </a:rPr>
              <a:t>properties</a:t>
            </a:r>
          </a:p>
          <a:p>
            <a:pPr marL="342900" indent="-342900" algn="just">
              <a:lnSpc>
                <a:spcPct val="150000"/>
              </a:lnSpc>
              <a:buAutoNum type="alphaLcParenBoth"/>
            </a:pPr>
            <a:r>
              <a:rPr lang="en-IN" sz="2800" dirty="0" smtClean="0"/>
              <a:t>Early </a:t>
            </a:r>
            <a:r>
              <a:rPr lang="en-IN" sz="2800" dirty="0" smtClean="0"/>
              <a:t>age </a:t>
            </a:r>
            <a:r>
              <a:rPr lang="en-IN" sz="2800" dirty="0" smtClean="0"/>
              <a:t>strength</a:t>
            </a:r>
          </a:p>
          <a:p>
            <a:pPr marL="342900" indent="-342900" algn="just">
              <a:lnSpc>
                <a:spcPct val="150000"/>
              </a:lnSpc>
              <a:buAutoNum type="alphaLcParenBoth"/>
            </a:pPr>
            <a:r>
              <a:rPr lang="en-IN" sz="2800" dirty="0" smtClean="0">
                <a:solidFill>
                  <a:srgbClr val="FF0000"/>
                </a:solidFill>
              </a:rPr>
              <a:t>Toughness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3218" y="464222"/>
            <a:ext cx="116339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Components/Ingredients The main ingredients of HPC are as </a:t>
            </a:r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Cement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Fine </a:t>
            </a:r>
            <a:r>
              <a:rPr lang="en-IN" sz="2800" dirty="0" smtClean="0"/>
              <a:t>aggregate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Coarse </a:t>
            </a:r>
            <a:r>
              <a:rPr lang="en-IN" sz="2800" dirty="0" smtClean="0"/>
              <a:t>aggregate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Water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Mineral </a:t>
            </a:r>
            <a:r>
              <a:rPr lang="en-IN" sz="2800" dirty="0" smtClean="0"/>
              <a:t>admixtures (fine filler and/or </a:t>
            </a:r>
            <a:r>
              <a:rPr lang="en-IN" sz="2800" dirty="0" err="1" smtClean="0"/>
              <a:t>pozzolonic</a:t>
            </a:r>
            <a:r>
              <a:rPr lang="en-IN" sz="2800" dirty="0" smtClean="0"/>
              <a:t> supplementary </a:t>
            </a:r>
            <a:r>
              <a:rPr lang="en-IN" sz="2800" dirty="0" err="1" smtClean="0"/>
              <a:t>cementitious</a:t>
            </a:r>
            <a:r>
              <a:rPr lang="en-IN" sz="2800" dirty="0" smtClean="0"/>
              <a:t> materials</a:t>
            </a:r>
            <a:r>
              <a:rPr lang="en-IN" sz="2800" dirty="0" smtClean="0"/>
              <a:t>)</a:t>
            </a:r>
            <a:endParaRPr lang="en-IN" sz="28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Chemical </a:t>
            </a:r>
            <a:r>
              <a:rPr lang="en-IN" sz="2800" dirty="0" smtClean="0"/>
              <a:t>admixtures (plasticizers, </a:t>
            </a:r>
            <a:r>
              <a:rPr lang="en-IN" sz="2800" dirty="0" err="1" smtClean="0"/>
              <a:t>superplasticizers</a:t>
            </a:r>
            <a:r>
              <a:rPr lang="en-IN" sz="2800" dirty="0" smtClean="0"/>
              <a:t>, retarders, </a:t>
            </a:r>
            <a:r>
              <a:rPr lang="en-IN" sz="2800" dirty="0" err="1" smtClean="0"/>
              <a:t>airentraining</a:t>
            </a:r>
            <a:r>
              <a:rPr lang="en-IN" sz="2800" dirty="0" smtClean="0"/>
              <a:t> agents)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1353" y="590843"/>
            <a:ext cx="1166211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achieving High Performance </a:t>
            </a:r>
            <a:endParaRPr lang="en-I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>
                <a:solidFill>
                  <a:srgbClr val="00B050"/>
                </a:solidFill>
              </a:rPr>
              <a:t>Better </a:t>
            </a:r>
            <a:r>
              <a:rPr lang="en-IN" sz="2800" dirty="0" smtClean="0">
                <a:solidFill>
                  <a:srgbClr val="00B050"/>
                </a:solidFill>
              </a:rPr>
              <a:t>durability performance has been achieved by using high- strength, low w/c ratio concrete</a:t>
            </a:r>
            <a:r>
              <a:rPr lang="en-IN" sz="28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>
                <a:solidFill>
                  <a:srgbClr val="FF0000"/>
                </a:solidFill>
              </a:rPr>
              <a:t>Two </a:t>
            </a:r>
            <a:r>
              <a:rPr lang="en-IN" sz="2800" dirty="0" smtClean="0">
                <a:solidFill>
                  <a:srgbClr val="FF0000"/>
                </a:solidFill>
              </a:rPr>
              <a:t>approaches </a:t>
            </a:r>
            <a:r>
              <a:rPr lang="en-IN" sz="2800" dirty="0" smtClean="0"/>
              <a:t>to achieve durability through different techniques are as follows </a:t>
            </a:r>
            <a:endParaRPr lang="en-IN" sz="2800" dirty="0" smtClean="0"/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1. Reducing </a:t>
            </a:r>
            <a:r>
              <a:rPr lang="en-IN" sz="2800" dirty="0" smtClean="0"/>
              <a:t>the capillary pore system such that no fluid movement can occur is the first approach. This is very difficult to realize and all concrete will have some interconnected pores.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3557" y="998801"/>
            <a:ext cx="11662117" cy="194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2. Creating </a:t>
            </a:r>
            <a:r>
              <a:rPr lang="en-IN" sz="2800" dirty="0" smtClean="0"/>
              <a:t>chemically active binding sites which prevent transport of aggressive ions such as chlorides is the second more effective method</a:t>
            </a: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700</Words>
  <Application>Microsoft Office PowerPoint</Application>
  <PresentationFormat>Custom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Slide 1</vt:lpstr>
      <vt:lpstr>Slide 2</vt:lpstr>
      <vt:lpstr>Content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pushpak98222@outlook.com</dc:creator>
  <cp:lastModifiedBy>Yogi</cp:lastModifiedBy>
  <cp:revision>349</cp:revision>
  <dcterms:created xsi:type="dcterms:W3CDTF">2017-08-07T13:05:00Z</dcterms:created>
  <dcterms:modified xsi:type="dcterms:W3CDTF">2021-01-08T01:01:25Z</dcterms:modified>
</cp:coreProperties>
</file>