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45" r:id="rId3"/>
    <p:sldId id="277" r:id="rId4"/>
    <p:sldId id="346" r:id="rId5"/>
    <p:sldId id="327" r:id="rId6"/>
    <p:sldId id="330" r:id="rId7"/>
    <p:sldId id="317" r:id="rId8"/>
    <p:sldId id="331" r:id="rId9"/>
    <p:sldId id="332" r:id="rId10"/>
    <p:sldId id="342" r:id="rId11"/>
    <p:sldId id="328" r:id="rId12"/>
    <p:sldId id="333" r:id="rId13"/>
    <p:sldId id="344" r:id="rId14"/>
    <p:sldId id="334" r:id="rId15"/>
    <p:sldId id="335" r:id="rId16"/>
    <p:sldId id="336" r:id="rId17"/>
    <p:sldId id="325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2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8" autoAdjust="0"/>
    <p:restoredTop sz="94660"/>
  </p:normalViewPr>
  <p:slideViewPr>
    <p:cSldViewPr snapToGrid="0">
      <p:cViewPr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5715-EE9D-48EA-A19C-DF02370AD33F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92989-BF3A-4F48-A9AE-FCF621EDE7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54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E7B-BD16-43D9-8AF3-8984E4E73FC8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08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20B-9EB9-405E-BCF8-2FA086C4B537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77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C7CA-6767-44EE-A336-A779263D59BD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541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37EF-2DBF-41A3-8A88-126B9C28E439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6591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2F55-4EB7-4DCA-B7BA-8B39D4731D10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843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6B47-D559-4775-82A1-3B421D8117FB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686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A3F-88FF-4F11-9F2F-59F50B8E945A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63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74-A807-41B1-8D56-7D0DEF10FAA7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509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9815-6ABF-4C13-A60D-2BEC133CA102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75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F92-2549-40E1-9DA3-1F6384732B53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650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874D-CA65-4B0C-B652-85F0212D1759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58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ECD0-753D-408F-B893-2985687437BF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77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D2B-AF55-4DAC-9457-65C62EDB3964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6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BA2-EF13-4D09-A031-C5C6F9696073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56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ED0F-21F2-4341-B116-65B965D7CD7A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97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1968-1132-4CCC-BA25-324F00830A7B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15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E43A-5C92-40E2-9028-D9B81849B751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08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E61764-6D99-4A33-9822-3FB814737B5D}" type="datetime1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B8A1-4F01-434B-A2FD-89F5AEF5C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318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9814" y="1390665"/>
            <a:ext cx="8862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I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SELF COMPACTING  CONCRETE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3922" y="3503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E5C243"/>
                </a:solidFill>
                <a:latin typeface="+mj-lt"/>
                <a:cs typeface="Times New Roman" pitchFamily="18" charset="0"/>
              </a:rPr>
              <a:t>Mr. Y. S. </a:t>
            </a:r>
            <a:r>
              <a:rPr lang="en-US" sz="2800" b="1" dirty="0" err="1">
                <a:solidFill>
                  <a:srgbClr val="E5C243"/>
                </a:solidFill>
                <a:latin typeface="+mj-lt"/>
                <a:cs typeface="Times New Roman" pitchFamily="18" charset="0"/>
              </a:rPr>
              <a:t>Lanjewar</a:t>
            </a:r>
            <a:endParaRPr lang="en-US" sz="2800" dirty="0">
              <a:solidFill>
                <a:srgbClr val="E5C243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550" y="4589235"/>
            <a:ext cx="914400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rgbClr val="E5C24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St. VINCENT PALLOTTI COLLEGE OF ENGINEERING &amp;</a:t>
            </a:r>
          </a:p>
          <a:p>
            <a:pPr algn="ctr"/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TECHNOLOGY,NAGPUR</a:t>
            </a:r>
            <a:endParaRPr lang="en-US" sz="24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7571" y="4979776"/>
            <a:ext cx="5522667" cy="57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E5C24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endParaRPr lang="en-US" sz="2400" dirty="0">
              <a:solidFill>
                <a:srgbClr val="E5C243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>
                <a:latin typeface="+mj-lt"/>
              </a:rPr>
              <a:pPr/>
              <a:t>1</a:t>
            </a:fld>
            <a:endParaRPr lang="en-IN">
              <a:latin typeface="+mj-lt"/>
            </a:endParaRPr>
          </a:p>
        </p:txBody>
      </p:sp>
      <p:pic>
        <p:nvPicPr>
          <p:cNvPr id="102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5980" y="2530720"/>
            <a:ext cx="1714500" cy="2076450"/>
          </a:xfrm>
          <a:prstGeom prst="rect">
            <a:avLst/>
          </a:prstGeom>
          <a:noFill/>
        </p:spPr>
      </p:pic>
      <p:pic>
        <p:nvPicPr>
          <p:cNvPr id="2" name="Picture 2" descr="C:\Users\Yogi\Desktop\SCPVET@Civil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52" y="2381030"/>
            <a:ext cx="2152650" cy="212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317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grpSp>
        <p:nvGrpSpPr>
          <p:cNvPr id="10" name="object 6"/>
          <p:cNvGrpSpPr/>
          <p:nvPr/>
        </p:nvGrpSpPr>
        <p:grpSpPr>
          <a:xfrm>
            <a:off x="663292" y="1211229"/>
            <a:ext cx="8677655" cy="5017007"/>
            <a:chOff x="466344" y="1225296"/>
            <a:chExt cx="8677655" cy="5017007"/>
          </a:xfrm>
        </p:grpSpPr>
        <p:sp>
          <p:nvSpPr>
            <p:cNvPr id="11" name="object 7"/>
            <p:cNvSpPr/>
            <p:nvPr/>
          </p:nvSpPr>
          <p:spPr>
            <a:xfrm>
              <a:off x="640080" y="1229868"/>
              <a:ext cx="2746247" cy="2782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813933" y="1333382"/>
              <a:ext cx="2286000" cy="2322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3262883" y="1924812"/>
              <a:ext cx="3317748" cy="2898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3493008" y="2154936"/>
              <a:ext cx="2857500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466344" y="3779519"/>
              <a:ext cx="3820667" cy="24627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696468" y="4009644"/>
              <a:ext cx="3360420" cy="2002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6359652" y="3279647"/>
              <a:ext cx="2695955" cy="26578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6589776" y="3509772"/>
              <a:ext cx="2235707" cy="219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6239255" y="1225296"/>
              <a:ext cx="2904744" cy="25862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6469379" y="1455420"/>
              <a:ext cx="2569464" cy="21259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/>
          <p:cNvSpPr txBox="1"/>
          <p:nvPr/>
        </p:nvSpPr>
        <p:spPr>
          <a:xfrm>
            <a:off x="6762114" y="2936240"/>
            <a:ext cx="200205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Arial"/>
              </a:rPr>
              <a:t>Mixing</a:t>
            </a:r>
            <a:r>
              <a:rPr sz="2400" b="1" spc="-105" dirty="0">
                <a:cs typeface="Arial"/>
              </a:rPr>
              <a:t> </a:t>
            </a:r>
            <a:r>
              <a:rPr sz="2400" b="1" spc="-20" dirty="0">
                <a:cs typeface="Arial"/>
              </a:rPr>
              <a:t>Water</a:t>
            </a:r>
            <a:endParaRPr sz="2400"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875" y="3685735"/>
            <a:ext cx="177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Cement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4425" y="5765452"/>
            <a:ext cx="349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Chemical Admixture </a:t>
            </a:r>
            <a:endParaRPr lang="en-I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16501" y="4583740"/>
            <a:ext cx="222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Aggregate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5" name="object 17"/>
          <p:cNvSpPr txBox="1"/>
          <p:nvPr/>
        </p:nvSpPr>
        <p:spPr>
          <a:xfrm>
            <a:off x="6914514" y="5634948"/>
            <a:ext cx="32142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 smtClean="0">
                <a:cs typeface="Arial"/>
              </a:rPr>
              <a:t>Mineral Admixture</a:t>
            </a:r>
            <a:endParaRPr sz="2400">
              <a:cs typeface="Arial"/>
            </a:endParaRPr>
          </a:p>
        </p:txBody>
      </p:sp>
      <p:sp>
        <p:nvSpPr>
          <p:cNvPr id="26" name="object 2"/>
          <p:cNvSpPr txBox="1">
            <a:spLocks/>
          </p:cNvSpPr>
          <p:nvPr/>
        </p:nvSpPr>
        <p:spPr>
          <a:xfrm>
            <a:off x="1512824" y="604265"/>
            <a:ext cx="72794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Materials Selection for</a:t>
            </a:r>
            <a:r>
              <a:rPr kumimoji="0" lang="en-IN" sz="3200" b="1" i="0" u="none" strike="noStrike" kern="1200" cap="none" spc="-12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SCC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2023617" y="644728"/>
            <a:ext cx="58824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</a:t>
            </a:r>
            <a:r>
              <a:rPr kumimoji="0" lang="en-IN" sz="3200" b="1" i="0" u="none" strike="noStrike" kern="1200" cap="none" spc="-9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3" y="1444182"/>
            <a:ext cx="10197455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spc="-5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CEMENT</a:t>
            </a:r>
            <a:endParaRPr sz="2400">
              <a:solidFill>
                <a:srgbClr val="00B050"/>
              </a:solidFill>
              <a:latin typeface="Arial"/>
              <a:cs typeface="Arial"/>
            </a:endParaRPr>
          </a:p>
          <a:p>
            <a:pPr marL="927100" marR="5080">
              <a:lnSpc>
                <a:spcPts val="2640"/>
              </a:lnSpc>
              <a:spcBef>
                <a:spcPts val="90"/>
              </a:spcBef>
            </a:pPr>
            <a:r>
              <a:rPr sz="2400" spc="-5" dirty="0">
                <a:latin typeface="Arial"/>
                <a:cs typeface="Arial"/>
              </a:rPr>
              <a:t>Ordinary Portland Cement of 43 or 53  grade can 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337624" y="2477935"/>
            <a:ext cx="11352627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Coarse</a:t>
            </a:r>
            <a:r>
              <a:rPr sz="2400" spc="-170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Aggregates</a:t>
            </a:r>
            <a:endParaRPr sz="2400">
              <a:solidFill>
                <a:srgbClr val="00B050"/>
              </a:solidFill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Crushed granite </a:t>
            </a: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>
                <a:latin typeface="Arial"/>
                <a:cs typeface="Arial"/>
              </a:rPr>
              <a:t>with</a:t>
            </a:r>
            <a:r>
              <a:rPr sz="2400" spc="-15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nominal&lt;12.5</a:t>
            </a:r>
            <a:r>
              <a:rPr sz="2400" spc="-35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mm and	</a:t>
            </a:r>
            <a:r>
              <a:rPr sz="2400">
                <a:latin typeface="Arial"/>
                <a:cs typeface="Arial"/>
              </a:rPr>
              <a:t>specific </a:t>
            </a:r>
            <a:r>
              <a:rPr sz="2400" smtClean="0">
                <a:latin typeface="Arial"/>
                <a:cs typeface="Arial"/>
              </a:rPr>
              <a:t>gravity</a:t>
            </a:r>
            <a:r>
              <a:rPr sz="2400" spc="-80" smtClean="0">
                <a:latin typeface="Arial"/>
                <a:cs typeface="Arial"/>
              </a:rPr>
              <a:t> </a:t>
            </a:r>
            <a:r>
              <a:rPr sz="2300" smtClean="0">
                <a:latin typeface="Arial"/>
                <a:cs typeface="Arial"/>
              </a:rPr>
              <a:t>2.56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166" y="3533778"/>
            <a:ext cx="10213145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Fine</a:t>
            </a:r>
            <a:r>
              <a:rPr sz="2400" spc="-13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Aggregates</a:t>
            </a:r>
            <a:endParaRPr sz="2400">
              <a:solidFill>
                <a:srgbClr val="00B050"/>
              </a:solidFill>
              <a:latin typeface="Arial"/>
              <a:cs typeface="Arial"/>
            </a:endParaRPr>
          </a:p>
          <a:p>
            <a:pPr marL="927100" marR="5080">
              <a:lnSpc>
                <a:spcPts val="2640"/>
              </a:lnSpc>
              <a:spcBef>
                <a:spcPts val="90"/>
              </a:spcBef>
              <a:tabLst>
                <a:tab pos="2046605" algn="l"/>
              </a:tabLst>
            </a:pPr>
            <a:r>
              <a:rPr sz="2200" spc="-5" dirty="0">
                <a:latin typeface="Arial"/>
                <a:cs typeface="Arial"/>
              </a:rPr>
              <a:t>Zone-III	sand passing through 4.75 mm sieve of  </a:t>
            </a:r>
            <a:r>
              <a:rPr sz="2200" dirty="0">
                <a:latin typeface="Arial"/>
                <a:cs typeface="Arial"/>
              </a:rPr>
              <a:t>specific </a:t>
            </a:r>
            <a:r>
              <a:rPr sz="2200" spc="-5" dirty="0">
                <a:latin typeface="Arial"/>
                <a:cs typeface="Arial"/>
              </a:rPr>
              <a:t>gravity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2.56.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solidFill>
                <a:srgbClr val="00B05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Chemical</a:t>
            </a:r>
            <a:r>
              <a:rPr sz="2600" spc="-175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B05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Admixtures</a:t>
            </a:r>
            <a:endParaRPr sz="2600">
              <a:solidFill>
                <a:srgbClr val="00B050"/>
              </a:solidFill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10"/>
              </a:spcBef>
            </a:pPr>
            <a:r>
              <a:rPr sz="2200" spc="-5" dirty="0">
                <a:latin typeface="Arial"/>
                <a:cs typeface="Arial"/>
              </a:rPr>
              <a:t>Superplasticizers provide necessary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workability.</a:t>
            </a:r>
            <a:endParaRPr sz="2200">
              <a:latin typeface="Arial"/>
              <a:cs typeface="Arial"/>
            </a:endParaRPr>
          </a:p>
          <a:p>
            <a:pPr marL="469900" marR="760730" indent="457200">
              <a:lnSpc>
                <a:spcPct val="100000"/>
              </a:lnSpc>
              <a:spcBef>
                <a:spcPts val="1019"/>
              </a:spcBef>
            </a:pPr>
            <a:r>
              <a:rPr sz="2200" spc="-5" dirty="0">
                <a:latin typeface="Arial"/>
                <a:cs typeface="Arial"/>
              </a:rPr>
              <a:t>Viscosity Modifying Agents (VMA),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provide  </a:t>
            </a:r>
            <a:r>
              <a:rPr sz="2200" spc="-20" dirty="0">
                <a:latin typeface="Arial"/>
                <a:cs typeface="Arial"/>
              </a:rPr>
              <a:t>stability.</a:t>
            </a:r>
            <a:endParaRPr sz="2200">
              <a:latin typeface="Arial"/>
              <a:cs typeface="Arial"/>
            </a:endParaRPr>
          </a:p>
          <a:p>
            <a:pPr marL="469900" marR="826135" indent="4572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Arial"/>
                <a:cs typeface="Arial"/>
              </a:rPr>
              <a:t>Air entraining agents improve </a:t>
            </a:r>
            <a:r>
              <a:rPr sz="2200" dirty="0">
                <a:latin typeface="Arial"/>
                <a:cs typeface="Arial"/>
              </a:rPr>
              <a:t>freeze-thaw  </a:t>
            </a:r>
            <a:r>
              <a:rPr sz="2200" spc="-5" dirty="0">
                <a:latin typeface="Arial"/>
                <a:cs typeface="Arial"/>
              </a:rPr>
              <a:t>resistance.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7" name="object 9"/>
          <p:cNvSpPr txBox="1"/>
          <p:nvPr/>
        </p:nvSpPr>
        <p:spPr>
          <a:xfrm>
            <a:off x="717452" y="1546989"/>
            <a:ext cx="10733650" cy="46782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Mineral</a:t>
            </a:r>
            <a:r>
              <a:rPr sz="2800" b="1" spc="-165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Admixtures</a:t>
            </a:r>
            <a:endParaRPr sz="2800" b="1">
              <a:solidFill>
                <a:srgbClr val="FFFF00"/>
              </a:solidFill>
              <a:cs typeface="Arial"/>
            </a:endParaRPr>
          </a:p>
          <a:p>
            <a:pPr marL="469900" marR="5080">
              <a:lnSpc>
                <a:spcPct val="150000"/>
              </a:lnSpc>
              <a:spcBef>
                <a:spcPts val="20"/>
              </a:spcBef>
            </a:pPr>
            <a:r>
              <a:rPr sz="2600" b="1" spc="-5" dirty="0">
                <a:solidFill>
                  <a:srgbClr val="FF0000"/>
                </a:solidFill>
                <a:cs typeface="Arial"/>
              </a:rPr>
              <a:t>Fly Ash</a:t>
            </a:r>
            <a:r>
              <a:rPr sz="2600" b="1" spc="-5" dirty="0">
                <a:cs typeface="Arial"/>
              </a:rPr>
              <a:t> </a:t>
            </a:r>
            <a:r>
              <a:rPr sz="2600" spc="-5" dirty="0">
                <a:cs typeface="Arial"/>
              </a:rPr>
              <a:t>: Improve the quality and </a:t>
            </a:r>
            <a:r>
              <a:rPr sz="2600" spc="-20" dirty="0">
                <a:cs typeface="Arial"/>
              </a:rPr>
              <a:t>durability.  </a:t>
            </a:r>
            <a:r>
              <a:rPr sz="2600" b="1" spc="-5" dirty="0">
                <a:cs typeface="Arial"/>
              </a:rPr>
              <a:t>Ground Granulated </a:t>
            </a:r>
            <a:r>
              <a:rPr sz="2600" b="1" spc="-5" dirty="0">
                <a:solidFill>
                  <a:srgbClr val="FF0000"/>
                </a:solidFill>
                <a:cs typeface="Arial"/>
              </a:rPr>
              <a:t>Blast Furnace </a:t>
            </a:r>
            <a:r>
              <a:rPr sz="2600" b="1" dirty="0">
                <a:solidFill>
                  <a:srgbClr val="FF0000"/>
                </a:solidFill>
                <a:cs typeface="Arial"/>
              </a:rPr>
              <a:t>Slag</a:t>
            </a:r>
            <a:r>
              <a:rPr sz="2600" dirty="0">
                <a:solidFill>
                  <a:srgbClr val="FF0000"/>
                </a:solidFill>
                <a:cs typeface="Arial"/>
              </a:rPr>
              <a:t>(GGBFS)  </a:t>
            </a:r>
            <a:r>
              <a:rPr sz="2600" b="1" spc="-5" dirty="0">
                <a:solidFill>
                  <a:srgbClr val="FF0000"/>
                </a:solidFill>
                <a:cs typeface="Arial"/>
              </a:rPr>
              <a:t>Silica fume </a:t>
            </a:r>
            <a:r>
              <a:rPr sz="2600" spc="-5" dirty="0">
                <a:cs typeface="Arial"/>
              </a:rPr>
              <a:t>: Improve mechanical </a:t>
            </a:r>
            <a:r>
              <a:rPr sz="2600" spc="-5">
                <a:cs typeface="Arial"/>
              </a:rPr>
              <a:t>properties</a:t>
            </a:r>
            <a:r>
              <a:rPr sz="2600" spc="90">
                <a:cs typeface="Arial"/>
              </a:rPr>
              <a:t> </a:t>
            </a:r>
            <a:r>
              <a:rPr sz="2600" spc="-5" smtClean="0">
                <a:cs typeface="Arial"/>
              </a:rPr>
              <a:t>of</a:t>
            </a:r>
            <a:r>
              <a:rPr lang="en-IN" sz="2600" spc="-5" dirty="0" smtClean="0">
                <a:cs typeface="Arial"/>
              </a:rPr>
              <a:t> </a:t>
            </a:r>
            <a:r>
              <a:rPr sz="2600" spc="-10" smtClean="0">
                <a:cs typeface="Arial"/>
              </a:rPr>
              <a:t>SCC.</a:t>
            </a:r>
            <a:endParaRPr lang="en-IN" sz="2600" spc="-10" dirty="0" smtClean="0">
              <a:cs typeface="Arial"/>
            </a:endParaRPr>
          </a:p>
          <a:p>
            <a:pPr marL="469900" marR="5080">
              <a:lnSpc>
                <a:spcPct val="150000"/>
              </a:lnSpc>
              <a:spcBef>
                <a:spcPts val="20"/>
              </a:spcBef>
            </a:pPr>
            <a:r>
              <a:rPr sz="2600" b="1" spc="-5" smtClean="0">
                <a:solidFill>
                  <a:srgbClr val="FF0000"/>
                </a:solidFill>
                <a:cs typeface="Arial"/>
              </a:rPr>
              <a:t>Stone </a:t>
            </a:r>
            <a:r>
              <a:rPr sz="2600" b="1" dirty="0">
                <a:solidFill>
                  <a:srgbClr val="FF0000"/>
                </a:solidFill>
                <a:cs typeface="Arial"/>
              </a:rPr>
              <a:t>powder</a:t>
            </a:r>
            <a:r>
              <a:rPr sz="2600" b="1" dirty="0">
                <a:cs typeface="Arial"/>
              </a:rPr>
              <a:t> </a:t>
            </a:r>
            <a:r>
              <a:rPr sz="2600" spc="-5" dirty="0">
                <a:cs typeface="Arial"/>
              </a:rPr>
              <a:t>: Finely crushed lime</a:t>
            </a:r>
            <a:r>
              <a:rPr sz="2600" spc="60" dirty="0">
                <a:cs typeface="Arial"/>
              </a:rPr>
              <a:t> </a:t>
            </a:r>
            <a:r>
              <a:rPr sz="2600" spc="-5">
                <a:cs typeface="Arial"/>
              </a:rPr>
              <a:t>stone</a:t>
            </a:r>
            <a:r>
              <a:rPr sz="2600" spc="-5" smtClean="0">
                <a:cs typeface="Arial"/>
              </a:rPr>
              <a:t>,</a:t>
            </a:r>
            <a:r>
              <a:rPr lang="en-IN" sz="2600" spc="-5" dirty="0" smtClean="0">
                <a:cs typeface="Arial"/>
              </a:rPr>
              <a:t> dolomite or</a:t>
            </a:r>
            <a:r>
              <a:rPr lang="en-IN" sz="2600" spc="20" dirty="0" smtClean="0">
                <a:cs typeface="Arial"/>
              </a:rPr>
              <a:t> </a:t>
            </a:r>
            <a:r>
              <a:rPr lang="en-IN" sz="2600" spc="-5" dirty="0" smtClean="0">
                <a:cs typeface="Arial"/>
              </a:rPr>
              <a:t>granite.</a:t>
            </a:r>
            <a:endParaRPr lang="en-IN" sz="2600" spc="-5" dirty="0">
              <a:cs typeface="Arial"/>
            </a:endParaRPr>
          </a:p>
          <a:p>
            <a:pPr marL="469900" marR="5080">
              <a:lnSpc>
                <a:spcPct val="150000"/>
              </a:lnSpc>
              <a:spcBef>
                <a:spcPts val="20"/>
              </a:spcBef>
            </a:pPr>
            <a:r>
              <a:rPr sz="2600" b="1" spc="-5" smtClean="0">
                <a:solidFill>
                  <a:srgbClr val="FF0000"/>
                </a:solidFill>
                <a:cs typeface="Arial"/>
              </a:rPr>
              <a:t>Fibres</a:t>
            </a:r>
            <a:r>
              <a:rPr sz="2600" b="1" spc="-5" smtClean="0">
                <a:cs typeface="Arial"/>
              </a:rPr>
              <a:t> </a:t>
            </a:r>
            <a:r>
              <a:rPr sz="2600" spc="-5" dirty="0">
                <a:cs typeface="Arial"/>
              </a:rPr>
              <a:t>: Enhance the properties of</a:t>
            </a:r>
            <a:r>
              <a:rPr sz="2600" spc="45" dirty="0">
                <a:cs typeface="Arial"/>
              </a:rPr>
              <a:t> </a:t>
            </a:r>
            <a:r>
              <a:rPr sz="2600" spc="-5" dirty="0">
                <a:cs typeface="Arial"/>
              </a:rPr>
              <a:t>SCC</a:t>
            </a:r>
            <a:endParaRPr sz="2600"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b="1">
              <a:solidFill>
                <a:srgbClr val="FFFF00"/>
              </a:solidFill>
              <a:cs typeface="Arial"/>
            </a:endParaRPr>
          </a:p>
          <a:p>
            <a:pPr marL="12700">
              <a:lnSpc>
                <a:spcPts val="2880"/>
              </a:lnSpc>
            </a:pPr>
            <a:r>
              <a:rPr sz="2600" b="1" spc="-5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Mixing</a:t>
            </a:r>
            <a:r>
              <a:rPr sz="2600" b="1" spc="15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 </a:t>
            </a:r>
            <a:r>
              <a:rPr sz="2600" b="1" spc="-20" dirty="0">
                <a:solidFill>
                  <a:srgbClr val="FFFF00"/>
                </a:solidFill>
                <a:uFill>
                  <a:solidFill>
                    <a:srgbClr val="404040"/>
                  </a:solidFill>
                </a:uFill>
                <a:cs typeface="Arial"/>
              </a:rPr>
              <a:t>Water</a:t>
            </a:r>
            <a:endParaRPr sz="2600" b="1">
              <a:solidFill>
                <a:srgbClr val="FFFF00"/>
              </a:solidFill>
              <a:cs typeface="Arial"/>
            </a:endParaRPr>
          </a:p>
          <a:p>
            <a:pPr marL="927100" marR="1289050">
              <a:lnSpc>
                <a:spcPts val="2640"/>
              </a:lnSpc>
              <a:spcBef>
                <a:spcPts val="85"/>
              </a:spcBef>
            </a:pPr>
            <a:r>
              <a:rPr sz="2600" spc="-5" dirty="0">
                <a:cs typeface="Arial"/>
              </a:rPr>
              <a:t>Ordinary potable water of pH</a:t>
            </a:r>
            <a:r>
              <a:rPr sz="2600" spc="-5" dirty="0">
                <a:latin typeface="Arial"/>
                <a:cs typeface="Arial"/>
              </a:rPr>
              <a:t> ranging  from 7 to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8.5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21" name="object 21"/>
          <p:cNvSpPr txBox="1">
            <a:spLocks/>
          </p:cNvSpPr>
          <p:nvPr/>
        </p:nvSpPr>
        <p:spPr>
          <a:xfrm>
            <a:off x="1417446" y="157313"/>
            <a:ext cx="883790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338705" algn="l"/>
                <a:tab pos="3084830" algn="l"/>
                <a:tab pos="5146675" algn="l"/>
              </a:tabLst>
              <a:defRPr/>
            </a:pP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 </a:t>
            </a:r>
            <a:r>
              <a:rPr kumimoji="0" lang="en-IN" sz="320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</a:t>
            </a:r>
            <a:r>
              <a:rPr kumimoji="0" lang="en-IN" sz="320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achieving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Self  </a:t>
            </a:r>
            <a:r>
              <a:rPr kumimoji="0" lang="en-IN" sz="3200" b="1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Compactibility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Yogi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4227"/>
            <a:ext cx="10128739" cy="5345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10" name="object 3"/>
          <p:cNvSpPr txBox="1"/>
          <p:nvPr/>
        </p:nvSpPr>
        <p:spPr>
          <a:xfrm>
            <a:off x="1131776" y="1112885"/>
            <a:ext cx="8940691" cy="553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cs typeface="Arial"/>
              </a:rPr>
              <a:t>Although many test methods have been developed for  SCC but none has been </a:t>
            </a:r>
            <a:r>
              <a:rPr sz="2800" spc="-5" dirty="0">
                <a:cs typeface="Arial"/>
              </a:rPr>
              <a:t>standardised </a:t>
            </a:r>
            <a:r>
              <a:rPr sz="2800" dirty="0">
                <a:cs typeface="Arial"/>
              </a:rPr>
              <a:t>and the tests</a:t>
            </a:r>
            <a:r>
              <a:rPr sz="2800" spc="-195" dirty="0">
                <a:cs typeface="Arial"/>
              </a:rPr>
              <a:t> </a:t>
            </a:r>
            <a:r>
              <a:rPr sz="2800" dirty="0">
                <a:cs typeface="Arial"/>
              </a:rPr>
              <a:t>are  not</a:t>
            </a:r>
            <a:r>
              <a:rPr sz="2800" spc="-20" dirty="0">
                <a:cs typeface="Arial"/>
              </a:rPr>
              <a:t> </a:t>
            </a:r>
            <a:r>
              <a:rPr sz="2800" dirty="0">
                <a:cs typeface="Arial"/>
              </a:rPr>
              <a:t>perfected.</a:t>
            </a:r>
            <a:endParaRPr sz="2800">
              <a:cs typeface="Arial"/>
            </a:endParaRPr>
          </a:p>
          <a:p>
            <a:pPr marL="649605" indent="-343535">
              <a:lnSpc>
                <a:spcPct val="100000"/>
              </a:lnSpc>
              <a:spcBef>
                <a:spcPts val="109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649605" algn="l"/>
                <a:tab pos="650240" algn="l"/>
              </a:tabLst>
            </a:pPr>
            <a:r>
              <a:rPr sz="2800" b="1" spc="-5" dirty="0">
                <a:solidFill>
                  <a:srgbClr val="00B050"/>
                </a:solidFill>
                <a:cs typeface="Arial"/>
              </a:rPr>
              <a:t>Filling</a:t>
            </a:r>
            <a:r>
              <a:rPr sz="2800" b="1" spc="-100" dirty="0">
                <a:solidFill>
                  <a:srgbClr val="00B050"/>
                </a:solidFill>
                <a:cs typeface="Arial"/>
              </a:rPr>
              <a:t> </a:t>
            </a:r>
            <a:r>
              <a:rPr sz="2800" b="1" spc="-5" dirty="0">
                <a:solidFill>
                  <a:srgbClr val="00B050"/>
                </a:solidFill>
                <a:cs typeface="Arial"/>
              </a:rPr>
              <a:t>Ability</a:t>
            </a:r>
            <a:endParaRPr sz="2800" b="1">
              <a:solidFill>
                <a:srgbClr val="00B050"/>
              </a:solidFill>
              <a:cs typeface="Arial"/>
            </a:endParaRPr>
          </a:p>
          <a:p>
            <a:pPr marL="1050290" lvl="1" indent="-2870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tabLst>
                <a:tab pos="1050925" algn="l"/>
              </a:tabLst>
            </a:pPr>
            <a:r>
              <a:rPr sz="2800" spc="-5" dirty="0">
                <a:cs typeface="Arial"/>
              </a:rPr>
              <a:t>Slump flow </a:t>
            </a:r>
            <a:r>
              <a:rPr sz="2800" dirty="0">
                <a:cs typeface="Arial"/>
              </a:rPr>
              <a:t>test, T50 cm </a:t>
            </a:r>
            <a:r>
              <a:rPr sz="2800" spc="-5" dirty="0">
                <a:cs typeface="Arial"/>
              </a:rPr>
              <a:t>slump flow </a:t>
            </a:r>
            <a:r>
              <a:rPr sz="2800" dirty="0">
                <a:cs typeface="Arial"/>
              </a:rPr>
              <a:t>test, </a:t>
            </a:r>
            <a:r>
              <a:rPr sz="2800" spc="-15" dirty="0">
                <a:cs typeface="Arial"/>
              </a:rPr>
              <a:t>V-Funnel</a:t>
            </a:r>
            <a:r>
              <a:rPr sz="2800" spc="-50" dirty="0">
                <a:cs typeface="Arial"/>
              </a:rPr>
              <a:t> </a:t>
            </a:r>
            <a:r>
              <a:rPr sz="2800" dirty="0">
                <a:cs typeface="Arial"/>
              </a:rPr>
              <a:t>test</a:t>
            </a:r>
            <a:endParaRPr sz="2800">
              <a:cs typeface="Arial"/>
            </a:endParaRPr>
          </a:p>
          <a:p>
            <a:pPr marL="649605" indent="-343535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649605" algn="l"/>
                <a:tab pos="650240" algn="l"/>
              </a:tabLst>
            </a:pPr>
            <a:r>
              <a:rPr sz="2800" b="1" spc="-5" dirty="0">
                <a:solidFill>
                  <a:srgbClr val="00B050"/>
                </a:solidFill>
                <a:cs typeface="Arial"/>
              </a:rPr>
              <a:t>Passing</a:t>
            </a:r>
            <a:r>
              <a:rPr sz="2800" b="1" spc="15" dirty="0">
                <a:solidFill>
                  <a:srgbClr val="00B050"/>
                </a:solidFill>
                <a:cs typeface="Arial"/>
              </a:rPr>
              <a:t> </a:t>
            </a:r>
            <a:r>
              <a:rPr sz="2800" b="1" spc="-5" dirty="0">
                <a:solidFill>
                  <a:srgbClr val="00B050"/>
                </a:solidFill>
                <a:cs typeface="Arial"/>
              </a:rPr>
              <a:t>ability</a:t>
            </a:r>
            <a:endParaRPr sz="2800" b="1">
              <a:solidFill>
                <a:srgbClr val="00B050"/>
              </a:solidFill>
              <a:cs typeface="Arial"/>
            </a:endParaRPr>
          </a:p>
          <a:p>
            <a:pPr marL="1050290" lvl="1" indent="-287020">
              <a:lnSpc>
                <a:spcPct val="100000"/>
              </a:lnSpc>
              <a:spcBef>
                <a:spcPts val="1019"/>
              </a:spcBef>
              <a:buClr>
                <a:srgbClr val="A42F0F"/>
              </a:buClr>
              <a:tabLst>
                <a:tab pos="1050925" algn="l"/>
              </a:tabLst>
            </a:pPr>
            <a:r>
              <a:rPr sz="2800" b="1" spc="-5" dirty="0">
                <a:cs typeface="Arial"/>
              </a:rPr>
              <a:t>J-ring </a:t>
            </a:r>
            <a:r>
              <a:rPr sz="2800" b="1" dirty="0">
                <a:cs typeface="Arial"/>
              </a:rPr>
              <a:t>test, </a:t>
            </a:r>
            <a:r>
              <a:rPr sz="2800" b="1" spc="-5" dirty="0">
                <a:cs typeface="Arial"/>
              </a:rPr>
              <a:t>U-box,</a:t>
            </a:r>
            <a:r>
              <a:rPr sz="2800" b="1" spc="10" dirty="0">
                <a:cs typeface="Arial"/>
              </a:rPr>
              <a:t> </a:t>
            </a:r>
            <a:r>
              <a:rPr sz="2800" b="1" spc="-5" dirty="0">
                <a:cs typeface="Arial"/>
              </a:rPr>
              <a:t>L-box</a:t>
            </a:r>
            <a:endParaRPr sz="2800" b="1">
              <a:cs typeface="Arial"/>
            </a:endParaRPr>
          </a:p>
          <a:p>
            <a:pPr marL="649605" indent="-343535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649605" algn="l"/>
                <a:tab pos="650240" algn="l"/>
              </a:tabLst>
            </a:pPr>
            <a:r>
              <a:rPr sz="2800" b="1" spc="-5" dirty="0">
                <a:solidFill>
                  <a:srgbClr val="00B050"/>
                </a:solidFill>
                <a:cs typeface="Arial"/>
              </a:rPr>
              <a:t>Segregation</a:t>
            </a:r>
            <a:r>
              <a:rPr sz="2800" b="1" spc="15" dirty="0">
                <a:solidFill>
                  <a:srgbClr val="00B050"/>
                </a:solidFill>
                <a:cs typeface="Arial"/>
              </a:rPr>
              <a:t> </a:t>
            </a:r>
            <a:r>
              <a:rPr sz="2800" b="1" spc="-5" dirty="0">
                <a:solidFill>
                  <a:srgbClr val="00B050"/>
                </a:solidFill>
                <a:cs typeface="Arial"/>
              </a:rPr>
              <a:t>potential</a:t>
            </a:r>
            <a:endParaRPr sz="2800" b="1">
              <a:solidFill>
                <a:srgbClr val="00B050"/>
              </a:solidFill>
              <a:cs typeface="Arial"/>
            </a:endParaRPr>
          </a:p>
          <a:p>
            <a:pPr marL="1050290" marR="462280" lvl="1" indent="-287020">
              <a:lnSpc>
                <a:spcPct val="100000"/>
              </a:lnSpc>
              <a:spcBef>
                <a:spcPts val="1019"/>
              </a:spcBef>
              <a:buClr>
                <a:srgbClr val="A42F0F"/>
              </a:buClr>
              <a:tabLst>
                <a:tab pos="1050925" algn="l"/>
              </a:tabLst>
            </a:pPr>
            <a:r>
              <a:rPr sz="2800" spc="-5" dirty="0">
                <a:cs typeface="Arial"/>
              </a:rPr>
              <a:t>Settlement column </a:t>
            </a:r>
            <a:r>
              <a:rPr sz="2800" spc="-40" dirty="0">
                <a:cs typeface="Arial"/>
              </a:rPr>
              <a:t>Test, </a:t>
            </a:r>
            <a:r>
              <a:rPr sz="2800" spc="-5" dirty="0">
                <a:cs typeface="Arial"/>
              </a:rPr>
              <a:t>Sieve stability </a:t>
            </a:r>
            <a:r>
              <a:rPr sz="2800" dirty="0">
                <a:cs typeface="Arial"/>
              </a:rPr>
              <a:t>test, </a:t>
            </a:r>
            <a:r>
              <a:rPr sz="2800" spc="-55" dirty="0">
                <a:cs typeface="Arial"/>
              </a:rPr>
              <a:t>Penetration  </a:t>
            </a:r>
            <a:r>
              <a:rPr sz="2800" dirty="0">
                <a:cs typeface="Arial"/>
              </a:rPr>
              <a:t>test</a:t>
            </a:r>
            <a:endParaRPr sz="2800">
              <a:cs typeface="Arial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378635" y="323557"/>
            <a:ext cx="84828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Methods 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n-IN" sz="3200" b="1" i="0" u="none" strike="noStrike" kern="1200" cap="none" spc="1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IN" sz="3200" b="1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ompactibility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068"/>
            <a:ext cx="1097280" cy="1084677"/>
          </a:xfrm>
          <a:prstGeom prst="rect">
            <a:avLst/>
          </a:prstGeom>
          <a:noFill/>
        </p:spPr>
      </p:pic>
      <p:sp>
        <p:nvSpPr>
          <p:cNvPr id="9" name="object 8"/>
          <p:cNvSpPr txBox="1"/>
          <p:nvPr/>
        </p:nvSpPr>
        <p:spPr>
          <a:xfrm>
            <a:off x="618979" y="1182836"/>
            <a:ext cx="10564836" cy="4794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4629" indent="-342900" algn="just">
              <a:lnSpc>
                <a:spcPct val="150000"/>
              </a:lnSpc>
              <a:spcBef>
                <a:spcPts val="1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spc="-45" dirty="0">
                <a:cs typeface="Arial"/>
              </a:rPr>
              <a:t>Two </a:t>
            </a:r>
            <a:r>
              <a:rPr sz="2800" spc="-5" dirty="0">
                <a:cs typeface="Arial"/>
              </a:rPr>
              <a:t>anchorages </a:t>
            </a:r>
            <a:r>
              <a:rPr sz="2800" dirty="0">
                <a:cs typeface="Arial"/>
              </a:rPr>
              <a:t>of Akashi-Kaikyo (Straits) </a:t>
            </a:r>
            <a:r>
              <a:rPr sz="2800" spc="-100" dirty="0">
                <a:cs typeface="Arial"/>
              </a:rPr>
              <a:t>Bridge,  </a:t>
            </a:r>
            <a:r>
              <a:rPr sz="2800" dirty="0">
                <a:cs typeface="Arial"/>
              </a:rPr>
              <a:t>Japan. The </a:t>
            </a:r>
            <a:r>
              <a:rPr sz="2800" spc="-5" dirty="0">
                <a:cs typeface="Arial"/>
              </a:rPr>
              <a:t>volume </a:t>
            </a:r>
            <a:r>
              <a:rPr sz="2800" dirty="0">
                <a:cs typeface="Arial"/>
              </a:rPr>
              <a:t>of the cast concrete in the two  </a:t>
            </a:r>
            <a:r>
              <a:rPr sz="2800" spc="-5" dirty="0">
                <a:cs typeface="Arial"/>
              </a:rPr>
              <a:t>anchorages </a:t>
            </a:r>
            <a:r>
              <a:rPr sz="2800" dirty="0">
                <a:cs typeface="Arial"/>
              </a:rPr>
              <a:t>amounted to 290,000</a:t>
            </a:r>
            <a:r>
              <a:rPr sz="2800" spc="-150" dirty="0">
                <a:cs typeface="Arial"/>
              </a:rPr>
              <a:t> </a:t>
            </a:r>
            <a:r>
              <a:rPr sz="2800" dirty="0">
                <a:cs typeface="Arial"/>
              </a:rPr>
              <a:t>m3</a:t>
            </a:r>
            <a:endParaRPr sz="2800">
              <a:cs typeface="Arial"/>
            </a:endParaRPr>
          </a:p>
          <a:p>
            <a:pPr marL="355600" marR="183515" indent="-342900">
              <a:lnSpc>
                <a:spcPct val="15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dirty="0">
                <a:cs typeface="Arial"/>
              </a:rPr>
              <a:t>The highest use of SCC in India was done at </a:t>
            </a:r>
            <a:r>
              <a:rPr sz="2800" spc="-140" dirty="0">
                <a:cs typeface="Arial"/>
              </a:rPr>
              <a:t>Delhi  </a:t>
            </a:r>
            <a:r>
              <a:rPr sz="2800" dirty="0">
                <a:cs typeface="Arial"/>
              </a:rPr>
              <a:t>metro project. About 10000 m3 of SCC has been  Used.</a:t>
            </a:r>
            <a:endParaRPr sz="2800"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dirty="0">
                <a:cs typeface="Arial"/>
              </a:rPr>
              <a:t>At Kaiga nuclear power plant, SCC of</a:t>
            </a:r>
            <a:r>
              <a:rPr sz="2800" spc="-105" dirty="0">
                <a:cs typeface="Arial"/>
              </a:rPr>
              <a:t> </a:t>
            </a:r>
            <a:r>
              <a:rPr sz="2800" spc="-50" dirty="0">
                <a:cs typeface="Arial"/>
              </a:rPr>
              <a:t>Characteristic</a:t>
            </a:r>
            <a:endParaRPr sz="2800">
              <a:cs typeface="Arial"/>
            </a:endParaRPr>
          </a:p>
          <a:p>
            <a:pPr marL="355600">
              <a:lnSpc>
                <a:spcPct val="150000"/>
              </a:lnSpc>
            </a:pPr>
            <a:r>
              <a:rPr sz="2800" dirty="0">
                <a:cs typeface="Arial"/>
              </a:rPr>
              <a:t>strength 30 MPa was</a:t>
            </a:r>
            <a:r>
              <a:rPr sz="2800" spc="-110" dirty="0">
                <a:cs typeface="Arial"/>
              </a:rPr>
              <a:t> </a:t>
            </a:r>
            <a:r>
              <a:rPr sz="2800" dirty="0">
                <a:cs typeface="Arial"/>
              </a:rPr>
              <a:t>used.</a:t>
            </a:r>
            <a:endParaRPr sz="2800">
              <a:cs typeface="Arial"/>
            </a:endParaRP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1986787" y="478282"/>
            <a:ext cx="46250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</a:t>
            </a:r>
            <a:r>
              <a:rPr kumimoji="0" lang="en-IN" sz="3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cation</a:t>
            </a:r>
            <a:endParaRPr kumimoji="0" lang="en-IN" sz="3200" b="1" i="0" u="none" strike="noStrike" kern="1200" cap="none" spc="-5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grpSp>
        <p:nvGrpSpPr>
          <p:cNvPr id="8" name="object 2"/>
          <p:cNvGrpSpPr/>
          <p:nvPr/>
        </p:nvGrpSpPr>
        <p:grpSpPr>
          <a:xfrm>
            <a:off x="2405575" y="0"/>
            <a:ext cx="9172136" cy="6858000"/>
            <a:chOff x="0" y="0"/>
            <a:chExt cx="9144000" cy="6858000"/>
          </a:xfrm>
        </p:grpSpPr>
        <p:sp>
          <p:nvSpPr>
            <p:cNvPr id="9" name="object 3"/>
            <p:cNvSpPr/>
            <p:nvPr/>
          </p:nvSpPr>
          <p:spPr>
            <a:xfrm>
              <a:off x="0" y="0"/>
              <a:ext cx="5085378" cy="373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0" y="3364991"/>
              <a:ext cx="5268468" cy="3493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5268467" y="4328159"/>
              <a:ext cx="3875531" cy="2529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4267200" y="2243327"/>
              <a:ext cx="4876800" cy="2770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4152900" y="0"/>
              <a:ext cx="4991099" cy="4648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11" name="object 3"/>
          <p:cNvSpPr txBox="1"/>
          <p:nvPr/>
        </p:nvSpPr>
        <p:spPr>
          <a:xfrm>
            <a:off x="661182" y="1069135"/>
            <a:ext cx="11141612" cy="55688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spc="-20" dirty="0">
                <a:cs typeface="Arial"/>
              </a:rPr>
              <a:t>We </a:t>
            </a:r>
            <a:r>
              <a:rPr sz="2800" dirty="0">
                <a:cs typeface="Arial"/>
              </a:rPr>
              <a:t>can </a:t>
            </a:r>
            <a:r>
              <a:rPr sz="2800" dirty="0">
                <a:solidFill>
                  <a:srgbClr val="FF0000"/>
                </a:solidFill>
                <a:cs typeface="Arial"/>
              </a:rPr>
              <a:t>reduce the in-place cost </a:t>
            </a:r>
            <a:r>
              <a:rPr sz="2800" dirty="0">
                <a:cs typeface="Arial"/>
              </a:rPr>
              <a:t>and maker a</a:t>
            </a:r>
            <a:r>
              <a:rPr sz="2800" spc="-210" dirty="0"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cs typeface="Arial"/>
              </a:rPr>
              <a:t>safer</a:t>
            </a:r>
            <a:endParaRPr sz="2800">
              <a:solidFill>
                <a:srgbClr val="FF0000"/>
              </a:solidFill>
              <a:cs typeface="Arial"/>
            </a:endParaRPr>
          </a:p>
          <a:p>
            <a:pPr marL="355600" algn="just">
              <a:lnSpc>
                <a:spcPct val="150000"/>
              </a:lnSpc>
              <a:spcBef>
                <a:spcPts val="5"/>
              </a:spcBef>
            </a:pPr>
            <a:r>
              <a:rPr sz="2800" dirty="0">
                <a:cs typeface="Arial"/>
              </a:rPr>
              <a:t>working environment for the</a:t>
            </a:r>
            <a:r>
              <a:rPr sz="2800" spc="-130" dirty="0">
                <a:cs typeface="Arial"/>
              </a:rPr>
              <a:t> </a:t>
            </a:r>
            <a:r>
              <a:rPr sz="2800" dirty="0">
                <a:cs typeface="Arial"/>
              </a:rPr>
              <a:t>workers.</a:t>
            </a:r>
            <a:endParaRPr sz="2800"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dirty="0">
                <a:cs typeface="Arial"/>
              </a:rPr>
              <a:t>SCC can be </a:t>
            </a:r>
            <a:r>
              <a:rPr sz="2800" spc="-5" dirty="0">
                <a:cs typeface="Arial"/>
              </a:rPr>
              <a:t>effectively </a:t>
            </a:r>
            <a:r>
              <a:rPr sz="2800" dirty="0">
                <a:cs typeface="Arial"/>
              </a:rPr>
              <a:t>placed in </a:t>
            </a:r>
            <a:r>
              <a:rPr sz="2800" dirty="0">
                <a:solidFill>
                  <a:srgbClr val="FF0000"/>
                </a:solidFill>
                <a:cs typeface="Arial"/>
              </a:rPr>
              <a:t>most congested </a:t>
            </a:r>
            <a:r>
              <a:rPr sz="2800" spc="-140" dirty="0">
                <a:solidFill>
                  <a:srgbClr val="FF0000"/>
                </a:solidFill>
                <a:cs typeface="Arial"/>
              </a:rPr>
              <a:t>areas  </a:t>
            </a:r>
            <a:r>
              <a:rPr sz="2800" dirty="0">
                <a:cs typeface="Arial"/>
              </a:rPr>
              <a:t>and also where normal </a:t>
            </a:r>
            <a:r>
              <a:rPr sz="2800" spc="-5" dirty="0">
                <a:cs typeface="Arial"/>
              </a:rPr>
              <a:t>methods </a:t>
            </a:r>
            <a:r>
              <a:rPr sz="2800" dirty="0">
                <a:cs typeface="Arial"/>
              </a:rPr>
              <a:t>of </a:t>
            </a:r>
            <a:r>
              <a:rPr sz="2800" spc="-5" dirty="0">
                <a:cs typeface="Arial"/>
              </a:rPr>
              <a:t>vibration </a:t>
            </a:r>
            <a:r>
              <a:rPr sz="2800" dirty="0">
                <a:cs typeface="Arial"/>
              </a:rPr>
              <a:t>are not  possible.</a:t>
            </a:r>
            <a:endParaRPr sz="2800">
              <a:cs typeface="Arial"/>
            </a:endParaRPr>
          </a:p>
          <a:p>
            <a:pPr marL="355600" marR="219710" indent="-342900" algn="just">
              <a:lnSpc>
                <a:spcPct val="15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dirty="0">
                <a:cs typeface="Arial"/>
              </a:rPr>
              <a:t>Further research are required to interpret influence </a:t>
            </a:r>
            <a:r>
              <a:rPr sz="2800" spc="-345" dirty="0">
                <a:cs typeface="Arial"/>
              </a:rPr>
              <a:t>on  </a:t>
            </a:r>
            <a:r>
              <a:rPr sz="2800" dirty="0">
                <a:cs typeface="Arial"/>
              </a:rPr>
              <a:t>the hardened properties of SCC more</a:t>
            </a:r>
            <a:r>
              <a:rPr sz="2800" spc="-165" dirty="0">
                <a:cs typeface="Arial"/>
              </a:rPr>
              <a:t> </a:t>
            </a:r>
            <a:r>
              <a:rPr sz="2800" spc="-20" dirty="0">
                <a:cs typeface="Arial"/>
              </a:rPr>
              <a:t>precisely.</a:t>
            </a:r>
            <a:endParaRPr sz="2800">
              <a:cs typeface="Arial"/>
            </a:endParaRPr>
          </a:p>
          <a:p>
            <a:pPr marL="355600" marR="1523365" indent="-342900" algn="just">
              <a:lnSpc>
                <a:spcPct val="15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dirty="0">
                <a:cs typeface="Arial"/>
              </a:rPr>
              <a:t>The cost of </a:t>
            </a:r>
            <a:r>
              <a:rPr sz="2800" dirty="0">
                <a:solidFill>
                  <a:srgbClr val="FF0000"/>
                </a:solidFill>
                <a:cs typeface="Arial"/>
              </a:rPr>
              <a:t>SCC is 10-15 % highe</a:t>
            </a:r>
            <a:r>
              <a:rPr sz="2800" dirty="0">
                <a:cs typeface="Arial"/>
              </a:rPr>
              <a:t>r than </a:t>
            </a:r>
            <a:r>
              <a:rPr sz="2800" spc="-235" dirty="0">
                <a:cs typeface="Arial"/>
              </a:rPr>
              <a:t>the  </a:t>
            </a:r>
            <a:r>
              <a:rPr sz="2800" dirty="0">
                <a:cs typeface="Arial"/>
              </a:rPr>
              <a:t>conventional</a:t>
            </a:r>
            <a:r>
              <a:rPr sz="2800" spc="-45" dirty="0">
                <a:cs typeface="Arial"/>
              </a:rPr>
              <a:t> </a:t>
            </a:r>
            <a:r>
              <a:rPr sz="2800" dirty="0">
                <a:cs typeface="Arial"/>
              </a:rPr>
              <a:t>concrete.</a:t>
            </a:r>
            <a:endParaRPr sz="2800">
              <a:cs typeface="Arial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981414" y="264893"/>
            <a:ext cx="46304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</a:t>
            </a:r>
            <a:r>
              <a:rPr kumimoji="0" lang="en-IN" sz="3200" b="1" i="0" u="none" strike="noStrike" kern="1200" cap="none" spc="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38622" y="1842868"/>
            <a:ext cx="22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 descr="C:\Documents and Settings\user\Desktop\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3592" y="1441940"/>
            <a:ext cx="5410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90842" y="1069119"/>
            <a:ext cx="111275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At the end of this session, you will be able to understand 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The concept of Self Compacting  Concrete (SCC)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Material Requirement for SCC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Application of SCC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2523" y="506437"/>
            <a:ext cx="5950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Learning Outcomes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28" y="219595"/>
            <a:ext cx="3026409" cy="568196"/>
          </a:xfrm>
        </p:spPr>
        <p:txBody>
          <a:bodyPr/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Content</a:t>
            </a:r>
            <a:r>
              <a:rPr lang="en-IN" sz="7200" b="1" dirty="0" smtClean="0"/>
              <a:t/>
            </a:r>
            <a:br>
              <a:rPr lang="en-IN" sz="7200" b="1" dirty="0" smtClean="0"/>
            </a:b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7" name="object 3"/>
          <p:cNvSpPr txBox="1"/>
          <p:nvPr/>
        </p:nvSpPr>
        <p:spPr>
          <a:xfrm>
            <a:off x="1679194" y="858127"/>
            <a:ext cx="7267858" cy="448712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Introduction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History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Why Self Compacting</a:t>
            </a:r>
            <a:r>
              <a:rPr sz="2800" b="1" spc="30" dirty="0">
                <a:cs typeface="Arial"/>
              </a:rPr>
              <a:t> </a:t>
            </a:r>
            <a:r>
              <a:rPr sz="2800" b="1" spc="-5" dirty="0">
                <a:cs typeface="Arial"/>
              </a:rPr>
              <a:t>Concrete?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Material</a:t>
            </a:r>
            <a:r>
              <a:rPr sz="2800" b="1" spc="5" dirty="0">
                <a:cs typeface="Arial"/>
              </a:rPr>
              <a:t> </a:t>
            </a:r>
            <a:r>
              <a:rPr sz="2800" b="1" spc="-5" dirty="0">
                <a:cs typeface="Arial"/>
              </a:rPr>
              <a:t>Selection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The Requirements for SCC &amp;</a:t>
            </a:r>
            <a:r>
              <a:rPr sz="2800" b="1" spc="85" dirty="0">
                <a:cs typeface="Arial"/>
              </a:rPr>
              <a:t> </a:t>
            </a:r>
            <a:r>
              <a:rPr sz="2800" b="1" spc="-65" dirty="0">
                <a:cs typeface="Arial"/>
              </a:rPr>
              <a:t>Production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65" dirty="0">
                <a:cs typeface="Arial"/>
              </a:rPr>
              <a:t>Test </a:t>
            </a:r>
            <a:r>
              <a:rPr sz="2800" b="1" spc="-5" dirty="0">
                <a:cs typeface="Arial"/>
              </a:rPr>
              <a:t>Methods </a:t>
            </a:r>
            <a:r>
              <a:rPr sz="2800" b="1" spc="-5">
                <a:cs typeface="Arial"/>
              </a:rPr>
              <a:t>for</a:t>
            </a:r>
            <a:r>
              <a:rPr sz="2800" b="1" spc="95">
                <a:cs typeface="Arial"/>
              </a:rPr>
              <a:t> </a:t>
            </a:r>
            <a:r>
              <a:rPr sz="2800" b="1" spc="-5" smtClean="0">
                <a:cs typeface="Arial"/>
              </a:rPr>
              <a:t>Compactibility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Application</a:t>
            </a:r>
            <a:endParaRPr sz="2800" b="1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q"/>
              <a:tabLst>
                <a:tab pos="355600" algn="l"/>
              </a:tabLst>
            </a:pPr>
            <a:r>
              <a:rPr sz="2800" b="1" spc="-5" dirty="0">
                <a:cs typeface="Arial"/>
              </a:rPr>
              <a:t>Conclusion</a:t>
            </a:r>
            <a:endParaRPr sz="2800" b="1"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37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5" name="object 2"/>
          <p:cNvGrpSpPr>
            <a:grpSpLocks noGrp="1"/>
          </p:cNvGrpSpPr>
          <p:nvPr>
            <p:ph type="title"/>
          </p:nvPr>
        </p:nvGrpSpPr>
        <p:grpSpPr>
          <a:xfrm>
            <a:off x="1040017" y="452439"/>
            <a:ext cx="9404350" cy="1418564"/>
            <a:chOff x="1897379" y="553212"/>
            <a:chExt cx="5433060" cy="934719"/>
          </a:xfrm>
        </p:grpSpPr>
        <p:sp>
          <p:nvSpPr>
            <p:cNvPr id="6" name="object 3"/>
            <p:cNvSpPr/>
            <p:nvPr/>
          </p:nvSpPr>
          <p:spPr>
            <a:xfrm>
              <a:off x="1904999" y="560832"/>
              <a:ext cx="5404485" cy="919480"/>
            </a:xfrm>
            <a:custGeom>
              <a:avLst/>
              <a:gdLst/>
              <a:ahLst/>
              <a:cxnLst/>
              <a:rect l="l" t="t" r="r" b="b"/>
              <a:pathLst>
                <a:path w="5404484" h="919480">
                  <a:moveTo>
                    <a:pt x="5404104" y="0"/>
                  </a:moveTo>
                  <a:lnTo>
                    <a:pt x="153162" y="0"/>
                  </a:ln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0" y="918971"/>
                  </a:lnTo>
                  <a:lnTo>
                    <a:pt x="5250942" y="918971"/>
                  </a:lnTo>
                  <a:lnTo>
                    <a:pt x="5299350" y="911163"/>
                  </a:lnTo>
                  <a:lnTo>
                    <a:pt x="5341394" y="889418"/>
                  </a:lnTo>
                  <a:lnTo>
                    <a:pt x="5374550" y="856262"/>
                  </a:lnTo>
                  <a:lnTo>
                    <a:pt x="5396295" y="814218"/>
                  </a:lnTo>
                  <a:lnTo>
                    <a:pt x="5404104" y="765809"/>
                  </a:lnTo>
                  <a:lnTo>
                    <a:pt x="5404104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1904999" y="560832"/>
              <a:ext cx="5404485" cy="919480"/>
            </a:xfrm>
            <a:custGeom>
              <a:avLst/>
              <a:gdLst/>
              <a:ahLst/>
              <a:cxnLst/>
              <a:rect l="l" t="t" r="r" b="b"/>
              <a:pathLst>
                <a:path w="5404484" h="919480">
                  <a:moveTo>
                    <a:pt x="153162" y="0"/>
                  </a:moveTo>
                  <a:lnTo>
                    <a:pt x="5404104" y="0"/>
                  </a:lnTo>
                  <a:lnTo>
                    <a:pt x="5404104" y="765809"/>
                  </a:lnTo>
                  <a:lnTo>
                    <a:pt x="5396295" y="814218"/>
                  </a:lnTo>
                  <a:lnTo>
                    <a:pt x="5374550" y="856262"/>
                  </a:lnTo>
                  <a:lnTo>
                    <a:pt x="5341394" y="889418"/>
                  </a:lnTo>
                  <a:lnTo>
                    <a:pt x="5299350" y="911163"/>
                  </a:lnTo>
                  <a:lnTo>
                    <a:pt x="5250942" y="918971"/>
                  </a:lnTo>
                  <a:lnTo>
                    <a:pt x="0" y="918971"/>
                  </a:lnTo>
                  <a:lnTo>
                    <a:pt x="0" y="153162"/>
                  </a:ln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B050"/>
            </a:solidFill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930907" y="711708"/>
              <a:ext cx="797051" cy="661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59863" y="723900"/>
              <a:ext cx="73913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043429" y="807339"/>
              <a:ext cx="572770" cy="436880"/>
            </a:xfrm>
            <a:custGeom>
              <a:avLst/>
              <a:gdLst/>
              <a:ahLst/>
              <a:cxnLst/>
              <a:rect l="l" t="t" r="r" b="b"/>
              <a:pathLst>
                <a:path w="572769" h="436880">
                  <a:moveTo>
                    <a:pt x="572643" y="0"/>
                  </a:moveTo>
                  <a:lnTo>
                    <a:pt x="483996" y="0"/>
                  </a:lnTo>
                  <a:lnTo>
                    <a:pt x="416940" y="304800"/>
                  </a:lnTo>
                  <a:lnTo>
                    <a:pt x="340487" y="0"/>
                  </a:lnTo>
                  <a:lnTo>
                    <a:pt x="235712" y="0"/>
                  </a:lnTo>
                  <a:lnTo>
                    <a:pt x="155956" y="299847"/>
                  </a:lnTo>
                  <a:lnTo>
                    <a:pt x="90169" y="0"/>
                  </a:lnTo>
                  <a:lnTo>
                    <a:pt x="0" y="0"/>
                  </a:lnTo>
                  <a:lnTo>
                    <a:pt x="104139" y="436372"/>
                  </a:lnTo>
                  <a:lnTo>
                    <a:pt x="199644" y="436372"/>
                  </a:lnTo>
                  <a:lnTo>
                    <a:pt x="286257" y="110236"/>
                  </a:lnTo>
                  <a:lnTo>
                    <a:pt x="373252" y="436372"/>
                  </a:lnTo>
                  <a:lnTo>
                    <a:pt x="466725" y="436372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043429" y="807339"/>
              <a:ext cx="572770" cy="436880"/>
            </a:xfrm>
            <a:custGeom>
              <a:avLst/>
              <a:gdLst/>
              <a:ahLst/>
              <a:cxnLst/>
              <a:rect l="l" t="t" r="r" b="b"/>
              <a:pathLst>
                <a:path w="572769" h="436880">
                  <a:moveTo>
                    <a:pt x="0" y="0"/>
                  </a:moveTo>
                  <a:lnTo>
                    <a:pt x="90169" y="0"/>
                  </a:lnTo>
                  <a:lnTo>
                    <a:pt x="155956" y="299847"/>
                  </a:lnTo>
                  <a:lnTo>
                    <a:pt x="235712" y="0"/>
                  </a:lnTo>
                  <a:lnTo>
                    <a:pt x="340487" y="0"/>
                  </a:lnTo>
                  <a:lnTo>
                    <a:pt x="416940" y="304800"/>
                  </a:lnTo>
                  <a:lnTo>
                    <a:pt x="483996" y="0"/>
                  </a:lnTo>
                  <a:lnTo>
                    <a:pt x="572643" y="0"/>
                  </a:lnTo>
                  <a:lnTo>
                    <a:pt x="466725" y="436372"/>
                  </a:lnTo>
                  <a:lnTo>
                    <a:pt x="373252" y="436372"/>
                  </a:lnTo>
                  <a:lnTo>
                    <a:pt x="286257" y="110236"/>
                  </a:lnTo>
                  <a:lnTo>
                    <a:pt x="199644" y="436372"/>
                  </a:lnTo>
                  <a:lnTo>
                    <a:pt x="104139" y="43637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2AA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2545079" y="748284"/>
              <a:ext cx="1615440" cy="630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574035" y="760476"/>
              <a:ext cx="1557527" cy="573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2651886" y="838073"/>
              <a:ext cx="1402461" cy="417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4142231" y="705612"/>
              <a:ext cx="3188208" cy="6751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4171187" y="716280"/>
              <a:ext cx="3130295" cy="618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4249547" y="794639"/>
              <a:ext cx="2974340" cy="4621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4498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28575" indent="-469265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v"/>
              <a:tabLst>
                <a:tab pos="469265" algn="l"/>
                <a:tab pos="469900" algn="l"/>
              </a:tabLst>
            </a:pPr>
            <a:r>
              <a:rPr sz="2800" spc="-5" dirty="0">
                <a:latin typeface="+mn-lt"/>
                <a:cs typeface="Arial"/>
              </a:rPr>
              <a:t>SCC is modern </a:t>
            </a:r>
            <a:r>
              <a:rPr sz="2800" dirty="0">
                <a:latin typeface="+mn-lt"/>
                <a:cs typeface="Arial"/>
              </a:rPr>
              <a:t>innovation- </a:t>
            </a:r>
            <a:r>
              <a:rPr sz="2800" spc="-5" dirty="0">
                <a:latin typeface="+mn-lt"/>
                <a:cs typeface="Arial"/>
              </a:rPr>
              <a:t>does </a:t>
            </a:r>
            <a:r>
              <a:rPr sz="2800" dirty="0">
                <a:latin typeface="+mn-lt"/>
                <a:cs typeface="Arial"/>
              </a:rPr>
              <a:t>not require  vibration </a:t>
            </a:r>
            <a:r>
              <a:rPr sz="2800" spc="-5" dirty="0">
                <a:latin typeface="+mn-lt"/>
                <a:cs typeface="Arial"/>
              </a:rPr>
              <a:t>for </a:t>
            </a:r>
            <a:r>
              <a:rPr sz="2800" dirty="0">
                <a:latin typeface="+mn-lt"/>
                <a:cs typeface="Arial"/>
              </a:rPr>
              <a:t>placement </a:t>
            </a:r>
            <a:r>
              <a:rPr sz="2800" spc="-5" dirty="0">
                <a:latin typeface="+mn-lt"/>
                <a:cs typeface="Arial"/>
              </a:rPr>
              <a:t>and </a:t>
            </a:r>
            <a:r>
              <a:rPr sz="2800" dirty="0">
                <a:latin typeface="+mn-lt"/>
                <a:cs typeface="Arial"/>
              </a:rPr>
              <a:t>compaction.</a:t>
            </a:r>
            <a:endParaRPr sz="280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Wingdings" pitchFamily="2" charset="2"/>
              <a:buChar char="v"/>
            </a:pPr>
            <a:endParaRPr sz="4500">
              <a:latin typeface="+mn-lt"/>
              <a:cs typeface="Arial"/>
            </a:endParaRPr>
          </a:p>
          <a:p>
            <a:pPr marL="2388870" marR="354965" lvl="1" indent="-492759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v"/>
              <a:tabLst>
                <a:tab pos="2353945" algn="l"/>
                <a:tab pos="2354580" algn="l"/>
              </a:tabLst>
            </a:pPr>
            <a:r>
              <a:rPr sz="2800" spc="-5" dirty="0">
                <a:latin typeface="+mn-lt"/>
                <a:cs typeface="Arial"/>
              </a:rPr>
              <a:t>Flowing </a:t>
            </a:r>
            <a:r>
              <a:rPr sz="2800" spc="-20" dirty="0">
                <a:latin typeface="+mn-lt"/>
                <a:cs typeface="Arial"/>
              </a:rPr>
              <a:t>consistency, </a:t>
            </a:r>
            <a:r>
              <a:rPr sz="2800" spc="-5" dirty="0">
                <a:latin typeface="+mn-lt"/>
                <a:cs typeface="Arial"/>
              </a:rPr>
              <a:t>High  Performance, Uniform</a:t>
            </a:r>
            <a:r>
              <a:rPr sz="2800" spc="15" dirty="0">
                <a:latin typeface="+mn-lt"/>
                <a:cs typeface="Arial"/>
              </a:rPr>
              <a:t> </a:t>
            </a:r>
            <a:r>
              <a:rPr sz="2800" spc="-25" dirty="0">
                <a:latin typeface="+mn-lt"/>
                <a:cs typeface="Arial"/>
              </a:rPr>
              <a:t>quality.</a:t>
            </a:r>
            <a:endParaRPr sz="2800">
              <a:latin typeface="+mn-lt"/>
              <a:cs typeface="Arial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sz="310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v"/>
            </a:pPr>
            <a:endParaRPr sz="3000">
              <a:latin typeface="+mn-lt"/>
              <a:cs typeface="Arial"/>
            </a:endParaRPr>
          </a:p>
          <a:p>
            <a:pPr marL="537210" marR="5080" indent="-457200">
              <a:lnSpc>
                <a:spcPct val="100000"/>
              </a:lnSpc>
              <a:buFont typeface="Wingdings" pitchFamily="2" charset="2"/>
              <a:buChar char="v"/>
              <a:tabLst>
                <a:tab pos="536575" algn="l"/>
                <a:tab pos="537210" algn="l"/>
              </a:tabLst>
            </a:pPr>
            <a:r>
              <a:rPr sz="2800" spc="-5" dirty="0">
                <a:latin typeface="+mn-lt"/>
                <a:cs typeface="Arial"/>
              </a:rPr>
              <a:t>Most </a:t>
            </a:r>
            <a:r>
              <a:rPr sz="2800" dirty="0">
                <a:latin typeface="+mn-lt"/>
                <a:cs typeface="Arial"/>
              </a:rPr>
              <a:t>revolutionary </a:t>
            </a:r>
            <a:r>
              <a:rPr sz="2800" spc="-5" dirty="0">
                <a:latin typeface="+mn-lt"/>
                <a:cs typeface="Arial"/>
              </a:rPr>
              <a:t>development in concrete  </a:t>
            </a:r>
            <a:r>
              <a:rPr sz="2800" dirty="0">
                <a:latin typeface="+mn-lt"/>
                <a:cs typeface="Arial"/>
              </a:rPr>
              <a:t>construction </a:t>
            </a:r>
            <a:r>
              <a:rPr sz="2800" spc="-5" dirty="0">
                <a:latin typeface="+mn-lt"/>
                <a:cs typeface="Arial"/>
              </a:rPr>
              <a:t>for </a:t>
            </a:r>
            <a:r>
              <a:rPr sz="2800" dirty="0">
                <a:latin typeface="+mn-lt"/>
                <a:cs typeface="Arial"/>
              </a:rPr>
              <a:t>several</a:t>
            </a:r>
            <a:r>
              <a:rPr sz="2800" spc="-10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decades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6"/>
          <p:cNvGrpSpPr/>
          <p:nvPr/>
        </p:nvGrpSpPr>
        <p:grpSpPr>
          <a:xfrm>
            <a:off x="288972" y="2846010"/>
            <a:ext cx="3063240" cy="2670175"/>
            <a:chOff x="373379" y="2634995"/>
            <a:chExt cx="3063240" cy="2670175"/>
          </a:xfrm>
        </p:grpSpPr>
        <p:sp>
          <p:nvSpPr>
            <p:cNvPr id="20" name="object 17"/>
            <p:cNvSpPr/>
            <p:nvPr/>
          </p:nvSpPr>
          <p:spPr>
            <a:xfrm>
              <a:off x="373379" y="2634995"/>
              <a:ext cx="3063239" cy="26700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563879" y="2825495"/>
              <a:ext cx="2682240" cy="22890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669036" y="2930651"/>
              <a:ext cx="2471928" cy="20787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019" y="185426"/>
            <a:ext cx="3841483" cy="658630"/>
          </a:xfrm>
        </p:spPr>
        <p:txBody>
          <a:bodyPr/>
          <a:lstStyle/>
          <a:p>
            <a:r>
              <a:rPr lang="en-IN" sz="3600" b="1" dirty="0" smtClean="0">
                <a:solidFill>
                  <a:srgbClr val="FFFF00"/>
                </a:solidFill>
              </a:rPr>
              <a:t>Introduction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9" name="object 4"/>
          <p:cNvSpPr txBox="1">
            <a:spLocks noGrp="1"/>
          </p:cNvSpPr>
          <p:nvPr>
            <p:ph idx="1"/>
          </p:nvPr>
        </p:nvSpPr>
        <p:spPr>
          <a:xfrm>
            <a:off x="1089244" y="3840480"/>
            <a:ext cx="10164910" cy="2171107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266700" marR="1856739" indent="-254635">
              <a:lnSpc>
                <a:spcPct val="150000"/>
              </a:lnSpc>
              <a:spcBef>
                <a:spcPts val="1614"/>
              </a:spcBef>
              <a:buFont typeface="Wingdings" pitchFamily="2" charset="2"/>
              <a:buChar char="v"/>
              <a:tabLst>
                <a:tab pos="266065" algn="l"/>
                <a:tab pos="266700" algn="l"/>
              </a:tabLst>
            </a:pPr>
            <a:r>
              <a:rPr sz="2800" spc="10" smtClean="0">
                <a:latin typeface="Arial"/>
                <a:cs typeface="Arial"/>
              </a:rPr>
              <a:t>Self- </a:t>
            </a:r>
            <a:r>
              <a:rPr sz="2800" spc="15" dirty="0">
                <a:latin typeface="Arial"/>
                <a:cs typeface="Arial"/>
              </a:rPr>
              <a:t>compacting </a:t>
            </a:r>
            <a:r>
              <a:rPr sz="2800" spc="15" dirty="0">
                <a:latin typeface="+mn-lt"/>
                <a:cs typeface="Arial"/>
              </a:rPr>
              <a:t>concrete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(SCC)  </a:t>
            </a:r>
            <a:r>
              <a:rPr sz="2800" spc="10">
                <a:latin typeface="Arial"/>
                <a:cs typeface="Arial"/>
              </a:rPr>
              <a:t>developed </a:t>
            </a:r>
            <a:r>
              <a:rPr sz="2800" spc="15" smtClean="0">
                <a:latin typeface="Arial"/>
                <a:cs typeface="Arial"/>
              </a:rPr>
              <a:t>by Pro</a:t>
            </a:r>
            <a:r>
              <a:rPr lang="en-IN" sz="2800" spc="15" dirty="0" smtClean="0">
                <a:latin typeface="Arial"/>
                <a:cs typeface="Arial"/>
              </a:rPr>
              <a:t>ff.</a:t>
            </a:r>
            <a:r>
              <a:rPr sz="2800" spc="15" smtClean="0"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Hajime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Okamura </a:t>
            </a:r>
            <a:r>
              <a:rPr sz="2800" spc="10">
                <a:latin typeface="Arial"/>
                <a:cs typeface="Arial"/>
              </a:rPr>
              <a:t>of </a:t>
            </a:r>
            <a:r>
              <a:rPr sz="2800" spc="10" smtClean="0">
                <a:latin typeface="Arial"/>
                <a:cs typeface="Arial"/>
              </a:rPr>
              <a:t>University </a:t>
            </a:r>
            <a:r>
              <a:rPr sz="2800" spc="10">
                <a:latin typeface="Arial"/>
                <a:cs typeface="Arial"/>
              </a:rPr>
              <a:t>of  </a:t>
            </a:r>
            <a:r>
              <a:rPr lang="en-IN" sz="2800" spc="10" dirty="0" smtClean="0">
                <a:latin typeface="Arial"/>
                <a:cs typeface="Arial"/>
              </a:rPr>
              <a:t>Tokyo,</a:t>
            </a:r>
            <a:r>
              <a:rPr sz="2800" spc="-25" smtClean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Japan</a:t>
            </a:r>
            <a:r>
              <a:rPr sz="2800" spc="15">
                <a:latin typeface="Arial"/>
                <a:cs typeface="Arial"/>
              </a:rPr>
              <a:t>, </a:t>
            </a:r>
            <a:r>
              <a:rPr lang="en-IN" sz="2800" spc="10" dirty="0" smtClean="0">
                <a:latin typeface="Arial"/>
                <a:cs typeface="Arial"/>
              </a:rPr>
              <a:t>in 1980`s</a:t>
            </a:r>
            <a:endParaRPr sz="2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9858140" y="2619238"/>
            <a:ext cx="1705502" cy="1713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26942" y="1308295"/>
            <a:ext cx="86656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85" marR="372110" algn="just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Concrete that is able to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flow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consolidate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under its own weight, </a:t>
            </a:r>
            <a:r>
              <a:rPr lang="en-IN" sz="2800" dirty="0" smtClean="0">
                <a:cs typeface="Arial"/>
              </a:rPr>
              <a:t>A </a:t>
            </a:r>
            <a:r>
              <a:rPr lang="en-IN" sz="2800" spc="-5" dirty="0" smtClean="0">
                <a:cs typeface="Arial"/>
              </a:rPr>
              <a:t>special </a:t>
            </a:r>
            <a:r>
              <a:rPr lang="en-IN" sz="2800" dirty="0" smtClean="0">
                <a:cs typeface="Arial"/>
              </a:rPr>
              <a:t>type </a:t>
            </a:r>
            <a:r>
              <a:rPr lang="en-IN" sz="2800" spc="-5" dirty="0" smtClean="0">
                <a:cs typeface="Arial"/>
              </a:rPr>
              <a:t>of concrete </a:t>
            </a:r>
            <a:r>
              <a:rPr lang="en-IN" sz="2800" dirty="0" smtClean="0">
                <a:cs typeface="Arial"/>
              </a:rPr>
              <a:t>of </a:t>
            </a:r>
            <a:r>
              <a:rPr lang="en-IN" sz="2800" spc="-5" dirty="0" smtClean="0">
                <a:cs typeface="Arial"/>
              </a:rPr>
              <a:t>flowing</a:t>
            </a:r>
            <a:r>
              <a:rPr lang="en-IN" sz="2800" spc="-70" dirty="0" smtClean="0">
                <a:cs typeface="Arial"/>
              </a:rPr>
              <a:t> </a:t>
            </a:r>
            <a:r>
              <a:rPr lang="en-IN" sz="2800" spc="-5" dirty="0" smtClean="0">
                <a:cs typeface="Arial"/>
              </a:rPr>
              <a:t>consistency  to obtain high performance, </a:t>
            </a:r>
            <a:r>
              <a:rPr lang="en-IN" sz="2800" dirty="0" smtClean="0">
                <a:cs typeface="Arial"/>
              </a:rPr>
              <a:t>better </a:t>
            </a:r>
            <a:r>
              <a:rPr lang="en-IN" sz="2800" spc="-5" dirty="0" smtClean="0">
                <a:cs typeface="Arial"/>
              </a:rPr>
              <a:t>and more  reliable uniform</a:t>
            </a:r>
            <a:r>
              <a:rPr lang="en-IN" sz="2800" spc="50" dirty="0" smtClean="0">
                <a:cs typeface="Arial"/>
              </a:rPr>
              <a:t> </a:t>
            </a:r>
            <a:r>
              <a:rPr lang="en-IN" sz="2800" spc="-30" dirty="0" smtClean="0">
                <a:cs typeface="Arial"/>
              </a:rPr>
              <a:t>quality.</a:t>
            </a:r>
            <a:endParaRPr lang="en-IN" sz="28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9489" y="878336"/>
            <a:ext cx="11422966" cy="5219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07950" indent="-254635" algn="just">
              <a:lnSpc>
                <a:spcPct val="200000"/>
              </a:lnSpc>
              <a:spcBef>
                <a:spcPts val="700"/>
              </a:spcBef>
              <a:buFont typeface="Wingdings" pitchFamily="2" charset="2"/>
              <a:buChar char="v"/>
              <a:tabLst>
                <a:tab pos="266700" algn="l"/>
              </a:tabLst>
            </a:pPr>
            <a:r>
              <a:rPr lang="en-IN" sz="2800" spc="15" dirty="0" smtClean="0">
                <a:latin typeface="Arial"/>
                <a:cs typeface="Arial"/>
              </a:rPr>
              <a:t>During </a:t>
            </a:r>
            <a:r>
              <a:rPr lang="en-IN" sz="2800" spc="10" dirty="0" smtClean="0">
                <a:latin typeface="Arial"/>
                <a:cs typeface="Arial"/>
              </a:rPr>
              <a:t>his </a:t>
            </a:r>
            <a:r>
              <a:rPr lang="en-IN" sz="2800" spc="15" dirty="0" smtClean="0">
                <a:latin typeface="Arial"/>
                <a:cs typeface="Arial"/>
              </a:rPr>
              <a:t>research, </a:t>
            </a:r>
            <a:r>
              <a:rPr lang="en-IN" sz="2800" spc="20" dirty="0" smtClean="0">
                <a:latin typeface="Arial"/>
                <a:cs typeface="Arial"/>
              </a:rPr>
              <a:t>Okamura </a:t>
            </a:r>
            <a:r>
              <a:rPr lang="en-IN" sz="2800" spc="15" dirty="0" smtClean="0">
                <a:latin typeface="Arial"/>
                <a:cs typeface="Arial"/>
              </a:rPr>
              <a:t>found </a:t>
            </a:r>
            <a:r>
              <a:rPr lang="en-IN" sz="2800" spc="10" dirty="0" smtClean="0">
                <a:latin typeface="Arial"/>
                <a:cs typeface="Arial"/>
              </a:rPr>
              <a:t>that </a:t>
            </a:r>
            <a:r>
              <a:rPr lang="en-IN" sz="2800" spc="15" dirty="0" smtClean="0">
                <a:latin typeface="Arial"/>
                <a:cs typeface="Arial"/>
              </a:rPr>
              <a:t>the  main cause </a:t>
            </a:r>
            <a:r>
              <a:rPr lang="en-IN" sz="2800" spc="10" dirty="0" smtClean="0">
                <a:latin typeface="Arial"/>
                <a:cs typeface="Arial"/>
              </a:rPr>
              <a:t>of </a:t>
            </a:r>
            <a:r>
              <a:rPr lang="en-IN" sz="2800" spc="15" dirty="0" smtClean="0">
                <a:latin typeface="Arial"/>
                <a:cs typeface="Arial"/>
              </a:rPr>
              <a:t>the </a:t>
            </a:r>
            <a:r>
              <a:rPr lang="en-IN" sz="2800" spc="15" dirty="0" smtClean="0">
                <a:solidFill>
                  <a:srgbClr val="FF0000"/>
                </a:solidFill>
                <a:latin typeface="Arial"/>
                <a:cs typeface="Arial"/>
              </a:rPr>
              <a:t>poor </a:t>
            </a:r>
            <a:r>
              <a:rPr lang="en-IN" sz="2800" spc="10" dirty="0" smtClean="0">
                <a:solidFill>
                  <a:srgbClr val="FF0000"/>
                </a:solidFill>
                <a:latin typeface="Arial"/>
                <a:cs typeface="Arial"/>
              </a:rPr>
              <a:t>durability </a:t>
            </a:r>
            <a:r>
              <a:rPr lang="en-IN" sz="2800" spc="15" dirty="0" smtClean="0">
                <a:latin typeface="Arial"/>
                <a:cs typeface="Arial"/>
              </a:rPr>
              <a:t>performances </a:t>
            </a:r>
            <a:r>
              <a:rPr lang="en-IN" sz="2800" spc="10" dirty="0" smtClean="0">
                <a:latin typeface="Arial"/>
                <a:cs typeface="Arial"/>
              </a:rPr>
              <a:t>of  </a:t>
            </a:r>
            <a:r>
              <a:rPr lang="en-IN" sz="2800" spc="15" dirty="0" smtClean="0">
                <a:latin typeface="Arial"/>
                <a:cs typeface="Arial"/>
              </a:rPr>
              <a:t>Japanese concrete </a:t>
            </a:r>
            <a:r>
              <a:rPr lang="en-IN" sz="2800" spc="-5" dirty="0" smtClean="0">
                <a:latin typeface="Arial"/>
                <a:cs typeface="Arial"/>
              </a:rPr>
              <a:t>in </a:t>
            </a:r>
            <a:r>
              <a:rPr lang="en-IN" sz="2800" spc="15" dirty="0" smtClean="0">
                <a:latin typeface="Arial"/>
                <a:cs typeface="Arial"/>
              </a:rPr>
              <a:t>structures </a:t>
            </a:r>
            <a:r>
              <a:rPr lang="en-IN" sz="2800" spc="10" dirty="0" smtClean="0">
                <a:latin typeface="Arial"/>
                <a:cs typeface="Arial"/>
              </a:rPr>
              <a:t>was </a:t>
            </a:r>
            <a:r>
              <a:rPr lang="en-IN" sz="2800" spc="15" dirty="0" smtClean="0">
                <a:latin typeface="Arial"/>
                <a:cs typeface="Arial"/>
              </a:rPr>
              <a:t>the </a:t>
            </a:r>
            <a:r>
              <a:rPr lang="en-IN" sz="2800" spc="15" dirty="0" smtClean="0">
                <a:solidFill>
                  <a:srgbClr val="FF0000"/>
                </a:solidFill>
                <a:latin typeface="Arial"/>
                <a:cs typeface="Arial"/>
              </a:rPr>
              <a:t> inadequate compacting </a:t>
            </a:r>
            <a:r>
              <a:rPr lang="en-IN" sz="2800" spc="10" dirty="0" smtClean="0">
                <a:latin typeface="Arial"/>
                <a:cs typeface="Arial"/>
              </a:rPr>
              <a:t>of </a:t>
            </a:r>
            <a:r>
              <a:rPr lang="en-IN" sz="2800" spc="15" dirty="0" smtClean="0">
                <a:latin typeface="Arial"/>
                <a:cs typeface="Arial"/>
              </a:rPr>
              <a:t>the concrete </a:t>
            </a:r>
            <a:r>
              <a:rPr lang="en-IN" sz="2800" spc="10" dirty="0" smtClean="0">
                <a:latin typeface="Arial"/>
                <a:cs typeface="Arial"/>
              </a:rPr>
              <a:t>in </a:t>
            </a:r>
            <a:r>
              <a:rPr lang="en-IN" sz="2800" spc="15" dirty="0" smtClean="0">
                <a:latin typeface="Arial"/>
                <a:cs typeface="Arial"/>
              </a:rPr>
              <a:t>the  casting</a:t>
            </a:r>
            <a:r>
              <a:rPr lang="en-IN" sz="2800" spc="-20" dirty="0" smtClean="0">
                <a:latin typeface="Arial"/>
                <a:cs typeface="Arial"/>
              </a:rPr>
              <a:t> </a:t>
            </a:r>
            <a:r>
              <a:rPr lang="en-IN" sz="2800" spc="15" dirty="0" smtClean="0">
                <a:latin typeface="Arial"/>
                <a:cs typeface="Arial"/>
              </a:rPr>
              <a:t>operations.</a:t>
            </a:r>
            <a:endParaRPr lang="en-IN" sz="2800" spc="20" dirty="0" smtClean="0">
              <a:latin typeface="Arial"/>
              <a:cs typeface="Arial"/>
            </a:endParaRPr>
          </a:p>
          <a:p>
            <a:pPr marL="266700" marR="107950" indent="-254635" algn="just">
              <a:lnSpc>
                <a:spcPct val="200000"/>
              </a:lnSpc>
              <a:spcBef>
                <a:spcPts val="700"/>
              </a:spcBef>
              <a:buFont typeface="Wingdings" pitchFamily="2" charset="2"/>
              <a:buChar char="v"/>
              <a:tabLst>
                <a:tab pos="266700" algn="l"/>
              </a:tabLst>
            </a:pPr>
            <a:r>
              <a:rPr lang="en-IN" sz="2800" spc="20" dirty="0" smtClean="0">
                <a:latin typeface="Arial"/>
                <a:cs typeface="Arial"/>
              </a:rPr>
              <a:t>By </a:t>
            </a:r>
            <a:r>
              <a:rPr lang="en-IN" sz="2800" spc="10" dirty="0" smtClean="0">
                <a:latin typeface="Arial"/>
                <a:cs typeface="Arial"/>
              </a:rPr>
              <a:t>developing </a:t>
            </a:r>
            <a:r>
              <a:rPr lang="en-IN" sz="2800" spc="15" dirty="0" smtClean="0">
                <a:latin typeface="Arial"/>
                <a:cs typeface="Arial"/>
              </a:rPr>
              <a:t>concrete </a:t>
            </a:r>
            <a:r>
              <a:rPr lang="en-IN" sz="2800" spc="10" dirty="0" smtClean="0">
                <a:latin typeface="Arial"/>
                <a:cs typeface="Arial"/>
              </a:rPr>
              <a:t>that self- </a:t>
            </a:r>
            <a:r>
              <a:rPr lang="en-IN" sz="2800" spc="15" dirty="0" smtClean="0">
                <a:latin typeface="Arial"/>
                <a:cs typeface="Arial"/>
              </a:rPr>
              <a:t>compacting,</a:t>
            </a:r>
            <a:r>
              <a:rPr lang="en-IN" sz="2800" spc="-100" dirty="0" smtClean="0">
                <a:latin typeface="Arial"/>
                <a:cs typeface="Arial"/>
              </a:rPr>
              <a:t> </a:t>
            </a:r>
            <a:r>
              <a:rPr lang="en-IN" sz="2800" spc="15" dirty="0" smtClean="0">
                <a:latin typeface="Arial"/>
                <a:cs typeface="Arial"/>
              </a:rPr>
              <a:t>he  eliminated the </a:t>
            </a:r>
            <a:r>
              <a:rPr lang="en-IN" sz="2800" spc="10" dirty="0" smtClean="0">
                <a:latin typeface="Arial"/>
                <a:cs typeface="Arial"/>
              </a:rPr>
              <a:t>main </a:t>
            </a:r>
            <a:r>
              <a:rPr lang="en-IN" sz="2800" spc="15" dirty="0" smtClean="0">
                <a:latin typeface="Arial"/>
                <a:cs typeface="Arial"/>
              </a:rPr>
              <a:t>cause </a:t>
            </a:r>
            <a:r>
              <a:rPr lang="en-IN" sz="2800" spc="10" dirty="0" smtClean="0">
                <a:latin typeface="Arial"/>
                <a:cs typeface="Arial"/>
              </a:rPr>
              <a:t>for </a:t>
            </a:r>
            <a:r>
              <a:rPr lang="en-IN" sz="2800" spc="15" dirty="0" smtClean="0">
                <a:latin typeface="Arial"/>
                <a:cs typeface="Arial"/>
              </a:rPr>
              <a:t>the poor </a:t>
            </a:r>
            <a:r>
              <a:rPr lang="en-IN" sz="2800" spc="10" dirty="0" smtClean="0">
                <a:latin typeface="Arial"/>
                <a:cs typeface="Arial"/>
              </a:rPr>
              <a:t>durability  </a:t>
            </a:r>
            <a:r>
              <a:rPr lang="en-IN" sz="2800" spc="15" dirty="0" smtClean="0">
                <a:latin typeface="Arial"/>
                <a:cs typeface="Arial"/>
              </a:rPr>
              <a:t>performance </a:t>
            </a:r>
            <a:r>
              <a:rPr lang="en-IN" sz="2800" spc="10" dirty="0" smtClean="0">
                <a:latin typeface="Arial"/>
                <a:cs typeface="Arial"/>
              </a:rPr>
              <a:t>of their</a:t>
            </a:r>
            <a:r>
              <a:rPr lang="en-IN" sz="2800" spc="-30" dirty="0" smtClean="0">
                <a:latin typeface="Arial"/>
                <a:cs typeface="Arial"/>
              </a:rPr>
              <a:t> </a:t>
            </a:r>
            <a:r>
              <a:rPr lang="en-IN" sz="2800" spc="15" dirty="0" smtClean="0">
                <a:latin typeface="Arial"/>
                <a:cs typeface="Arial"/>
              </a:rPr>
              <a:t>concrete.</a:t>
            </a:r>
            <a:endParaRPr lang="en-IN" sz="28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3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6" name="AutoShape 2" descr="Compressive Strength of Concrete &amp; Concrete Cubes | What | How |  CivilDigital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48" name="AutoShape 4" descr="Compressive Strength of Concrete &amp; Concrete Cubes | What | How |  CivilDigital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50" name="AutoShape 6" descr="Compressive Strength of Concrete &amp; Concrete Cubes | What | How |  CivilDigital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1" name="object 3"/>
          <p:cNvGraphicFramePr>
            <a:graphicFrameLocks noGrp="1"/>
          </p:cNvGraphicFramePr>
          <p:nvPr/>
        </p:nvGraphicFramePr>
        <p:xfrm>
          <a:off x="374650" y="1378637"/>
          <a:ext cx="10865436" cy="543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951"/>
                <a:gridCol w="8631337"/>
                <a:gridCol w="570148"/>
              </a:tblGrid>
              <a:tr h="660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739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Concrete crisis in Japan, and concern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durability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concrete  structures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Basic concept by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Prof. H.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Okamura of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Tokyo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University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Prototype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field experiments and</a:t>
                      </a:r>
                      <a:r>
                        <a:rPr sz="2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implementations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experiment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Jt.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Research project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construction</a:t>
                      </a:r>
                      <a:r>
                        <a:rPr sz="2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companies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“High Performance Concrete”</a:t>
                      </a:r>
                      <a:r>
                        <a:rPr sz="2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established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International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Workshop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on HPC in</a:t>
                      </a:r>
                      <a:r>
                        <a:rPr sz="2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Bangkok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Technical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Committee in</a:t>
                      </a:r>
                      <a:r>
                        <a:rPr sz="2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RILEM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03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2AA4B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2AA4B"/>
                      </a:solidFill>
                      <a:prstDash val="solid"/>
                    </a:lnL>
                    <a:lnR w="9525">
                      <a:solidFill>
                        <a:srgbClr val="92AA4B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92AA4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2"/>
          <p:cNvSpPr txBox="1">
            <a:spLocks/>
          </p:cNvSpPr>
          <p:nvPr/>
        </p:nvSpPr>
        <p:spPr>
          <a:xfrm>
            <a:off x="2023617" y="644728"/>
            <a:ext cx="526344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History of</a:t>
            </a:r>
            <a:r>
              <a:rPr kumimoji="0" lang="en-IN" sz="32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SCC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4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1831593" y="402082"/>
            <a:ext cx="843782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Self 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Compacting</a:t>
            </a:r>
            <a:r>
              <a:rPr kumimoji="0" lang="en-IN" sz="320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Concrete?</a:t>
            </a: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-5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2708" y="962610"/>
            <a:ext cx="10747717" cy="5366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 marR="5080">
              <a:lnSpc>
                <a:spcPct val="150000"/>
              </a:lnSpc>
              <a:spcBef>
                <a:spcPts val="105"/>
              </a:spcBef>
              <a:tabLst>
                <a:tab pos="694055" algn="l"/>
              </a:tabLst>
            </a:pPr>
            <a:r>
              <a:rPr sz="2600" dirty="0">
                <a:latin typeface="Arial"/>
                <a:cs typeface="Arial"/>
              </a:rPr>
              <a:t>The	</a:t>
            </a:r>
            <a:r>
              <a:rPr sz="2600" spc="-5" dirty="0">
                <a:latin typeface="Arial"/>
                <a:cs typeface="Arial"/>
              </a:rPr>
              <a:t>existing </a:t>
            </a:r>
            <a:r>
              <a:rPr sz="2600" dirty="0">
                <a:latin typeface="Arial"/>
                <a:cs typeface="Arial"/>
              </a:rPr>
              <a:t>concrete has faced criticism for its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lower  strength and </a:t>
            </a:r>
            <a:r>
              <a:rPr sz="2600" spc="-5" dirty="0">
                <a:latin typeface="Arial"/>
                <a:cs typeface="Arial"/>
              </a:rPr>
              <a:t>difficult </a:t>
            </a:r>
            <a:r>
              <a:rPr sz="2600" dirty="0">
                <a:latin typeface="Arial"/>
                <a:cs typeface="Arial"/>
              </a:rPr>
              <a:t>to obtain </a:t>
            </a:r>
            <a:r>
              <a:rPr sz="2600" spc="-5" dirty="0">
                <a:latin typeface="Arial"/>
                <a:cs typeface="Arial"/>
              </a:rPr>
              <a:t>consistent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20">
                <a:latin typeface="Arial"/>
                <a:cs typeface="Arial"/>
              </a:rPr>
              <a:t>quality</a:t>
            </a:r>
            <a:r>
              <a:rPr sz="2600" spc="-20" smtClean="0">
                <a:latin typeface="Arial"/>
                <a:cs typeface="Arial"/>
              </a:rPr>
              <a:t>.</a:t>
            </a:r>
            <a:endParaRPr lang="en-IN" sz="2600" spc="-20" dirty="0" smtClean="0">
              <a:latin typeface="Arial"/>
              <a:cs typeface="Arial"/>
            </a:endParaRPr>
          </a:p>
          <a:p>
            <a:pPr marL="30480" marR="5080">
              <a:lnSpc>
                <a:spcPct val="150000"/>
              </a:lnSpc>
              <a:spcBef>
                <a:spcPts val="105"/>
              </a:spcBef>
              <a:tabLst>
                <a:tab pos="694055" algn="l"/>
              </a:tabLst>
            </a:pPr>
            <a:endParaRPr sz="2600">
              <a:latin typeface="Arial"/>
              <a:cs typeface="Arial"/>
            </a:endParaRPr>
          </a:p>
          <a:p>
            <a:pPr marL="30480">
              <a:lnSpc>
                <a:spcPct val="150000"/>
              </a:lnSpc>
              <a:spcBef>
                <a:spcPts val="5"/>
              </a:spcBef>
            </a:pPr>
            <a:r>
              <a:rPr sz="2600" spc="-5" dirty="0">
                <a:latin typeface="Arial"/>
                <a:cs typeface="Arial"/>
              </a:rPr>
              <a:t>Requirement </a:t>
            </a:r>
            <a:r>
              <a:rPr sz="2600" dirty="0">
                <a:latin typeface="Arial"/>
                <a:cs typeface="Arial"/>
              </a:rPr>
              <a:t>of skilled worker for </a:t>
            </a:r>
            <a:r>
              <a:rPr sz="2600">
                <a:latin typeface="Arial"/>
                <a:cs typeface="Arial"/>
              </a:rPr>
              <a:t>compaction</a:t>
            </a:r>
            <a:r>
              <a:rPr sz="2600" spc="-180">
                <a:latin typeface="Arial"/>
                <a:cs typeface="Arial"/>
              </a:rPr>
              <a:t> </a:t>
            </a:r>
            <a:r>
              <a:rPr sz="2600" smtClean="0">
                <a:latin typeface="Arial"/>
                <a:cs typeface="Arial"/>
              </a:rPr>
              <a:t>in</a:t>
            </a:r>
            <a:r>
              <a:rPr lang="en-IN" sz="2600" dirty="0" smtClean="0">
                <a:latin typeface="Arial"/>
                <a:cs typeface="Arial"/>
              </a:rPr>
              <a:t> conventional</a:t>
            </a:r>
            <a:r>
              <a:rPr lang="en-IN" sz="2600" spc="-45" dirty="0" smtClean="0">
                <a:latin typeface="Arial"/>
                <a:cs typeface="Arial"/>
              </a:rPr>
              <a:t> </a:t>
            </a:r>
            <a:r>
              <a:rPr lang="en-IN" sz="2600" dirty="0" smtClean="0">
                <a:latin typeface="Arial"/>
                <a:cs typeface="Arial"/>
              </a:rPr>
              <a:t>concrete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245"/>
              </a:spcBef>
            </a:pPr>
            <a:r>
              <a:rPr sz="2600" spc="-5" smtClean="0">
                <a:latin typeface="Arial"/>
                <a:cs typeface="Arial"/>
              </a:rPr>
              <a:t>Difficult </a:t>
            </a:r>
            <a:r>
              <a:rPr sz="2600" dirty="0">
                <a:latin typeface="Arial"/>
                <a:cs typeface="Arial"/>
              </a:rPr>
              <a:t>to use mechanical </a:t>
            </a:r>
            <a:r>
              <a:rPr sz="2600" spc="-5" dirty="0">
                <a:latin typeface="Arial"/>
                <a:cs typeface="Arial"/>
              </a:rPr>
              <a:t>compaction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1005"/>
              </a:spcBef>
              <a:buFont typeface="Wingdings" pitchFamily="2" charset="2"/>
              <a:buChar char="v"/>
            </a:pPr>
            <a:r>
              <a:rPr sz="2600" spc="55" smtClean="0">
                <a:latin typeface="Arial"/>
                <a:cs typeface="Arial"/>
              </a:rPr>
              <a:t>Underwater</a:t>
            </a:r>
            <a:r>
              <a:rPr sz="2600" spc="-45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concreting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sz="2600" spc="125" smtClean="0">
                <a:latin typeface="Arial"/>
                <a:cs typeface="Arial"/>
              </a:rPr>
              <a:t>Cast </a:t>
            </a:r>
            <a:r>
              <a:rPr sz="2600" dirty="0">
                <a:latin typeface="Arial"/>
                <a:cs typeface="Arial"/>
              </a:rPr>
              <a:t>in-situ pile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foundation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994"/>
              </a:spcBef>
              <a:buFont typeface="Wingdings" pitchFamily="2" charset="2"/>
              <a:buChar char="v"/>
            </a:pPr>
            <a:r>
              <a:rPr sz="2600" spc="80" smtClean="0">
                <a:latin typeface="Arial"/>
                <a:cs typeface="Arial"/>
              </a:rPr>
              <a:t>Columns </a:t>
            </a:r>
            <a:r>
              <a:rPr sz="2600" dirty="0">
                <a:latin typeface="Arial"/>
                <a:cs typeface="Arial"/>
              </a:rPr>
              <a:t>with congested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reinforcement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B8A1-4F01-434B-A2FD-89F5AEF5CAE9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5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" cy="1084677"/>
          </a:xfrm>
          <a:prstGeom prst="rect">
            <a:avLst/>
          </a:prstGeom>
          <a:noFill/>
        </p:spPr>
      </p:pic>
      <p:sp>
        <p:nvSpPr>
          <p:cNvPr id="7" name="object 3"/>
          <p:cNvSpPr txBox="1"/>
          <p:nvPr/>
        </p:nvSpPr>
        <p:spPr>
          <a:xfrm>
            <a:off x="2020951" y="1552392"/>
            <a:ext cx="6447800" cy="476861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Faster</a:t>
            </a:r>
            <a:r>
              <a:rPr sz="2600" spc="-40" dirty="0">
                <a:cs typeface="Arial"/>
              </a:rPr>
              <a:t> </a:t>
            </a:r>
            <a:r>
              <a:rPr sz="2600" dirty="0">
                <a:cs typeface="Arial"/>
              </a:rPr>
              <a:t>Construction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Reduction in site</a:t>
            </a:r>
            <a:r>
              <a:rPr sz="2600" spc="-95" dirty="0">
                <a:cs typeface="Arial"/>
              </a:rPr>
              <a:t> </a:t>
            </a:r>
            <a:r>
              <a:rPr sz="2600" spc="-80" dirty="0">
                <a:cs typeface="Arial"/>
              </a:rPr>
              <a:t>manpower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Better surface</a:t>
            </a:r>
            <a:r>
              <a:rPr sz="2600" spc="-65" dirty="0">
                <a:cs typeface="Arial"/>
              </a:rPr>
              <a:t> </a:t>
            </a:r>
            <a:r>
              <a:rPr sz="2600" dirty="0">
                <a:cs typeface="Arial"/>
              </a:rPr>
              <a:t>finish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Easier</a:t>
            </a:r>
            <a:r>
              <a:rPr sz="2600" spc="-35" dirty="0">
                <a:cs typeface="Arial"/>
              </a:rPr>
              <a:t> </a:t>
            </a:r>
            <a:r>
              <a:rPr sz="2600" dirty="0">
                <a:cs typeface="Arial"/>
              </a:rPr>
              <a:t>placing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Improved</a:t>
            </a:r>
            <a:r>
              <a:rPr sz="2600" spc="-40" dirty="0">
                <a:cs typeface="Arial"/>
              </a:rPr>
              <a:t> </a:t>
            </a:r>
            <a:r>
              <a:rPr sz="2600" dirty="0">
                <a:cs typeface="Arial"/>
              </a:rPr>
              <a:t>durability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Greater freedom in</a:t>
            </a:r>
            <a:r>
              <a:rPr sz="2600" spc="-135" dirty="0">
                <a:cs typeface="Arial"/>
              </a:rPr>
              <a:t> </a:t>
            </a:r>
            <a:r>
              <a:rPr sz="2600" dirty="0">
                <a:cs typeface="Arial"/>
              </a:rPr>
              <a:t>design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Thinner concrete</a:t>
            </a:r>
            <a:r>
              <a:rPr sz="2600" spc="-75" dirty="0">
                <a:cs typeface="Arial"/>
              </a:rPr>
              <a:t> </a:t>
            </a:r>
            <a:r>
              <a:rPr sz="2600" spc="-5" dirty="0">
                <a:cs typeface="Arial"/>
              </a:rPr>
              <a:t>sections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Reduced noise</a:t>
            </a:r>
            <a:r>
              <a:rPr sz="2600" spc="-90" dirty="0">
                <a:cs typeface="Arial"/>
              </a:rPr>
              <a:t> </a:t>
            </a:r>
            <a:r>
              <a:rPr sz="2600" spc="-5" dirty="0">
                <a:cs typeface="Arial"/>
              </a:rPr>
              <a:t>level</a:t>
            </a:r>
            <a:endParaRPr sz="260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 pitchFamily="2" charset="2"/>
              <a:buChar char="v"/>
              <a:tabLst>
                <a:tab pos="355600" algn="l"/>
              </a:tabLst>
            </a:pPr>
            <a:r>
              <a:rPr sz="2600" dirty="0">
                <a:cs typeface="Arial"/>
              </a:rPr>
              <a:t>Safer working</a:t>
            </a:r>
            <a:r>
              <a:rPr sz="2600" spc="-110" dirty="0">
                <a:cs typeface="Arial"/>
              </a:rPr>
              <a:t> </a:t>
            </a:r>
            <a:r>
              <a:rPr sz="2600" dirty="0">
                <a:cs typeface="Arial"/>
              </a:rPr>
              <a:t>environm</a:t>
            </a:r>
            <a:r>
              <a:rPr sz="2300" dirty="0">
                <a:cs typeface="Arial"/>
              </a:rPr>
              <a:t>ent</a:t>
            </a:r>
            <a:endParaRPr sz="2300">
              <a:cs typeface="Arial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023617" y="644728"/>
            <a:ext cx="59809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of</a:t>
            </a:r>
            <a:r>
              <a:rPr kumimoji="0" lang="en-IN" sz="32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SCC</a:t>
            </a:r>
            <a:endParaRPr kumimoji="0" lang="en-IN" sz="3200" b="1" i="0" u="none" strike="noStrike" kern="1200" cap="none" spc="-5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626</Words>
  <Application>Microsoft Office PowerPoint</Application>
  <PresentationFormat>Custom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Slide 1</vt:lpstr>
      <vt:lpstr>Slide 2</vt:lpstr>
      <vt:lpstr>Content </vt:lpstr>
      <vt:lpstr>Slide 4</vt:lpstr>
      <vt:lpstr>Introduction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pushpak98222@outlook.com</dc:creator>
  <cp:lastModifiedBy>Yogi</cp:lastModifiedBy>
  <cp:revision>339</cp:revision>
  <dcterms:created xsi:type="dcterms:W3CDTF">2017-08-07T13:05:00Z</dcterms:created>
  <dcterms:modified xsi:type="dcterms:W3CDTF">2020-07-10T09:16:53Z</dcterms:modified>
</cp:coreProperties>
</file>