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3" r:id="rId3"/>
    <p:sldId id="283" r:id="rId4"/>
    <p:sldId id="278" r:id="rId5"/>
    <p:sldId id="279" r:id="rId6"/>
    <p:sldId id="295" r:id="rId7"/>
    <p:sldId id="296" r:id="rId8"/>
    <p:sldId id="284" r:id="rId9"/>
    <p:sldId id="286" r:id="rId10"/>
    <p:sldId id="290" r:id="rId11"/>
    <p:sldId id="280" r:id="rId12"/>
    <p:sldId id="297" r:id="rId13"/>
    <p:sldId id="292" r:id="rId14"/>
    <p:sldId id="288" r:id="rId15"/>
    <p:sldId id="289" r:id="rId16"/>
    <p:sldId id="291" r:id="rId17"/>
    <p:sldId id="285" r:id="rId18"/>
    <p:sldId id="281" r:id="rId19"/>
    <p:sldId id="298" r:id="rId20"/>
    <p:sldId id="293" r:id="rId21"/>
    <p:sldId id="294" r:id="rId22"/>
    <p:sldId id="282" r:id="rId23"/>
    <p:sldId id="277" r:id="rId2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714" y="987425"/>
            <a:ext cx="106244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Bahnschrift" pitchFamily="34" charset="0"/>
                <a:cs typeface="Times New Roman" panose="02020603050405020304" pitchFamily="18" charset="0"/>
              </a:rPr>
              <a:t>Open Elective - Transportation Systems</a:t>
            </a:r>
            <a:endParaRPr lang="en-US" sz="2800" b="1" dirty="0">
              <a:solidFill>
                <a:srgbClr val="00B050"/>
              </a:solidFill>
              <a:latin typeface="Bahnschrift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3922" y="3503837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Prof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. Y</a:t>
            </a:r>
            <a:r>
              <a:rPr lang="en-US" alt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ogesh</a:t>
            </a:r>
            <a:r>
              <a:rPr lang="en-US" sz="2800" b="1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 S. </a:t>
            </a:r>
            <a:r>
              <a:rPr lang="en-US" sz="2800" b="1" dirty="0" err="1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Lanjewar</a:t>
            </a:r>
            <a:endParaRPr lang="en-US" sz="2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550" y="4589235"/>
            <a:ext cx="914400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1600" dirty="0">
              <a:solidFill>
                <a:srgbClr val="E5C24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St. VINCENT PALLOTTI COLLEGE OF ENGINEERING &amp;</a:t>
            </a:r>
          </a:p>
          <a:p>
            <a:pPr algn="ctr"/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TECHNOLOGY,NAGPUR</a:t>
            </a:r>
            <a:endParaRPr lang="en-US" sz="2400" b="1" dirty="0">
              <a:latin typeface="+mj-lt"/>
              <a:ea typeface="Times New Roman" panose="02020603050405020304" pitchFamily="18" charset="0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14" y="4979776"/>
            <a:ext cx="5859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  <a:endParaRPr lang="en-US" sz="24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3B8A1-4F01-434B-A2FD-89F5AEF5CAE9}" type="slidenum">
              <a:rPr lang="en-IN" smtClean="0">
                <a:latin typeface="+mj-lt"/>
              </a:rPr>
              <a:t>1</a:t>
            </a:fld>
            <a:endParaRPr lang="en-IN">
              <a:latin typeface="+mj-lt"/>
            </a:endParaRPr>
          </a:p>
        </p:txBody>
      </p:sp>
      <p:pic>
        <p:nvPicPr>
          <p:cNvPr id="1026" name="Picture 2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5980" y="2530720"/>
            <a:ext cx="1714500" cy="2076450"/>
          </a:xfrm>
          <a:prstGeom prst="rect">
            <a:avLst/>
          </a:prstGeom>
          <a:noFill/>
        </p:spPr>
      </p:pic>
      <p:pic>
        <p:nvPicPr>
          <p:cNvPr id="2" name="Picture 2" descr="C:\Users\Yogi\Desktop\SCPVET@Civil\download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52" y="2381030"/>
            <a:ext cx="2152650" cy="2124075"/>
          </a:xfrm>
          <a:prstGeom prst="rect">
            <a:avLst/>
          </a:prstGeom>
          <a:noFill/>
        </p:spPr>
      </p:pic>
      <p:sp>
        <p:nvSpPr>
          <p:cNvPr id="5" name="Text Box 4"/>
          <p:cNvSpPr txBox="1"/>
          <p:nvPr/>
        </p:nvSpPr>
        <p:spPr>
          <a:xfrm>
            <a:off x="4702629" y="2557780"/>
            <a:ext cx="2463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/>
              <a:t>Unit IV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BCA2A-9269-A90D-E1E8-BF0EAE0BB217}"/>
              </a:ext>
            </a:extLst>
          </p:cNvPr>
          <p:cNvSpPr txBox="1"/>
          <p:nvPr/>
        </p:nvSpPr>
        <p:spPr>
          <a:xfrm>
            <a:off x="259307" y="1516372"/>
            <a:ext cx="11573302" cy="2543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Docks required for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berthing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of ships or vessels to facilitate the loading and unloading of passengers and cargo are called wet docks.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These are also known as </a:t>
            </a:r>
            <a:r>
              <a:rPr lang="en-IN" sz="2800" b="0" i="0" dirty="0" err="1">
                <a:solidFill>
                  <a:srgbClr val="333333"/>
                </a:solidFill>
                <a:effectLst/>
              </a:rPr>
              <a:t>harbor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docks.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50F91-27FF-2760-8310-3F30E3C5C4AF}"/>
              </a:ext>
            </a:extLst>
          </p:cNvPr>
          <p:cNvSpPr txBox="1"/>
          <p:nvPr/>
        </p:nvSpPr>
        <p:spPr>
          <a:xfrm>
            <a:off x="1941389" y="570121"/>
            <a:ext cx="2876265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b="1" i="0" dirty="0">
                <a:solidFill>
                  <a:srgbClr val="FF0000"/>
                </a:solidFill>
                <a:effectLst/>
              </a:rPr>
              <a:t>Wet Dock</a:t>
            </a:r>
          </a:p>
        </p:txBody>
      </p:sp>
      <p:pic>
        <p:nvPicPr>
          <p:cNvPr id="2" name="Picture 1" descr="C:\Users\Yogi\Desktop\SCPVET@Civil\download.jpg">
            <a:extLst>
              <a:ext uri="{FF2B5EF4-FFF2-40B4-BE49-F238E27FC236}">
                <a16:creationId xmlns:a16="http://schemas.microsoft.com/office/drawing/2014/main" id="{5A40AB20-4C72-3B01-BA3C-5BA9F06EB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458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56DFA-CEF8-0395-1367-DAF609EE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6698EC4C-671B-A77E-F960-BE8C72D8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6EDEEB-D75E-12C4-C129-CBF748D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90" y="274638"/>
            <a:ext cx="6256949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Introduction to 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Harbour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87B0-841F-27C7-A681-C0E0F67D7DD4}"/>
              </a:ext>
            </a:extLst>
          </p:cNvPr>
          <p:cNvSpPr txBox="1"/>
          <p:nvPr/>
        </p:nvSpPr>
        <p:spPr>
          <a:xfrm>
            <a:off x="477672" y="1447253"/>
            <a:ext cx="11136573" cy="454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Harbour is a place on the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coast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where boats and ships moor to allow the transfer of goods and passengers.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A harbour is generally a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sheltered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waterbody that can be natural or partially human-made.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There must be a harbour that exists before setting up a port facility.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Several harbours sometimes serve some particular ports.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8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38E8F-5B2C-56BB-A635-385DDF8D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2455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FC8555-25CA-A114-35FF-1D3E3C5359BA}"/>
              </a:ext>
            </a:extLst>
          </p:cNvPr>
          <p:cNvSpPr txBox="1"/>
          <p:nvPr/>
        </p:nvSpPr>
        <p:spPr>
          <a:xfrm>
            <a:off x="177422" y="1442479"/>
            <a:ext cx="11846256" cy="454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Harbours have direct access to open water, and they are deep enough for safe entry and exit of ships.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They will also be defensive against huge waves and storms.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Harbours are categorized based on their location and structure.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There are coastal harbours, coastal breakwater harbours, tide gate harbours, natural river harbours, lake or canal harbours, etc., that operate for different services.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4" name="Picture 3" descr="C:\Users\Yogi\Desktop\SCPVET@Civil\download.jpg">
            <a:extLst>
              <a:ext uri="{FF2B5EF4-FFF2-40B4-BE49-F238E27FC236}">
                <a16:creationId xmlns:a16="http://schemas.microsoft.com/office/drawing/2014/main" id="{D927E754-2033-B92D-72D1-1E9751F0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04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ED1D3-C4A5-5235-0A06-94A7E541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E66BBF87-D6E3-5CB7-ADCE-F2ADF769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0EFB444-FB21-97C8-C406-C47247BE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582"/>
            <a:ext cx="6637361" cy="89789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Parts of Harbour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82020-2205-2B3D-5963-84A88E9E422A}"/>
              </a:ext>
            </a:extLst>
          </p:cNvPr>
          <p:cNvSpPr txBox="1"/>
          <p:nvPr/>
        </p:nvSpPr>
        <p:spPr>
          <a:xfrm>
            <a:off x="1426189" y="1063592"/>
            <a:ext cx="415574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Entrance Channels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Berthing Basin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Break Water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Turning Basin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Pier Head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Wharves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Jetties</a:t>
            </a:r>
          </a:p>
        </p:txBody>
      </p:sp>
    </p:spTree>
    <p:extLst>
      <p:ext uri="{BB962C8B-B14F-4D97-AF65-F5344CB8AC3E}">
        <p14:creationId xmlns:p14="http://schemas.microsoft.com/office/powerpoint/2010/main" val="132639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F298-126A-6958-0E01-454E8589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D3EAEFD4-DF70-28E0-6184-146B1384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2DF152-5C61-CB49-7A1D-C69BD68A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360693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Classification of Harbour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5F6C7-50A1-98D5-AC9B-F01043AAD070}"/>
              </a:ext>
            </a:extLst>
          </p:cNvPr>
          <p:cNvSpPr txBox="1"/>
          <p:nvPr/>
        </p:nvSpPr>
        <p:spPr>
          <a:xfrm>
            <a:off x="1084992" y="1525606"/>
            <a:ext cx="7360693" cy="196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Natural Harbour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Semi Natural Harbour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Artificial Harbour</a:t>
            </a:r>
          </a:p>
        </p:txBody>
      </p:sp>
    </p:spTree>
    <p:extLst>
      <p:ext uri="{BB962C8B-B14F-4D97-AF65-F5344CB8AC3E}">
        <p14:creationId xmlns:p14="http://schemas.microsoft.com/office/powerpoint/2010/main" val="255590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F4835-4CF4-D0F2-A0E6-79160F9D6FE0}"/>
              </a:ext>
            </a:extLst>
          </p:cNvPr>
          <p:cNvSpPr txBox="1"/>
          <p:nvPr/>
        </p:nvSpPr>
        <p:spPr>
          <a:xfrm>
            <a:off x="518615" y="1649063"/>
            <a:ext cx="10222173" cy="196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It is protected form storms and waves by</a:t>
            </a:r>
            <a:r>
              <a:rPr lang="en-IN" sz="280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Prominence of land.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Consist of part of body of water which is protected.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Deep enough for anchorage.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09BB1-303C-04DA-2F82-51E022A38E1F}"/>
              </a:ext>
            </a:extLst>
          </p:cNvPr>
          <p:cNvSpPr txBox="1"/>
          <p:nvPr/>
        </p:nvSpPr>
        <p:spPr>
          <a:xfrm>
            <a:off x="3046863" y="484706"/>
            <a:ext cx="6093724" cy="83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Natural Harbour</a:t>
            </a:r>
          </a:p>
        </p:txBody>
      </p:sp>
      <p:pic>
        <p:nvPicPr>
          <p:cNvPr id="6" name="Picture 5" descr="C:\Users\Yogi\Desktop\SCPVET@Civil\download.jpg">
            <a:extLst>
              <a:ext uri="{FF2B5EF4-FFF2-40B4-BE49-F238E27FC236}">
                <a16:creationId xmlns:a16="http://schemas.microsoft.com/office/drawing/2014/main" id="{84638637-A53B-D513-7B66-B7E29EB29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626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A68F7-97C0-B34D-F644-929DCD41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65A55529-C655-758A-1C3E-925B785E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D34395-579B-0A3F-95DE-04A7337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6200633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Semi Natural Harbour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CF35D-B2FB-F8DA-1ECB-984C62FC7926}"/>
              </a:ext>
            </a:extLst>
          </p:cNvPr>
          <p:cNvSpPr txBox="1"/>
          <p:nvPr/>
        </p:nvSpPr>
        <p:spPr>
          <a:xfrm>
            <a:off x="245660" y="1445731"/>
            <a:ext cx="11946340" cy="537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 ones who are protected on sides by land and.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Require man- made protection only at entrance.</a:t>
            </a:r>
          </a:p>
          <a:p>
            <a:pPr algn="l">
              <a:lnSpc>
                <a:spcPct val="150000"/>
              </a:lnSpc>
            </a:pPr>
            <a:endParaRPr lang="en-IN" sz="28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3600" b="1" dirty="0">
                <a:solidFill>
                  <a:srgbClr val="FF0000"/>
                </a:solidFill>
                <a:latin typeface="Open Sans" panose="020B0606030504020204" pitchFamily="34" charset="0"/>
                <a:ea typeface="+mj-ea"/>
                <a:cs typeface="+mj-cs"/>
              </a:rPr>
              <a:t>       Artificial Harbour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Man-made harbour.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Deliberately constructed break waters, sea walls ,Jetties, and also dredging is done there.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Requires maintenance by periodic dredging.</a:t>
            </a:r>
          </a:p>
        </p:txBody>
      </p:sp>
    </p:spTree>
    <p:extLst>
      <p:ext uri="{BB962C8B-B14F-4D97-AF65-F5344CB8AC3E}">
        <p14:creationId xmlns:p14="http://schemas.microsoft.com/office/powerpoint/2010/main" val="133184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0C807-0142-553D-CA02-7B2B30EB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34124C64-CA19-D9A1-883E-BE501388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D8CDF78-7F75-C763-3060-3ADCC6DE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74638"/>
            <a:ext cx="4230806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Port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F1C33-5FF0-484D-99AC-633FD7069818}"/>
              </a:ext>
            </a:extLst>
          </p:cNvPr>
          <p:cNvSpPr txBox="1"/>
          <p:nvPr/>
        </p:nvSpPr>
        <p:spPr>
          <a:xfrm>
            <a:off x="696036" y="1241529"/>
            <a:ext cx="11327642" cy="5196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A port is generally a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docking place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where ships land on the coast of the sea or ocean.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Ports are usually located near the sea coast or estuary.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However, some ports can also be attainable near rivers or canals. Ships dock at the ports to load and offload their passengers and cargo.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 majority of the goods and material transports are carried out commonly via ports. 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01112-40DA-1040-46FF-EB0D8CCC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5" y="171370"/>
            <a:ext cx="5513605" cy="4400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FF959-1E51-BB27-D539-D86C10295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7717"/>
            <a:ext cx="5941324" cy="4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958715" cy="1143000"/>
          </a:xfrm>
        </p:spPr>
        <p:txBody>
          <a:bodyPr/>
          <a:lstStyle/>
          <a:p>
            <a:r>
              <a:rPr lang="en-IN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sym typeface="+mn-ea"/>
              </a:rPr>
              <a:t>Contents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6490" y="1172845"/>
            <a:ext cx="6818630" cy="406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Docks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IN" sz="3200" dirty="0" err="1"/>
              <a:t>Harbour</a:t>
            </a:r>
            <a:endParaRPr lang="en-US" altLang="en-IN" sz="32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IN" sz="3200" dirty="0"/>
              <a:t>Port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5" name="Picture 4" descr="C:\Users\Yogi\Desktop\SCPVET@Civil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C6D7B-3D8C-EE57-C440-CE31F4856B86}"/>
              </a:ext>
            </a:extLst>
          </p:cNvPr>
          <p:cNvSpPr txBox="1"/>
          <p:nvPr/>
        </p:nvSpPr>
        <p:spPr>
          <a:xfrm>
            <a:off x="464024" y="1281960"/>
            <a:ext cx="11423176" cy="5196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Ships usually have docks in ports to discharge goods and passengers.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In addition, several small harbours serve some ports.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Ports are one of the significant elements of the global economy as most of the worldwide merchandise and trade carry out through ports.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It serves as one of the hubs to allow multinational trade and exchange. 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4" name="Picture 3" descr="C:\Users\Yogi\Desktop\SCPVET@Civil\download.jpg">
            <a:extLst>
              <a:ext uri="{FF2B5EF4-FFF2-40B4-BE49-F238E27FC236}">
                <a16:creationId xmlns:a16="http://schemas.microsoft.com/office/drawing/2014/main" id="{35837259-B177-B0CA-B607-A51C57C1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319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D17FE-7088-FC03-DDBE-08D3EB4295C1}"/>
              </a:ext>
            </a:extLst>
          </p:cNvPr>
          <p:cNvSpPr txBox="1"/>
          <p:nvPr/>
        </p:nvSpPr>
        <p:spPr>
          <a:xfrm>
            <a:off x="245660" y="1290830"/>
            <a:ext cx="11641540" cy="5196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From a layman's perspective, ports are places that facilitate the loading and unloading of passengers and cargo goods.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From a business point of view, a port is a convergence point for cargo domains and businesses.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Ports not only serve for the commercial welfare or trades.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 Some ports facilitate exchanges solely, while some ports provide a platform for travellers to enter and leave the cruises, and some ports maybe for another objective</a:t>
            </a:r>
            <a:r>
              <a:rPr lang="en-IN" sz="2800" dirty="0">
                <a:solidFill>
                  <a:srgbClr val="0E101A"/>
                </a:solidFill>
                <a:latin typeface="Tahoma" panose="020B0604030504040204" pitchFamily="34" charset="0"/>
              </a:rPr>
              <a:t>.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4" name="Picture 3" descr="C:\Users\Yogi\Desktop\SCPVET@Civil\download.jpg">
            <a:extLst>
              <a:ext uri="{FF2B5EF4-FFF2-40B4-BE49-F238E27FC236}">
                <a16:creationId xmlns:a16="http://schemas.microsoft.com/office/drawing/2014/main" id="{7732C408-24CF-A84B-73CB-B3F06A75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46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10B5-435C-2040-F4C5-E269C32F2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3F1624DE-D9C5-BE61-9405-EF4D08A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09DC49A-E135-F491-9520-CA94340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7ECCE-7FD1-8746-CF72-FCD5AE2F4CBE}"/>
              </a:ext>
            </a:extLst>
          </p:cNvPr>
          <p:cNvSpPr txBox="1"/>
          <p:nvPr/>
        </p:nvSpPr>
        <p:spPr>
          <a:xfrm>
            <a:off x="382137" y="2001251"/>
            <a:ext cx="11341290" cy="325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 facilities available in a port rely on the services they handle.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 It is a significant point for the naval and armed forces to set warships before moving into the battle spaces.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 port authority is generally under the government directly or a semi-governmental public administration.</a:t>
            </a:r>
            <a:endParaRPr lang="en-IN" sz="2800" b="0" i="0" dirty="0">
              <a:solidFill>
                <a:srgbClr val="7A7E9A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1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36F263-A2DE-69AF-FAE4-2F60C80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7742-64DA-D75C-8F18-9084220F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A0A9F5C2-31EF-3DC9-E30E-6C9759DC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1646C46-9B05-A5BF-0982-8930492A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30" y="424766"/>
            <a:ext cx="7547213" cy="639762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Importance Water Transport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7BB8E-0AF8-4CD3-B867-D07AD762427E}"/>
              </a:ext>
            </a:extLst>
          </p:cNvPr>
          <p:cNvSpPr txBox="1"/>
          <p:nvPr/>
        </p:nvSpPr>
        <p:spPr>
          <a:xfrm>
            <a:off x="272956" y="1565152"/>
            <a:ext cx="11641540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Water transport is the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cheapest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and the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oldest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mode of transport.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It has the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largest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carrying capacity and is most suitable for carrying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bulky goods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over long distances.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The cost of operation of water transport is also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very less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It operates on a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natural track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and hence does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not require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huge capital investment in the construction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23306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D7AD-6482-45E6-4FA8-8CC1EB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F3B6FD69-FDBB-5B77-A23E-77056E8F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2DB60B-65FD-B84C-4246-7A9244F2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6200633" cy="1143000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  <a:latin typeface="Tahoma" panose="020B0604030504040204" pitchFamily="34" charset="0"/>
              </a:rPr>
              <a:t>T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erminologies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F70DD-DBF6-A3BE-20AB-57A5D032C956}"/>
              </a:ext>
            </a:extLst>
          </p:cNvPr>
          <p:cNvSpPr txBox="1"/>
          <p:nvPr/>
        </p:nvSpPr>
        <p:spPr>
          <a:xfrm>
            <a:off x="609600" y="1492742"/>
            <a:ext cx="11332191" cy="340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</a:rPr>
              <a:t>There are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various</a:t>
            </a:r>
            <a:r>
              <a:rPr lang="en-IN" sz="2800" b="0" i="0" dirty="0">
                <a:solidFill>
                  <a:srgbClr val="0E101A"/>
                </a:solidFill>
                <a:effectLst/>
              </a:rPr>
              <a:t> terminologies used in the marine industry.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E101A"/>
                </a:solidFill>
              </a:rPr>
              <a:t>O</a:t>
            </a:r>
            <a:r>
              <a:rPr lang="en-IN" sz="2800" b="0" i="0" dirty="0">
                <a:solidFill>
                  <a:srgbClr val="0E101A"/>
                </a:solidFill>
                <a:effectLst/>
              </a:rPr>
              <a:t>rdinary people are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unaware</a:t>
            </a:r>
            <a:r>
              <a:rPr lang="en-IN" sz="2800" b="0" i="0" dirty="0">
                <a:solidFill>
                  <a:srgbClr val="0E101A"/>
                </a:solidFill>
                <a:effectLst/>
              </a:rPr>
              <a:t> of specific terms that are confused with one another.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</a:rPr>
              <a:t> Here`s  the difference between a dock, harbour, and port.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1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1DA7-7855-8E63-A209-D6D891F0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DC31598C-20F2-80FE-3BE1-1C04C05EB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6F9058-CC17-EBD7-924D-9EDBE55F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6350758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Introduction to 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Dock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190B-AADF-5DAB-55C6-155725E1895C}"/>
              </a:ext>
            </a:extLst>
          </p:cNvPr>
          <p:cNvSpPr txBox="1"/>
          <p:nvPr/>
        </p:nvSpPr>
        <p:spPr>
          <a:xfrm>
            <a:off x="286603" y="1285999"/>
            <a:ext cx="11546006" cy="428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A dock is a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human-made structure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or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landing area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near the shore where boats or ships are loaded, unloaded, and repaired.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The ships and boats are designated with a docking space to load and unload before mooring.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It is usually a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place to connect </a:t>
            </a:r>
            <a:r>
              <a:rPr lang="en-IN" sz="2800" b="0" i="0" dirty="0">
                <a:solidFill>
                  <a:srgbClr val="0E101A"/>
                </a:solidFill>
                <a:effectLst/>
                <a:latin typeface="Tahoma" panose="020B0604030504040204" pitchFamily="34" charset="0"/>
              </a:rPr>
              <a:t>passengers to the land.</a:t>
            </a:r>
            <a:endParaRPr lang="en-IN" sz="2800" b="0" i="0" dirty="0">
              <a:solidFill>
                <a:srgbClr val="7A7E9A"/>
              </a:solidFill>
              <a:effectLst/>
              <a:latin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EA34E-96FE-DBB8-3A22-7BE201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0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96DBE-2289-0E50-D38D-09A7A645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02"/>
            <a:ext cx="12192000" cy="66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D588-3556-0C26-E1F7-8B3959BC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3EDD77C8-493D-DC17-11A7-8EEB3FA7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6867ED2-2D03-3681-A2DD-E17D847E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6623713" cy="1143000"/>
          </a:xfrm>
        </p:spPr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Introduction to Dock……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F715D-2742-AC34-66C3-AFB5D26CA8E4}"/>
              </a:ext>
            </a:extLst>
          </p:cNvPr>
          <p:cNvSpPr txBox="1"/>
          <p:nvPr/>
        </p:nvSpPr>
        <p:spPr>
          <a:xfrm>
            <a:off x="504966" y="1443713"/>
            <a:ext cx="11368585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Docks are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enclosed areas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for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berthing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the ships to keep them afloat at a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uniform level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to facilitate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loading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and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unloading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cargo.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A dock is a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marine structure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for berthing of vessels for loading and unloading cargo and passengers.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200" b="1" i="0" dirty="0">
                <a:solidFill>
                  <a:srgbClr val="FF0000"/>
                </a:solidFill>
                <a:effectLst/>
              </a:rPr>
              <a:t>Classification of Docks: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Wet Dock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Dry Dock</a:t>
            </a:r>
          </a:p>
        </p:txBody>
      </p:sp>
    </p:spTree>
    <p:extLst>
      <p:ext uri="{BB962C8B-B14F-4D97-AF65-F5344CB8AC3E}">
        <p14:creationId xmlns:p14="http://schemas.microsoft.com/office/powerpoint/2010/main" val="32641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67461-E19B-C14A-7B5F-721F88FC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Yogi\Desktop\SCPVET@Civil\download.jpg">
            <a:extLst>
              <a:ext uri="{FF2B5EF4-FFF2-40B4-BE49-F238E27FC236}">
                <a16:creationId xmlns:a16="http://schemas.microsoft.com/office/drawing/2014/main" id="{6C634720-3DE6-1B96-CFB4-1BC820FC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" y="16510"/>
            <a:ext cx="1134110" cy="89789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2240EC-9ABD-2F0E-0861-5D0E349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Dry Dock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1499B-4E6D-06AC-499A-54688004337A}"/>
              </a:ext>
            </a:extLst>
          </p:cNvPr>
          <p:cNvSpPr txBox="1"/>
          <p:nvPr/>
        </p:nvSpPr>
        <p:spPr>
          <a:xfrm>
            <a:off x="204716" y="1344136"/>
            <a:ext cx="11559654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The docks used for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repairs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of ships are known as dry docks.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It is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long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 excavated chamber, having side walls, a semi circular end wall and a floor.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The open end of the chamber is provided with a gate and acts as the entrance to the dock.</a:t>
            </a:r>
          </a:p>
        </p:txBody>
      </p:sp>
    </p:spTree>
    <p:extLst>
      <p:ext uri="{BB962C8B-B14F-4D97-AF65-F5344CB8AC3E}">
        <p14:creationId xmlns:p14="http://schemas.microsoft.com/office/powerpoint/2010/main" val="160145426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839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Open Sans</vt:lpstr>
      <vt:lpstr>Poppins</vt:lpstr>
      <vt:lpstr>Source Sans Pro</vt:lpstr>
      <vt:lpstr>Tahoma</vt:lpstr>
      <vt:lpstr>Wingdings</vt:lpstr>
      <vt:lpstr>Business Cooperate</vt:lpstr>
      <vt:lpstr>PowerPoint Presentation</vt:lpstr>
      <vt:lpstr>Contents</vt:lpstr>
      <vt:lpstr>Importance Water Transport</vt:lpstr>
      <vt:lpstr>Terminologies</vt:lpstr>
      <vt:lpstr>Introduction to Dock</vt:lpstr>
      <vt:lpstr>PowerPoint Presentation</vt:lpstr>
      <vt:lpstr>PowerPoint Presentation</vt:lpstr>
      <vt:lpstr>Introduction to Dock……</vt:lpstr>
      <vt:lpstr>Dry Dock</vt:lpstr>
      <vt:lpstr>PowerPoint Presentation</vt:lpstr>
      <vt:lpstr>Introduction to Harbour</vt:lpstr>
      <vt:lpstr>PowerPoint Presentation</vt:lpstr>
      <vt:lpstr>PowerPoint Presentation</vt:lpstr>
      <vt:lpstr>Parts of Harbour</vt:lpstr>
      <vt:lpstr>Classification of Harbour</vt:lpstr>
      <vt:lpstr>PowerPoint Presentation</vt:lpstr>
      <vt:lpstr>Semi Natural Harbour</vt:lpstr>
      <vt:lpstr>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transportation System</dc:title>
  <dc:creator>admin</dc:creator>
  <cp:lastModifiedBy>yogeshlanjewar@gmail.com</cp:lastModifiedBy>
  <cp:revision>35</cp:revision>
  <dcterms:created xsi:type="dcterms:W3CDTF">2023-05-11T11:13:24Z</dcterms:created>
  <dcterms:modified xsi:type="dcterms:W3CDTF">2024-11-11T01:22:05Z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