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2"/>
    <p:sldId id="278" r:id="rId3"/>
    <p:sldId id="263" r:id="rId4"/>
    <p:sldId id="269" r:id="rId5"/>
    <p:sldId id="270" r:id="rId6"/>
    <p:sldId id="271" r:id="rId7"/>
    <p:sldId id="272" r:id="rId8"/>
    <p:sldId id="273" r:id="rId9"/>
    <p:sldId id="274" r:id="rId10"/>
    <p:sldId id="262" r:id="rId11"/>
    <p:sldId id="258" r:id="rId12"/>
    <p:sldId id="259" r:id="rId13"/>
    <p:sldId id="264" r:id="rId14"/>
    <p:sldId id="257" r:id="rId15"/>
    <p:sldId id="265" r:id="rId16"/>
    <p:sldId id="266" r:id="rId17"/>
    <p:sldId id="267" r:id="rId18"/>
    <p:sldId id="268" r:id="rId19"/>
    <p:sldId id="277" r:id="rId20"/>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65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0" d="100"/>
          <a:sy n="70" d="100"/>
        </p:scale>
        <p:origin x="702" y="60"/>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10/7/2024</a:t>
            </a:fld>
            <a:endParaRPr lang="en-US"/>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10/7/2024</a:t>
            </a:fld>
            <a:endParaRPr lang="en-US"/>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fif"/><Relationship Id="rId1" Type="http://schemas.openxmlformats.org/officeDocument/2006/relationships/slideLayout" Target="../slideLayouts/slideLayout2.xml"/><Relationship Id="rId4" Type="http://schemas.openxmlformats.org/officeDocument/2006/relationships/image" Target="../media/image6.jfif"/></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5714" y="987425"/>
            <a:ext cx="10624457" cy="769441"/>
          </a:xfrm>
          <a:prstGeom prst="rect">
            <a:avLst/>
          </a:prstGeom>
        </p:spPr>
        <p:txBody>
          <a:bodyPr wrap="square">
            <a:spAutoFit/>
          </a:bodyPr>
          <a:lstStyle/>
          <a:p>
            <a:pPr algn="ctr"/>
            <a:r>
              <a:rPr lang="en-US" sz="4400" b="1" dirty="0">
                <a:solidFill>
                  <a:srgbClr val="FF0000"/>
                </a:solidFill>
                <a:latin typeface="Bahnschrift" pitchFamily="34" charset="0"/>
                <a:cs typeface="Times New Roman" panose="02020603050405020304" pitchFamily="18" charset="0"/>
              </a:rPr>
              <a:t>Open Elective - Transportation Systems</a:t>
            </a:r>
            <a:endParaRPr lang="en-US" sz="2800" b="1" dirty="0">
              <a:solidFill>
                <a:srgbClr val="00B050"/>
              </a:solidFill>
              <a:latin typeface="Bahnschrift" pitchFamily="34" charset="0"/>
              <a:cs typeface="Times New Roman" panose="02020603050405020304" pitchFamily="18" charset="0"/>
            </a:endParaRPr>
          </a:p>
        </p:txBody>
      </p:sp>
      <p:sp>
        <p:nvSpPr>
          <p:cNvPr id="9" name="Rectangle 8"/>
          <p:cNvSpPr/>
          <p:nvPr/>
        </p:nvSpPr>
        <p:spPr>
          <a:xfrm>
            <a:off x="3833922" y="3503837"/>
            <a:ext cx="4572000" cy="1198880"/>
          </a:xfrm>
          <a:prstGeom prst="rect">
            <a:avLst/>
          </a:prstGeom>
        </p:spPr>
        <p:txBody>
          <a:bodyPr>
            <a:spAutoFit/>
          </a:bodyPr>
          <a:lstStyle/>
          <a:p>
            <a:pPr algn="ctr"/>
            <a:endParaRPr lang="en-US" sz="2000" dirty="0">
              <a:solidFill>
                <a:schemeClr val="tx1"/>
              </a:solidFill>
              <a:latin typeface="+mj-lt"/>
              <a:cs typeface="Times New Roman" panose="02020603050405020304" pitchFamily="18" charset="0"/>
            </a:endParaRPr>
          </a:p>
          <a:p>
            <a:pPr algn="ctr"/>
            <a:r>
              <a:rPr lang="en-US" altLang="en-US" sz="2800" b="1" dirty="0">
                <a:solidFill>
                  <a:srgbClr val="002060"/>
                </a:solidFill>
                <a:latin typeface="+mj-lt"/>
                <a:cs typeface="Times New Roman" panose="02020603050405020304" pitchFamily="18" charset="0"/>
              </a:rPr>
              <a:t>Prof</a:t>
            </a:r>
            <a:r>
              <a:rPr lang="en-US" sz="2800" b="1" dirty="0">
                <a:solidFill>
                  <a:srgbClr val="002060"/>
                </a:solidFill>
                <a:latin typeface="+mj-lt"/>
                <a:cs typeface="Times New Roman" panose="02020603050405020304" pitchFamily="18" charset="0"/>
              </a:rPr>
              <a:t>. Y</a:t>
            </a:r>
            <a:r>
              <a:rPr lang="en-US" altLang="en-US" sz="2800" b="1" dirty="0">
                <a:solidFill>
                  <a:srgbClr val="002060"/>
                </a:solidFill>
                <a:latin typeface="+mj-lt"/>
                <a:cs typeface="Times New Roman" panose="02020603050405020304" pitchFamily="18" charset="0"/>
              </a:rPr>
              <a:t>ogesh</a:t>
            </a:r>
            <a:r>
              <a:rPr lang="en-US" sz="2800" b="1" dirty="0">
                <a:solidFill>
                  <a:srgbClr val="002060"/>
                </a:solidFill>
                <a:latin typeface="+mj-lt"/>
                <a:cs typeface="Times New Roman" panose="02020603050405020304" pitchFamily="18" charset="0"/>
              </a:rPr>
              <a:t> S. </a:t>
            </a:r>
            <a:r>
              <a:rPr lang="en-US" sz="2800" b="1" dirty="0" err="1">
                <a:solidFill>
                  <a:srgbClr val="002060"/>
                </a:solidFill>
                <a:latin typeface="+mj-lt"/>
                <a:cs typeface="Times New Roman" panose="02020603050405020304" pitchFamily="18" charset="0"/>
              </a:rPr>
              <a:t>Lanjewar</a:t>
            </a:r>
            <a:endParaRPr lang="en-US" sz="2800" dirty="0">
              <a:solidFill>
                <a:srgbClr val="002060"/>
              </a:solidFill>
              <a:latin typeface="+mj-lt"/>
              <a:cs typeface="Times New Roman" panose="02020603050405020304" pitchFamily="18" charset="0"/>
            </a:endParaRPr>
          </a:p>
          <a:p>
            <a:pPr algn="ctr"/>
            <a:r>
              <a:rPr lang="en-US" sz="2400" b="1" dirty="0">
                <a:solidFill>
                  <a:schemeClr val="tx1"/>
                </a:solidFill>
                <a:latin typeface="+mj-lt"/>
                <a:cs typeface="Times New Roman" panose="02020603050405020304" pitchFamily="18" charset="0"/>
              </a:rPr>
              <a:t>Assistant Professor</a:t>
            </a:r>
            <a:endParaRPr lang="en-US" sz="2400" dirty="0">
              <a:solidFill>
                <a:schemeClr val="tx1"/>
              </a:solidFill>
              <a:latin typeface="+mj-lt"/>
              <a:cs typeface="Times New Roman" panose="02020603050405020304" pitchFamily="18" charset="0"/>
            </a:endParaRPr>
          </a:p>
        </p:txBody>
      </p:sp>
      <p:sp>
        <p:nvSpPr>
          <p:cNvPr id="10" name="Rectangle 9"/>
          <p:cNvSpPr/>
          <p:nvPr/>
        </p:nvSpPr>
        <p:spPr>
          <a:xfrm>
            <a:off x="1539550" y="4589235"/>
            <a:ext cx="9144000" cy="2133918"/>
          </a:xfrm>
          <a:prstGeom prst="rect">
            <a:avLst/>
          </a:prstGeom>
        </p:spPr>
        <p:txBody>
          <a:bodyPr wrap="square">
            <a:spAutoFit/>
          </a:bodyPr>
          <a:lstStyle/>
          <a:p>
            <a:pPr algn="ctr">
              <a:lnSpc>
                <a:spcPct val="150000"/>
              </a:lnSpc>
              <a:spcAft>
                <a:spcPts val="1000"/>
              </a:spcAft>
            </a:pPr>
            <a:endParaRPr lang="en-US" sz="1600" dirty="0">
              <a:latin typeface="+mj-lt"/>
              <a:ea typeface="Times New Roman" panose="02020603050405020304" pitchFamily="18" charset="0"/>
              <a:cs typeface="Times New Roman" panose="02020603050405020304" pitchFamily="18" charset="0"/>
            </a:endParaRPr>
          </a:p>
          <a:p>
            <a:pPr algn="ctr">
              <a:lnSpc>
                <a:spcPct val="150000"/>
              </a:lnSpc>
              <a:spcAft>
                <a:spcPts val="1000"/>
              </a:spcAft>
            </a:pPr>
            <a:endParaRPr lang="en-US" sz="1600" dirty="0">
              <a:solidFill>
                <a:srgbClr val="E5C243"/>
              </a:solidFill>
              <a:latin typeface="+mj-lt"/>
              <a:ea typeface="Times New Roman" panose="02020603050405020304" pitchFamily="18" charset="0"/>
              <a:cs typeface="Times New Roman" panose="02020603050405020304" pitchFamily="18" charset="0"/>
            </a:endParaRPr>
          </a:p>
          <a:p>
            <a:pPr algn="ctr"/>
            <a:r>
              <a:rPr lang="en-US" sz="2400" b="1" dirty="0">
                <a:latin typeface="+mj-lt"/>
                <a:ea typeface="Times New Roman" panose="02020603050405020304" pitchFamily="18" charset="0"/>
                <a:cs typeface="Times New Roman" panose="02020603050405020304" pitchFamily="18" charset="0"/>
              </a:rPr>
              <a:t>St. VINCENT PALLOTTI COLLEGE OF ENGINEERING &amp;</a:t>
            </a:r>
          </a:p>
          <a:p>
            <a:pPr algn="ctr"/>
            <a:r>
              <a:rPr lang="en-US" sz="2400" b="1" dirty="0">
                <a:latin typeface="+mj-lt"/>
                <a:ea typeface="Times New Roman" panose="02020603050405020304" pitchFamily="18" charset="0"/>
                <a:cs typeface="Times New Roman" panose="02020603050405020304" pitchFamily="18" charset="0"/>
              </a:rPr>
              <a:t>TECHNOLOGY,NAGPUR</a:t>
            </a:r>
            <a:endParaRPr lang="en-US" sz="2400" b="1" dirty="0">
              <a:latin typeface="+mj-lt"/>
              <a:ea typeface="Times New Roman" panose="02020603050405020304" pitchFamily="18" charset="0"/>
            </a:endParaRPr>
          </a:p>
          <a:p>
            <a:pPr algn="ctr"/>
            <a:endParaRPr lang="en-US" sz="2000" dirty="0">
              <a:latin typeface="+mj-lt"/>
            </a:endParaRPr>
          </a:p>
        </p:txBody>
      </p:sp>
      <p:sp>
        <p:nvSpPr>
          <p:cNvPr id="11" name="Rectangle 10"/>
          <p:cNvSpPr/>
          <p:nvPr/>
        </p:nvSpPr>
        <p:spPr>
          <a:xfrm>
            <a:off x="3429014" y="4979776"/>
            <a:ext cx="5859780" cy="645160"/>
          </a:xfrm>
          <a:prstGeom prst="rect">
            <a:avLst/>
          </a:prstGeom>
        </p:spPr>
        <p:txBody>
          <a:bodyPr wrap="none">
            <a:spAutoFit/>
          </a:bodyPr>
          <a:lstStyle/>
          <a:p>
            <a:pPr algn="ctr">
              <a:lnSpc>
                <a:spcPct val="150000"/>
              </a:lnSpc>
            </a:pPr>
            <a:r>
              <a:rPr lang="en-US" sz="2400" b="1" dirty="0">
                <a:solidFill>
                  <a:srgbClr val="FF0000"/>
                </a:solidFill>
                <a:latin typeface="+mj-lt"/>
                <a:ea typeface="Times New Roman" panose="02020603050405020304" pitchFamily="18" charset="0"/>
                <a:cs typeface="Times New Roman" panose="02020603050405020304" pitchFamily="18" charset="0"/>
              </a:rPr>
              <a:t>DEPARTMENT OF CIVIL ENGINEERING</a:t>
            </a:r>
            <a:endParaRPr lang="en-US" sz="2400" b="1" dirty="0">
              <a:solidFill>
                <a:srgbClr val="FF0000"/>
              </a:solidFill>
              <a:effectLst/>
              <a:latin typeface="+mj-lt"/>
              <a:ea typeface="Times New Roman" panose="02020603050405020304" pitchFamily="18" charset="0"/>
              <a:cs typeface="Times New Roman" panose="02020603050405020304" pitchFamily="18" charset="0"/>
            </a:endParaRPr>
          </a:p>
        </p:txBody>
      </p:sp>
      <p:sp>
        <p:nvSpPr>
          <p:cNvPr id="13" name="Slide Number Placeholder 12"/>
          <p:cNvSpPr>
            <a:spLocks noGrp="1"/>
          </p:cNvSpPr>
          <p:nvPr>
            <p:ph type="sldNum" sz="quarter" idx="4"/>
          </p:nvPr>
        </p:nvSpPr>
        <p:spPr/>
        <p:txBody>
          <a:bodyPr/>
          <a:lstStyle/>
          <a:p>
            <a:fld id="{C4A3B8A1-4F01-434B-A2FD-89F5AEF5CAE9}" type="slidenum">
              <a:rPr lang="en-IN" smtClean="0">
                <a:latin typeface="+mj-lt"/>
              </a:rPr>
              <a:t>1</a:t>
            </a:fld>
            <a:endParaRPr lang="en-IN">
              <a:latin typeface="+mj-lt"/>
            </a:endParaRPr>
          </a:p>
        </p:txBody>
      </p:sp>
      <p:pic>
        <p:nvPicPr>
          <p:cNvPr id="1026" name="Picture 2" descr="C:\Users\Yogi\Desktop\SCPVET@Civil\download.jpg"/>
          <p:cNvPicPr>
            <a:picLocks noChangeAspect="1" noChangeArrowheads="1"/>
          </p:cNvPicPr>
          <p:nvPr/>
        </p:nvPicPr>
        <p:blipFill>
          <a:blip r:embed="rId2"/>
          <a:srcRect/>
          <a:stretch>
            <a:fillRect/>
          </a:stretch>
        </p:blipFill>
        <p:spPr bwMode="auto">
          <a:xfrm>
            <a:off x="9745980" y="2530720"/>
            <a:ext cx="1714500" cy="2076450"/>
          </a:xfrm>
          <a:prstGeom prst="rect">
            <a:avLst/>
          </a:prstGeom>
          <a:noFill/>
        </p:spPr>
      </p:pic>
      <p:pic>
        <p:nvPicPr>
          <p:cNvPr id="2" name="Picture 2" descr="C:\Users\Yogi\Desktop\SCPVET@Civil\download (2).jpg"/>
          <p:cNvPicPr>
            <a:picLocks noChangeAspect="1" noChangeArrowheads="1"/>
          </p:cNvPicPr>
          <p:nvPr/>
        </p:nvPicPr>
        <p:blipFill>
          <a:blip r:embed="rId3"/>
          <a:srcRect/>
          <a:stretch>
            <a:fillRect/>
          </a:stretch>
        </p:blipFill>
        <p:spPr bwMode="auto">
          <a:xfrm>
            <a:off x="588352" y="2381030"/>
            <a:ext cx="2152650" cy="2124075"/>
          </a:xfrm>
          <a:prstGeom prst="rect">
            <a:avLst/>
          </a:prstGeom>
          <a:noFill/>
        </p:spPr>
      </p:pic>
      <p:sp>
        <p:nvSpPr>
          <p:cNvPr id="5" name="Text Box 4"/>
          <p:cNvSpPr txBox="1"/>
          <p:nvPr/>
        </p:nvSpPr>
        <p:spPr>
          <a:xfrm>
            <a:off x="5438140" y="2557780"/>
            <a:ext cx="1728470" cy="706755"/>
          </a:xfrm>
          <a:prstGeom prst="rect">
            <a:avLst/>
          </a:prstGeom>
          <a:noFill/>
        </p:spPr>
        <p:txBody>
          <a:bodyPr wrap="square" rtlCol="0">
            <a:spAutoFit/>
          </a:bodyPr>
          <a:lstStyle/>
          <a:p>
            <a:r>
              <a:rPr lang="en-US" altLang="en-US" sz="4000" b="1" dirty="0"/>
              <a:t>Unit 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495"/>
            <a:ext cx="9144000" cy="959485"/>
          </a:xfrm>
        </p:spPr>
        <p:txBody>
          <a:bodyPr/>
          <a:lstStyle/>
          <a:p>
            <a:r>
              <a:rPr lang="en-US" altLang="en-US" sz="3600" b="1">
                <a:solidFill>
                  <a:srgbClr val="FF0000"/>
                </a:solidFill>
              </a:rPr>
              <a:t>I</a:t>
            </a:r>
            <a:r>
              <a:rPr lang="en-US" sz="3600" b="1">
                <a:solidFill>
                  <a:srgbClr val="FF0000"/>
                </a:solidFill>
              </a:rPr>
              <a:t>ntelligent transportation </a:t>
            </a:r>
            <a:r>
              <a:rPr lang="en-US" altLang="en-US" sz="3600" b="1">
                <a:solidFill>
                  <a:srgbClr val="FF0000"/>
                </a:solidFill>
              </a:rPr>
              <a:t>System</a:t>
            </a:r>
          </a:p>
        </p:txBody>
      </p:sp>
      <p:sp>
        <p:nvSpPr>
          <p:cNvPr id="3" name="Subtitle 2"/>
          <p:cNvSpPr>
            <a:spLocks noGrp="1"/>
          </p:cNvSpPr>
          <p:nvPr>
            <p:ph type="subTitle" idx="1"/>
          </p:nvPr>
        </p:nvSpPr>
        <p:spPr>
          <a:xfrm>
            <a:off x="489585" y="1214755"/>
            <a:ext cx="10883265" cy="1655445"/>
          </a:xfrm>
        </p:spPr>
        <p:txBody>
          <a:bodyPr>
            <a:normAutofit fontScale="90000" lnSpcReduction="10000"/>
          </a:bodyPr>
          <a:lstStyle/>
          <a:p>
            <a:pPr marL="342900" indent="-342900" algn="just">
              <a:lnSpc>
                <a:spcPct val="150000"/>
              </a:lnSpc>
              <a:buFont typeface="Wingdings" charset="0"/>
              <a:buChar char=""/>
            </a:pPr>
            <a:r>
              <a:rPr lang="en-US" sz="2800"/>
              <a:t>Intelligent transportation system (ITS) is the application of </a:t>
            </a:r>
            <a:r>
              <a:rPr lang="en-US" sz="2800" b="1">
                <a:solidFill>
                  <a:srgbClr val="002060"/>
                </a:solidFill>
              </a:rPr>
              <a:t>sensing</a:t>
            </a:r>
            <a:r>
              <a:rPr lang="en-US" sz="2800"/>
              <a:t>, </a:t>
            </a:r>
            <a:r>
              <a:rPr lang="en-US" sz="2800" b="1">
                <a:solidFill>
                  <a:srgbClr val="C00000"/>
                </a:solidFill>
              </a:rPr>
              <a:t>analysis</a:t>
            </a:r>
            <a:r>
              <a:rPr lang="en-US" sz="2800"/>
              <a:t>, </a:t>
            </a:r>
            <a:r>
              <a:rPr lang="en-US" sz="2800" b="1">
                <a:solidFill>
                  <a:srgbClr val="00B050"/>
                </a:solidFill>
              </a:rPr>
              <a:t>control</a:t>
            </a:r>
            <a:r>
              <a:rPr lang="en-US" sz="2800"/>
              <a:t> and </a:t>
            </a:r>
            <a:r>
              <a:rPr lang="en-US" sz="2800" b="1">
                <a:solidFill>
                  <a:srgbClr val="00B0F0"/>
                </a:solidFill>
              </a:rPr>
              <a:t>communications</a:t>
            </a:r>
            <a:r>
              <a:rPr lang="en-US" sz="2800"/>
              <a:t> technologies to </a:t>
            </a:r>
            <a:r>
              <a:rPr lang="en-US" sz="2800" b="1">
                <a:solidFill>
                  <a:srgbClr val="002060"/>
                </a:solidFill>
              </a:rPr>
              <a:t>ground transportation </a:t>
            </a:r>
            <a:r>
              <a:rPr lang="en-US" sz="2800"/>
              <a:t>in order to </a:t>
            </a:r>
            <a:r>
              <a:rPr lang="en-US" sz="2800" b="1">
                <a:solidFill>
                  <a:srgbClr val="00B050"/>
                </a:solidFill>
              </a:rPr>
              <a:t>improve </a:t>
            </a:r>
            <a:r>
              <a:rPr lang="en-US" sz="2800" b="1"/>
              <a:t>safety</a:t>
            </a:r>
            <a:r>
              <a:rPr lang="en-US" sz="2800"/>
              <a:t>, </a:t>
            </a:r>
            <a:r>
              <a:rPr lang="en-US" sz="2800" b="1">
                <a:solidFill>
                  <a:srgbClr val="00B0F0"/>
                </a:solidFill>
              </a:rPr>
              <a:t>mobility</a:t>
            </a:r>
            <a:r>
              <a:rPr lang="en-US" sz="2800"/>
              <a:t> and </a:t>
            </a:r>
            <a:r>
              <a:rPr lang="en-US" sz="2800" b="1">
                <a:solidFill>
                  <a:schemeClr val="tx2">
                    <a:lumMod val="75000"/>
                    <a:lumOff val="25000"/>
                  </a:schemeClr>
                </a:solidFill>
              </a:rPr>
              <a:t>efficiency</a:t>
            </a:r>
            <a:r>
              <a:rPr lang="en-US" sz="2800"/>
              <a:t>.</a:t>
            </a:r>
          </a:p>
        </p:txBody>
      </p:sp>
      <p:sp>
        <p:nvSpPr>
          <p:cNvPr id="4" name="Text Box 3"/>
          <p:cNvSpPr txBox="1"/>
          <p:nvPr/>
        </p:nvSpPr>
        <p:spPr>
          <a:xfrm>
            <a:off x="491490" y="3012440"/>
            <a:ext cx="11430000" cy="3415030"/>
          </a:xfrm>
          <a:prstGeom prst="rect">
            <a:avLst/>
          </a:prstGeom>
          <a:noFill/>
        </p:spPr>
        <p:txBody>
          <a:bodyPr wrap="square" rtlCol="0">
            <a:spAutoFit/>
          </a:bodyPr>
          <a:lstStyle/>
          <a:p>
            <a:pPr>
              <a:lnSpc>
                <a:spcPct val="150000"/>
              </a:lnSpc>
            </a:pPr>
            <a:r>
              <a:rPr lang="en-US" altLang="en-US" sz="2400"/>
              <a:t>E</a:t>
            </a:r>
            <a:r>
              <a:rPr lang="en-US" sz="2400"/>
              <a:t>xamples of intelligent transportation systems include:</a:t>
            </a:r>
          </a:p>
          <a:p>
            <a:pPr marL="342900" indent="-342900">
              <a:lnSpc>
                <a:spcPct val="150000"/>
              </a:lnSpc>
              <a:buFont typeface="Arial" panose="020B0604020202020204" pitchFamily="34" charset="0"/>
              <a:buChar char="•"/>
            </a:pPr>
            <a:r>
              <a:rPr lang="en-US" sz="2400"/>
              <a:t>Electronic toll collection.</a:t>
            </a:r>
          </a:p>
          <a:p>
            <a:pPr marL="342900" indent="-342900">
              <a:lnSpc>
                <a:spcPct val="150000"/>
              </a:lnSpc>
              <a:buFont typeface="Arial" panose="020B0604020202020204" pitchFamily="34" charset="0"/>
              <a:buChar char="•"/>
            </a:pPr>
            <a:r>
              <a:rPr lang="en-US" sz="2400"/>
              <a:t>V2X communication.</a:t>
            </a:r>
          </a:p>
          <a:p>
            <a:pPr marL="342900" indent="-342900">
              <a:lnSpc>
                <a:spcPct val="150000"/>
              </a:lnSpc>
              <a:buFont typeface="Arial" panose="020B0604020202020204" pitchFamily="34" charset="0"/>
              <a:buChar char="•"/>
            </a:pPr>
            <a:r>
              <a:rPr lang="en-US" sz="2400"/>
              <a:t>Intelligent traffic management.</a:t>
            </a:r>
          </a:p>
          <a:p>
            <a:pPr marL="342900" indent="-342900">
              <a:lnSpc>
                <a:spcPct val="150000"/>
              </a:lnSpc>
              <a:buFont typeface="Arial" panose="020B0604020202020204" pitchFamily="34" charset="0"/>
              <a:buChar char="•"/>
            </a:pPr>
            <a:r>
              <a:rPr lang="en-US" sz="2400"/>
              <a:t>Fleet management.</a:t>
            </a:r>
          </a:p>
          <a:p>
            <a:pPr marL="342900" indent="-342900">
              <a:lnSpc>
                <a:spcPct val="150000"/>
              </a:lnSpc>
              <a:buFont typeface="Arial" panose="020B0604020202020204" pitchFamily="34" charset="0"/>
              <a:buChar char="•"/>
            </a:pPr>
            <a:r>
              <a:rPr lang="en-US" sz="2400"/>
              <a:t>Electric vehicle charging.</a:t>
            </a:r>
          </a:p>
        </p:txBody>
      </p:sp>
      <p:pic>
        <p:nvPicPr>
          <p:cNvPr id="5" name="Picture 4" descr="C:\Users\Yogi\Desktop\SCPVET@Civil\download.jpg"/>
          <p:cNvPicPr>
            <a:picLocks noChangeAspect="1" noChangeArrowheads="1"/>
          </p:cNvPicPr>
          <p:nvPr/>
        </p:nvPicPr>
        <p:blipFill>
          <a:blip r:embed="rId2"/>
          <a:srcRect/>
          <a:stretch>
            <a:fillRect/>
          </a:stretch>
        </p:blipFill>
        <p:spPr bwMode="auto">
          <a:xfrm>
            <a:off x="-7620" y="16510"/>
            <a:ext cx="1134110" cy="89789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11200"/>
            <a:ext cx="10972800" cy="4525963"/>
          </a:xfrm>
        </p:spPr>
        <p:txBody>
          <a:bodyPr/>
          <a:lstStyle/>
          <a:p>
            <a:pPr algn="just">
              <a:lnSpc>
                <a:spcPct val="150000"/>
              </a:lnSpc>
            </a:pPr>
            <a:r>
              <a:rPr lang="en-US" sz="2800"/>
              <a:t>An intelligent transportation system (ITS) is an advanced application which aims to provide</a:t>
            </a:r>
            <a:r>
              <a:rPr lang="en-US" sz="2800" b="1">
                <a:solidFill>
                  <a:srgbClr val="00B050"/>
                </a:solidFill>
              </a:rPr>
              <a:t> innovative services</a:t>
            </a:r>
            <a:r>
              <a:rPr lang="en-US" sz="2800"/>
              <a:t> relating to different modes of </a:t>
            </a:r>
            <a:r>
              <a:rPr lang="en-US" sz="2800" b="1">
                <a:solidFill>
                  <a:srgbClr val="00B0F0"/>
                </a:solidFill>
              </a:rPr>
              <a:t>transport</a:t>
            </a:r>
            <a:r>
              <a:rPr lang="en-US" sz="2800"/>
              <a:t> and </a:t>
            </a:r>
            <a:r>
              <a:rPr lang="en-US" sz="2800">
                <a:solidFill>
                  <a:srgbClr val="00B0F0"/>
                </a:solidFill>
              </a:rPr>
              <a:t>traffic management </a:t>
            </a:r>
            <a:r>
              <a:rPr lang="en-US" sz="2800"/>
              <a:t>and enable users to be</a:t>
            </a:r>
            <a:r>
              <a:rPr lang="en-US" sz="2800" b="1">
                <a:solidFill>
                  <a:srgbClr val="92D050"/>
                </a:solidFill>
              </a:rPr>
              <a:t> better </a:t>
            </a:r>
            <a:r>
              <a:rPr lang="en-US" sz="2800"/>
              <a:t>informed and make safer, more coordinated, and </a:t>
            </a:r>
            <a:r>
              <a:rPr lang="en-US" sz="2800" b="1">
                <a:solidFill>
                  <a:srgbClr val="00B050"/>
                </a:solidFill>
              </a:rPr>
              <a:t>'smarter'</a:t>
            </a:r>
            <a:r>
              <a:rPr lang="en-US" sz="2800"/>
              <a:t> use of transport networks.</a:t>
            </a:r>
          </a:p>
          <a:p>
            <a:pPr algn="just">
              <a:lnSpc>
                <a:spcPct val="150000"/>
              </a:lnSpc>
            </a:pPr>
            <a:r>
              <a:rPr lang="en-US" sz="2800"/>
              <a:t>Some of these technologies include calling for </a:t>
            </a:r>
            <a:r>
              <a:rPr lang="en-US" sz="2800" b="1">
                <a:solidFill>
                  <a:srgbClr val="FF0000"/>
                </a:solidFill>
              </a:rPr>
              <a:t>emergency services</a:t>
            </a:r>
            <a:r>
              <a:rPr lang="en-US" sz="2800"/>
              <a:t> when an accident occurs, using </a:t>
            </a:r>
            <a:r>
              <a:rPr lang="en-US" sz="2800" b="1">
                <a:solidFill>
                  <a:srgbClr val="00B050"/>
                </a:solidFill>
              </a:rPr>
              <a:t>cameras</a:t>
            </a:r>
            <a:r>
              <a:rPr lang="en-US" sz="2800"/>
              <a:t> to enforce traffic laws or signs that mark speed limit changes depending on conditions.</a:t>
            </a:r>
          </a:p>
        </p:txBody>
      </p:sp>
      <p:pic>
        <p:nvPicPr>
          <p:cNvPr id="5" name="Picture 4" descr="C:\Users\Yogi\Desktop\SCPVET@Civil\download.jpg"/>
          <p:cNvPicPr>
            <a:picLocks noChangeAspect="1" noChangeArrowheads="1"/>
          </p:cNvPicPr>
          <p:nvPr/>
        </p:nvPicPr>
        <p:blipFill>
          <a:blip r:embed="rId2"/>
          <a:srcRect/>
          <a:stretch>
            <a:fillRect/>
          </a:stretch>
        </p:blipFill>
        <p:spPr bwMode="auto">
          <a:xfrm>
            <a:off x="-7620" y="16510"/>
            <a:ext cx="1134110" cy="89789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9595485" cy="802005"/>
          </a:xfrm>
        </p:spPr>
        <p:txBody>
          <a:bodyPr/>
          <a:lstStyle/>
          <a:p>
            <a:r>
              <a:rPr lang="en-US" altLang="en-US" sz="3200" b="1">
                <a:solidFill>
                  <a:srgbClr val="0070C0"/>
                </a:solidFill>
              </a:rPr>
              <a:t>Defination </a:t>
            </a:r>
            <a:r>
              <a:rPr lang="en-US" altLang="en-US" sz="2400" b="1">
                <a:solidFill>
                  <a:srgbClr val="C00000"/>
                </a:solidFill>
              </a:rPr>
              <a:t>As per Europian Union July 7, 2010</a:t>
            </a:r>
          </a:p>
        </p:txBody>
      </p:sp>
      <p:sp>
        <p:nvSpPr>
          <p:cNvPr id="3" name="Content Placeholder 2"/>
          <p:cNvSpPr>
            <a:spLocks noGrp="1"/>
          </p:cNvSpPr>
          <p:nvPr>
            <p:ph idx="1"/>
          </p:nvPr>
        </p:nvSpPr>
        <p:spPr>
          <a:xfrm>
            <a:off x="609600" y="1219200"/>
            <a:ext cx="10972800" cy="4526280"/>
          </a:xfrm>
        </p:spPr>
        <p:txBody>
          <a:bodyPr/>
          <a:lstStyle/>
          <a:p>
            <a:pPr algn="just">
              <a:lnSpc>
                <a:spcPct val="150000"/>
              </a:lnSpc>
            </a:pPr>
            <a:r>
              <a:rPr lang="en-US" sz="2800"/>
              <a:t>ITS </a:t>
            </a:r>
            <a:r>
              <a:rPr lang="en-US" sz="2800">
                <a:sym typeface="+mn-ea"/>
              </a:rPr>
              <a:t>defined  </a:t>
            </a:r>
            <a:r>
              <a:rPr lang="en-US" sz="2800"/>
              <a:t>as systems in which information and communication technologies are applied in the field of road transport, including infrastructure, vehicles and users, and in traffic management and mobility management, as well as for interfaces with other modes of transport.</a:t>
            </a:r>
          </a:p>
          <a:p>
            <a:pPr algn="just">
              <a:lnSpc>
                <a:spcPct val="150000"/>
              </a:lnSpc>
            </a:pPr>
            <a:r>
              <a:rPr lang="en-US" sz="2800"/>
              <a:t>ITS may be </a:t>
            </a:r>
            <a:r>
              <a:rPr lang="en-US" sz="2800" b="1">
                <a:solidFill>
                  <a:srgbClr val="00B050"/>
                </a:solidFill>
              </a:rPr>
              <a:t>used </a:t>
            </a:r>
            <a:r>
              <a:rPr lang="en-US" sz="2800"/>
              <a:t>to improve the efficiency and safety of transport in a number of situations, i.e. road transport, traffic management, mobility, etc.</a:t>
            </a:r>
          </a:p>
          <a:p>
            <a:pPr marL="0" indent="0" algn="just">
              <a:lnSpc>
                <a:spcPct val="150000"/>
              </a:lnSpc>
              <a:buNone/>
            </a:pPr>
            <a:endParaRPr lang="en-US" sz="2800"/>
          </a:p>
        </p:txBody>
      </p:sp>
      <p:pic>
        <p:nvPicPr>
          <p:cNvPr id="5" name="Picture 4" descr="C:\Users\Yogi\Desktop\SCPVET@Civil\download.jpg"/>
          <p:cNvPicPr>
            <a:picLocks noChangeAspect="1" noChangeArrowheads="1"/>
          </p:cNvPicPr>
          <p:nvPr/>
        </p:nvPicPr>
        <p:blipFill>
          <a:blip r:embed="rId2"/>
          <a:srcRect/>
          <a:stretch>
            <a:fillRect/>
          </a:stretch>
        </p:blipFill>
        <p:spPr bwMode="auto">
          <a:xfrm>
            <a:off x="-7620" y="16510"/>
            <a:ext cx="1134110" cy="89789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701675"/>
          </a:xfrm>
        </p:spPr>
        <p:txBody>
          <a:bodyPr/>
          <a:lstStyle/>
          <a:p>
            <a:r>
              <a:rPr lang="en-US" sz="3200" b="1">
                <a:solidFill>
                  <a:srgbClr val="00B050"/>
                </a:solidFill>
                <a:sym typeface="+mn-ea"/>
              </a:rPr>
              <a:t>Why Intelligent Transportation System needed?</a:t>
            </a:r>
            <a:br>
              <a:rPr lang="en-US" sz="3200" b="1">
                <a:solidFill>
                  <a:srgbClr val="00B050"/>
                </a:solidFill>
              </a:rPr>
            </a:br>
            <a:endParaRPr lang="en-US" sz="3200" b="1">
              <a:solidFill>
                <a:srgbClr val="00B050"/>
              </a:solidFill>
            </a:endParaRPr>
          </a:p>
        </p:txBody>
      </p:sp>
      <p:sp>
        <p:nvSpPr>
          <p:cNvPr id="3" name="Content Placeholder 2"/>
          <p:cNvSpPr>
            <a:spLocks noGrp="1"/>
          </p:cNvSpPr>
          <p:nvPr>
            <p:ph idx="1"/>
          </p:nvPr>
        </p:nvSpPr>
        <p:spPr>
          <a:xfrm>
            <a:off x="609600" y="952500"/>
            <a:ext cx="11271250" cy="4526280"/>
          </a:xfrm>
        </p:spPr>
        <p:txBody>
          <a:bodyPr/>
          <a:lstStyle/>
          <a:p>
            <a:pPr>
              <a:lnSpc>
                <a:spcPct val="150000"/>
              </a:lnSpc>
            </a:pPr>
            <a:r>
              <a:rPr lang="en-US" sz="2600"/>
              <a:t>Inadequate road development.</a:t>
            </a:r>
          </a:p>
          <a:p>
            <a:pPr>
              <a:lnSpc>
                <a:spcPct val="150000"/>
              </a:lnSpc>
            </a:pPr>
            <a:r>
              <a:rPr lang="en-US" sz="2600"/>
              <a:t>Low speed, increased accident rates.</a:t>
            </a:r>
          </a:p>
          <a:p>
            <a:pPr>
              <a:lnSpc>
                <a:spcPct val="150000"/>
              </a:lnSpc>
            </a:pPr>
            <a:r>
              <a:rPr lang="en-US" sz="2600"/>
              <a:t>It is not possible to build enough new roads or to meet the demand.</a:t>
            </a:r>
          </a:p>
          <a:p>
            <a:pPr>
              <a:lnSpc>
                <a:spcPct val="150000"/>
              </a:lnSpc>
            </a:pPr>
            <a:r>
              <a:rPr lang="en-US" sz="2600"/>
              <a:t>Make transportation system more efficient, secure, and safer through the use of information, communications and control technologies.</a:t>
            </a:r>
          </a:p>
          <a:p>
            <a:pPr>
              <a:lnSpc>
                <a:spcPct val="150000"/>
              </a:lnSpc>
            </a:pPr>
            <a:r>
              <a:rPr lang="en-US" sz="2600"/>
              <a:t>Improve the attractiveness of public transport.</a:t>
            </a:r>
          </a:p>
          <a:p>
            <a:pPr>
              <a:lnSpc>
                <a:spcPct val="150000"/>
              </a:lnSpc>
            </a:pPr>
            <a:r>
              <a:rPr lang="en-US" sz="2600"/>
              <a:t>Tackle rising congestion which increases travel times and industry costs.</a:t>
            </a:r>
          </a:p>
          <a:p>
            <a:pPr>
              <a:lnSpc>
                <a:spcPct val="150000"/>
              </a:lnSpc>
            </a:pPr>
            <a:r>
              <a:rPr lang="en-US" sz="2600"/>
              <a:t>Reduce the enviro</a:t>
            </a:r>
            <a:r>
              <a:rPr lang="en-US" sz="2800"/>
              <a:t>nmental impacts of transport.</a:t>
            </a:r>
          </a:p>
        </p:txBody>
      </p:sp>
      <p:pic>
        <p:nvPicPr>
          <p:cNvPr id="5" name="Picture 4" descr="C:\Users\Yogi\Desktop\SCPVET@Civil\download.jpg"/>
          <p:cNvPicPr>
            <a:picLocks noChangeAspect="1" noChangeArrowheads="1"/>
          </p:cNvPicPr>
          <p:nvPr/>
        </p:nvPicPr>
        <p:blipFill>
          <a:blip r:embed="rId2"/>
          <a:srcRect/>
          <a:stretch>
            <a:fillRect/>
          </a:stretch>
        </p:blipFill>
        <p:spPr bwMode="auto">
          <a:xfrm>
            <a:off x="-7620" y="16510"/>
            <a:ext cx="1134110" cy="89789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792480"/>
          </a:xfrm>
        </p:spPr>
        <p:txBody>
          <a:bodyPr/>
          <a:lstStyle/>
          <a:p>
            <a:br>
              <a:rPr lang="en-US" sz="3200" b="1">
                <a:solidFill>
                  <a:srgbClr val="00B050"/>
                </a:solidFill>
                <a:sym typeface="+mn-ea"/>
              </a:rPr>
            </a:br>
            <a:r>
              <a:rPr lang="en-US" sz="3200" b="1">
                <a:solidFill>
                  <a:srgbClr val="00B050"/>
                </a:solidFill>
                <a:sym typeface="+mn-ea"/>
              </a:rPr>
              <a:t>Advantages of Intelligent Transportation System</a:t>
            </a:r>
            <a:br>
              <a:rPr lang="en-US"/>
            </a:br>
            <a:endParaRPr lang="en-US"/>
          </a:p>
        </p:txBody>
      </p:sp>
      <p:sp>
        <p:nvSpPr>
          <p:cNvPr id="3" name="Content Placeholder 2"/>
          <p:cNvSpPr>
            <a:spLocks noGrp="1"/>
          </p:cNvSpPr>
          <p:nvPr>
            <p:ph idx="1"/>
          </p:nvPr>
        </p:nvSpPr>
        <p:spPr/>
        <p:txBody>
          <a:bodyPr/>
          <a:lstStyle/>
          <a:p>
            <a:pPr>
              <a:lnSpc>
                <a:spcPct val="150000"/>
              </a:lnSpc>
            </a:pPr>
            <a:r>
              <a:rPr lang="en-US"/>
              <a:t>Reduction in stops and delays at intersections.</a:t>
            </a:r>
          </a:p>
          <a:p>
            <a:pPr>
              <a:lnSpc>
                <a:spcPct val="150000"/>
              </a:lnSpc>
            </a:pPr>
            <a:r>
              <a:rPr lang="en-US"/>
              <a:t>Speed control &amp; improvement.</a:t>
            </a:r>
          </a:p>
          <a:p>
            <a:pPr>
              <a:lnSpc>
                <a:spcPct val="150000"/>
              </a:lnSpc>
            </a:pPr>
            <a:r>
              <a:rPr lang="en-US"/>
              <a:t>Travel time improvement.</a:t>
            </a:r>
          </a:p>
          <a:p>
            <a:pPr>
              <a:lnSpc>
                <a:spcPct val="150000"/>
              </a:lnSpc>
            </a:pPr>
            <a:r>
              <a:rPr lang="en-US"/>
              <a:t>Capacity management.</a:t>
            </a:r>
          </a:p>
          <a:p>
            <a:pPr>
              <a:lnSpc>
                <a:spcPct val="150000"/>
              </a:lnSpc>
            </a:pPr>
            <a:r>
              <a:rPr lang="en-US"/>
              <a:t>Incident management.</a:t>
            </a:r>
          </a:p>
        </p:txBody>
      </p:sp>
      <p:pic>
        <p:nvPicPr>
          <p:cNvPr id="5" name="Picture 4" descr="C:\Users\Yogi\Desktop\SCPVET@Civil\download.jpg"/>
          <p:cNvPicPr>
            <a:picLocks noChangeAspect="1" noChangeArrowheads="1"/>
          </p:cNvPicPr>
          <p:nvPr/>
        </p:nvPicPr>
        <p:blipFill>
          <a:blip r:embed="rId2"/>
          <a:srcRect/>
          <a:stretch>
            <a:fillRect/>
          </a:stretch>
        </p:blipFill>
        <p:spPr bwMode="auto">
          <a:xfrm>
            <a:off x="-7620" y="16510"/>
            <a:ext cx="1134110" cy="89789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solidFill>
                  <a:srgbClr val="FF0000"/>
                </a:solidFill>
              </a:rPr>
              <a:t>How Intelligent Transportation System Works?</a:t>
            </a:r>
          </a:p>
        </p:txBody>
      </p:sp>
      <p:sp>
        <p:nvSpPr>
          <p:cNvPr id="4" name="Text Box 3"/>
          <p:cNvSpPr txBox="1"/>
          <p:nvPr/>
        </p:nvSpPr>
        <p:spPr>
          <a:xfrm>
            <a:off x="635635" y="1379220"/>
            <a:ext cx="7586980" cy="5262245"/>
          </a:xfrm>
          <a:prstGeom prst="rect">
            <a:avLst/>
          </a:prstGeom>
          <a:noFill/>
        </p:spPr>
        <p:txBody>
          <a:bodyPr wrap="square" rtlCol="0" anchor="t">
            <a:spAutoFit/>
          </a:bodyPr>
          <a:lstStyle/>
          <a:p>
            <a:pPr>
              <a:lnSpc>
                <a:spcPct val="150000"/>
              </a:lnSpc>
            </a:pPr>
            <a:r>
              <a:rPr lang="en-US" sz="2800"/>
              <a:t>1. I</a:t>
            </a:r>
            <a:r>
              <a:rPr lang="en-US" altLang="en-US" sz="2800"/>
              <a:t>TS</a:t>
            </a:r>
            <a:r>
              <a:rPr lang="en-US" sz="2800"/>
              <a:t> combining technologies</a:t>
            </a:r>
          </a:p>
          <a:p>
            <a:pPr>
              <a:lnSpc>
                <a:spcPct val="150000"/>
              </a:lnSpc>
            </a:pPr>
            <a:r>
              <a:rPr lang="en-US" sz="2800"/>
              <a:t>2. ITS Enabling Technologies</a:t>
            </a:r>
          </a:p>
          <a:p>
            <a:pPr marL="457200" indent="-457200">
              <a:lnSpc>
                <a:spcPct val="150000"/>
              </a:lnSpc>
              <a:buFont typeface="Arial" panose="020B0604020202020204" pitchFamily="34" charset="0"/>
              <a:buChar char="•"/>
            </a:pPr>
            <a:r>
              <a:rPr lang="en-US" sz="2800"/>
              <a:t>Data Acquisition</a:t>
            </a:r>
          </a:p>
          <a:p>
            <a:pPr marL="457200" indent="-457200">
              <a:lnSpc>
                <a:spcPct val="150000"/>
              </a:lnSpc>
              <a:buFont typeface="Arial" panose="020B0604020202020204" pitchFamily="34" charset="0"/>
              <a:buChar char="•"/>
            </a:pPr>
            <a:r>
              <a:rPr lang="en-US" sz="2800"/>
              <a:t>Data Processing</a:t>
            </a:r>
          </a:p>
          <a:p>
            <a:pPr marL="457200" indent="-457200">
              <a:lnSpc>
                <a:spcPct val="150000"/>
              </a:lnSpc>
              <a:buFont typeface="Arial" panose="020B0604020202020204" pitchFamily="34" charset="0"/>
              <a:buChar char="•"/>
            </a:pPr>
            <a:r>
              <a:rPr lang="en-US" sz="2800"/>
              <a:t>Data Communications</a:t>
            </a:r>
          </a:p>
          <a:p>
            <a:pPr marL="457200" indent="-457200">
              <a:lnSpc>
                <a:spcPct val="150000"/>
              </a:lnSpc>
              <a:buFont typeface="Arial" panose="020B0604020202020204" pitchFamily="34" charset="0"/>
              <a:buChar char="•"/>
            </a:pPr>
            <a:r>
              <a:rPr lang="en-US" sz="2800"/>
              <a:t>Data Distribution</a:t>
            </a:r>
          </a:p>
          <a:p>
            <a:pPr marL="457200" indent="-457200">
              <a:lnSpc>
                <a:spcPct val="150000"/>
              </a:lnSpc>
              <a:buFont typeface="Arial" panose="020B0604020202020204" pitchFamily="34" charset="0"/>
              <a:buChar char="•"/>
            </a:pPr>
            <a:r>
              <a:rPr lang="en-US" sz="2800"/>
              <a:t>Information Utilization</a:t>
            </a:r>
          </a:p>
          <a:p>
            <a:pPr marL="457200" indent="-457200">
              <a:lnSpc>
                <a:spcPct val="150000"/>
              </a:lnSpc>
            </a:pPr>
            <a:r>
              <a:rPr lang="en-US" sz="2800"/>
              <a:t>3. System Architecture</a:t>
            </a:r>
          </a:p>
        </p:txBody>
      </p:sp>
      <p:pic>
        <p:nvPicPr>
          <p:cNvPr id="5" name="Picture 4" descr="images"/>
          <p:cNvPicPr>
            <a:picLocks noChangeAspect="1"/>
          </p:cNvPicPr>
          <p:nvPr/>
        </p:nvPicPr>
        <p:blipFill>
          <a:blip r:embed="rId2"/>
          <a:stretch>
            <a:fillRect/>
          </a:stretch>
        </p:blipFill>
        <p:spPr>
          <a:xfrm>
            <a:off x="6459220" y="2396490"/>
            <a:ext cx="5123180" cy="3227705"/>
          </a:xfrm>
          <a:prstGeom prst="rect">
            <a:avLst/>
          </a:prstGeom>
        </p:spPr>
      </p:pic>
      <p:pic>
        <p:nvPicPr>
          <p:cNvPr id="6" name="Picture 5" descr="C:\Users\Yogi\Desktop\SCPVET@Civil\download.jpg"/>
          <p:cNvPicPr>
            <a:picLocks noChangeAspect="1" noChangeArrowheads="1"/>
          </p:cNvPicPr>
          <p:nvPr/>
        </p:nvPicPr>
        <p:blipFill>
          <a:blip r:embed="rId3"/>
          <a:srcRect/>
          <a:stretch>
            <a:fillRect/>
          </a:stretch>
        </p:blipFill>
        <p:spPr bwMode="auto">
          <a:xfrm>
            <a:off x="-7620" y="16510"/>
            <a:ext cx="1134110" cy="89789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CCTV-camera-as-part-of-intelligent-transportation-system"/>
          <p:cNvPicPr>
            <a:picLocks noChangeAspect="1"/>
          </p:cNvPicPr>
          <p:nvPr/>
        </p:nvPicPr>
        <p:blipFill>
          <a:blip r:embed="rId2"/>
          <a:stretch>
            <a:fillRect/>
          </a:stretch>
        </p:blipFill>
        <p:spPr>
          <a:xfrm>
            <a:off x="2766695" y="1711960"/>
            <a:ext cx="2200275" cy="3275965"/>
          </a:xfrm>
          <a:prstGeom prst="rect">
            <a:avLst/>
          </a:prstGeom>
        </p:spPr>
      </p:pic>
      <p:pic>
        <p:nvPicPr>
          <p:cNvPr id="5" name="Picture 4" descr="Automatic-indcident-detection-AID-pedestrian-on-the-highway"/>
          <p:cNvPicPr>
            <a:picLocks noChangeAspect="1"/>
          </p:cNvPicPr>
          <p:nvPr/>
        </p:nvPicPr>
        <p:blipFill>
          <a:blip r:embed="rId3"/>
          <a:stretch>
            <a:fillRect/>
          </a:stretch>
        </p:blipFill>
        <p:spPr>
          <a:xfrm>
            <a:off x="6483985" y="1790065"/>
            <a:ext cx="4719955" cy="3276600"/>
          </a:xfrm>
          <a:prstGeom prst="rect">
            <a:avLst/>
          </a:prstGeom>
        </p:spPr>
      </p:pic>
      <p:sp>
        <p:nvSpPr>
          <p:cNvPr id="7" name="Text Box 6"/>
          <p:cNvSpPr txBox="1"/>
          <p:nvPr/>
        </p:nvSpPr>
        <p:spPr>
          <a:xfrm>
            <a:off x="1504950" y="5245735"/>
            <a:ext cx="10169525" cy="737235"/>
          </a:xfrm>
          <a:prstGeom prst="rect">
            <a:avLst/>
          </a:prstGeom>
          <a:noFill/>
        </p:spPr>
        <p:txBody>
          <a:bodyPr wrap="square" rtlCol="0" anchor="t">
            <a:spAutoFit/>
          </a:bodyPr>
          <a:lstStyle/>
          <a:p>
            <a:pPr indent="0" algn="l">
              <a:lnSpc>
                <a:spcPct val="150000"/>
              </a:lnSpc>
              <a:buFont typeface="Arial" panose="020B0604020202020204" pitchFamily="34" charset="0"/>
              <a:buNone/>
            </a:pPr>
            <a:r>
              <a:rPr lang="en-US" altLang="en-US" sz="2800" b="1">
                <a:sym typeface="+mn-ea"/>
              </a:rPr>
              <a:t>       </a:t>
            </a:r>
            <a:r>
              <a:rPr lang="en-US" sz="2800" b="1">
                <a:sym typeface="+mn-ea"/>
              </a:rPr>
              <a:t>Data Acquisition                        Data Processing</a:t>
            </a:r>
            <a:endParaRPr lang="en-US" altLang="en-US" sz="2800" b="1">
              <a:sym typeface="+mn-ea"/>
            </a:endParaRPr>
          </a:p>
        </p:txBody>
      </p:sp>
      <p:pic>
        <p:nvPicPr>
          <p:cNvPr id="8" name="Picture 7" descr="C:\Users\Yogi\Desktop\SCPVET@Civil\download.jpg"/>
          <p:cNvPicPr>
            <a:picLocks noChangeAspect="1" noChangeArrowheads="1"/>
          </p:cNvPicPr>
          <p:nvPr/>
        </p:nvPicPr>
        <p:blipFill>
          <a:blip r:embed="rId4"/>
          <a:srcRect/>
          <a:stretch>
            <a:fillRect/>
          </a:stretch>
        </p:blipFill>
        <p:spPr bwMode="auto">
          <a:xfrm>
            <a:off x="-7620" y="16510"/>
            <a:ext cx="1134110" cy="89789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Picture 5" descr="wireless-sensor-network"/>
          <p:cNvPicPr>
            <a:picLocks noChangeAspect="1"/>
          </p:cNvPicPr>
          <p:nvPr/>
        </p:nvPicPr>
        <p:blipFill>
          <a:blip r:embed="rId2"/>
          <a:stretch>
            <a:fillRect/>
          </a:stretch>
        </p:blipFill>
        <p:spPr>
          <a:xfrm>
            <a:off x="1070610" y="1313815"/>
            <a:ext cx="10050780" cy="4901565"/>
          </a:xfrm>
          <a:prstGeom prst="rect">
            <a:avLst/>
          </a:prstGeom>
        </p:spPr>
      </p:pic>
      <p:sp>
        <p:nvSpPr>
          <p:cNvPr id="4" name="Text Box 3"/>
          <p:cNvSpPr txBox="1"/>
          <p:nvPr/>
        </p:nvSpPr>
        <p:spPr>
          <a:xfrm>
            <a:off x="4157345" y="6076950"/>
            <a:ext cx="4479925" cy="521970"/>
          </a:xfrm>
          <a:prstGeom prst="rect">
            <a:avLst/>
          </a:prstGeom>
          <a:noFill/>
        </p:spPr>
        <p:txBody>
          <a:bodyPr wrap="square" rtlCol="0" anchor="t">
            <a:spAutoFit/>
          </a:bodyPr>
          <a:lstStyle/>
          <a:p>
            <a:r>
              <a:rPr lang="en-US" sz="2800" b="1"/>
              <a:t>Data Communications</a:t>
            </a:r>
          </a:p>
        </p:txBody>
      </p:sp>
      <p:pic>
        <p:nvPicPr>
          <p:cNvPr id="5" name="Picture 4" descr="C:\Users\Yogi\Desktop\SCPVET@Civil\download.jpg"/>
          <p:cNvPicPr>
            <a:picLocks noChangeAspect="1" noChangeArrowheads="1"/>
          </p:cNvPicPr>
          <p:nvPr/>
        </p:nvPicPr>
        <p:blipFill>
          <a:blip r:embed="rId3"/>
          <a:srcRect/>
          <a:stretch>
            <a:fillRect/>
          </a:stretch>
        </p:blipFill>
        <p:spPr bwMode="auto">
          <a:xfrm>
            <a:off x="-7620" y="16510"/>
            <a:ext cx="1134110" cy="89789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Adaptive-cruise-control"/>
          <p:cNvPicPr>
            <a:picLocks noChangeAspect="1"/>
          </p:cNvPicPr>
          <p:nvPr/>
        </p:nvPicPr>
        <p:blipFill>
          <a:blip r:embed="rId2"/>
          <a:stretch>
            <a:fillRect/>
          </a:stretch>
        </p:blipFill>
        <p:spPr>
          <a:xfrm>
            <a:off x="3009265" y="2119630"/>
            <a:ext cx="5229860" cy="2700655"/>
          </a:xfrm>
          <a:prstGeom prst="rect">
            <a:avLst/>
          </a:prstGeom>
        </p:spPr>
      </p:pic>
      <p:sp>
        <p:nvSpPr>
          <p:cNvPr id="5" name="Text Box 4"/>
          <p:cNvSpPr txBox="1"/>
          <p:nvPr/>
        </p:nvSpPr>
        <p:spPr>
          <a:xfrm>
            <a:off x="3149600" y="5162550"/>
            <a:ext cx="5088890" cy="521970"/>
          </a:xfrm>
          <a:prstGeom prst="rect">
            <a:avLst/>
          </a:prstGeom>
          <a:noFill/>
        </p:spPr>
        <p:txBody>
          <a:bodyPr wrap="square" rtlCol="0" anchor="t">
            <a:spAutoFit/>
          </a:bodyPr>
          <a:lstStyle/>
          <a:p>
            <a:r>
              <a:rPr lang="en-US" altLang="en-US" sz="2800" b="1"/>
              <a:t>In</a:t>
            </a:r>
            <a:r>
              <a:rPr lang="en-US" sz="2800" b="1"/>
              <a:t>formation Utilization</a:t>
            </a:r>
          </a:p>
        </p:txBody>
      </p:sp>
      <p:pic>
        <p:nvPicPr>
          <p:cNvPr id="6" name="Picture 5" descr="C:\Users\Yogi\Desktop\SCPVET@Civil\download.jpg"/>
          <p:cNvPicPr>
            <a:picLocks noChangeAspect="1" noChangeArrowheads="1"/>
          </p:cNvPicPr>
          <p:nvPr/>
        </p:nvPicPr>
        <p:blipFill>
          <a:blip r:embed="rId3"/>
          <a:srcRect/>
          <a:stretch>
            <a:fillRect/>
          </a:stretch>
        </p:blipFill>
        <p:spPr bwMode="auto">
          <a:xfrm>
            <a:off x="-7620" y="16510"/>
            <a:ext cx="1134110" cy="89789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561BA9-CDCF-4958-B8AB-66F3BF063E13}" type="slidenum">
              <a:rPr lang="en-US" smtClean="0"/>
              <a:t>19</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0496" y="1665027"/>
            <a:ext cx="6332560" cy="3875963"/>
          </a:xfrm>
        </p:spPr>
      </p:pic>
      <p:pic>
        <p:nvPicPr>
          <p:cNvPr id="3" name="Content Placeholder 4">
            <a:extLst>
              <a:ext uri="{FF2B5EF4-FFF2-40B4-BE49-F238E27FC236}">
                <a16:creationId xmlns:a16="http://schemas.microsoft.com/office/drawing/2014/main" id="{2C36F263-A2DE-69AF-FAE4-2F60C800F0C2}"/>
              </a:ext>
            </a:extLst>
          </p:cNvPr>
          <p:cNvPicPr>
            <a:picLocks noChangeAspect="1"/>
          </p:cNvPicPr>
          <p:nvPr/>
        </p:nvPicPr>
        <p:blipFill>
          <a:blip r:embed="rId3"/>
          <a:stretch>
            <a:fillRect/>
          </a:stretch>
        </p:blipFill>
        <p:spPr>
          <a:xfrm>
            <a:off x="130810" y="95250"/>
            <a:ext cx="1097280" cy="1083310"/>
          </a:xfrm>
          <a:prstGeom prst="rect">
            <a:avLst/>
          </a:prstGeom>
          <a:noFill/>
          <a:ln w="9525">
            <a:noFill/>
          </a:ln>
        </p:spPr>
      </p:pic>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6D58-72BA-1F61-A041-F0393F34311C}"/>
              </a:ext>
            </a:extLst>
          </p:cNvPr>
          <p:cNvSpPr>
            <a:spLocks noGrp="1"/>
          </p:cNvSpPr>
          <p:nvPr>
            <p:ph type="title"/>
          </p:nvPr>
        </p:nvSpPr>
        <p:spPr>
          <a:xfrm>
            <a:off x="609600" y="274638"/>
            <a:ext cx="3907809" cy="1143000"/>
          </a:xfrm>
        </p:spPr>
        <p:txBody>
          <a:bodyPr/>
          <a:lstStyle/>
          <a:p>
            <a:r>
              <a:rPr lang="en-US" sz="3200" b="1" dirty="0">
                <a:solidFill>
                  <a:srgbClr val="7030A0"/>
                </a:solidFill>
                <a:effectLst>
                  <a:outerShdw blurRad="38100" dist="38100" dir="2700000" algn="tl">
                    <a:srgbClr val="000000">
                      <a:alpha val="43137"/>
                    </a:srgbClr>
                  </a:outerShdw>
                </a:effectLst>
              </a:rPr>
              <a:t>Modern Systems:</a:t>
            </a:r>
            <a:endParaRPr lang="en-IN" sz="32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E9FB091-A6B3-E931-FE9C-F573D719DB26}"/>
              </a:ext>
            </a:extLst>
          </p:cNvPr>
          <p:cNvSpPr>
            <a:spLocks noGrp="1"/>
          </p:cNvSpPr>
          <p:nvPr>
            <p:ph idx="1"/>
          </p:nvPr>
        </p:nvSpPr>
        <p:spPr>
          <a:xfrm>
            <a:off x="609600" y="1627497"/>
            <a:ext cx="10335904" cy="1828800"/>
          </a:xfrm>
        </p:spPr>
        <p:txBody>
          <a:bodyPr/>
          <a:lstStyle/>
          <a:p>
            <a:pPr marL="0" indent="0">
              <a:buNone/>
            </a:pPr>
            <a:br>
              <a:rPr lang="en-US" b="1" dirty="0"/>
            </a:br>
            <a:r>
              <a:rPr lang="en-US" sz="3200" dirty="0"/>
              <a:t>BRTS, Metro, Intelligent Transportation Systems and  Case studies.</a:t>
            </a:r>
          </a:p>
          <a:p>
            <a:endParaRPr lang="en-IN" dirty="0"/>
          </a:p>
        </p:txBody>
      </p:sp>
      <p:pic>
        <p:nvPicPr>
          <p:cNvPr id="5" name="Picture 4">
            <a:extLst>
              <a:ext uri="{FF2B5EF4-FFF2-40B4-BE49-F238E27FC236}">
                <a16:creationId xmlns:a16="http://schemas.microsoft.com/office/drawing/2014/main" id="{4DC65036-DAA2-6917-7A17-9303DBC051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0735" y="4919202"/>
            <a:ext cx="2619375" cy="1743075"/>
          </a:xfrm>
          <a:prstGeom prst="rect">
            <a:avLst/>
          </a:prstGeom>
        </p:spPr>
      </p:pic>
      <p:pic>
        <p:nvPicPr>
          <p:cNvPr id="7" name="Picture 6">
            <a:extLst>
              <a:ext uri="{FF2B5EF4-FFF2-40B4-BE49-F238E27FC236}">
                <a16:creationId xmlns:a16="http://schemas.microsoft.com/office/drawing/2014/main" id="{CB09C1E4-9B05-5E4B-7C7C-5D4C215E5C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24" y="3338052"/>
            <a:ext cx="2895600" cy="1581150"/>
          </a:xfrm>
          <a:prstGeom prst="rect">
            <a:avLst/>
          </a:prstGeom>
        </p:spPr>
      </p:pic>
      <p:pic>
        <p:nvPicPr>
          <p:cNvPr id="9" name="Picture 8">
            <a:extLst>
              <a:ext uri="{FF2B5EF4-FFF2-40B4-BE49-F238E27FC236}">
                <a16:creationId xmlns:a16="http://schemas.microsoft.com/office/drawing/2014/main" id="{A53AD0F3-9B3A-D797-D728-12232321CF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6737" y="3259062"/>
            <a:ext cx="2619374" cy="1857375"/>
          </a:xfrm>
          <a:prstGeom prst="rect">
            <a:avLst/>
          </a:prstGeom>
        </p:spPr>
      </p:pic>
    </p:spTree>
    <p:extLst>
      <p:ext uri="{BB962C8B-B14F-4D97-AF65-F5344CB8AC3E}">
        <p14:creationId xmlns:p14="http://schemas.microsoft.com/office/powerpoint/2010/main" val="1760811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4958715" cy="1143000"/>
          </a:xfrm>
        </p:spPr>
        <p:txBody>
          <a:bodyPr/>
          <a:lstStyle/>
          <a:p>
            <a:r>
              <a:rPr lang="en-IN" b="1" spc="100" dirty="0">
                <a:ln w="18000">
                  <a:solidFill>
                    <a:schemeClr val="accent1">
                      <a:satMod val="200000"/>
                      <a:tint val="72000"/>
                    </a:schemeClr>
                  </a:solidFill>
                  <a:prstDash val="solid"/>
                </a:ln>
                <a:solidFill>
                  <a:srgbClr val="FF0000"/>
                </a:solidFill>
                <a:effectLst>
                  <a:outerShdw blurRad="25000" dist="20000" dir="16020000" algn="tl">
                    <a:schemeClr val="accent1">
                      <a:satMod val="200000"/>
                      <a:shade val="1000"/>
                      <a:alpha val="60000"/>
                    </a:schemeClr>
                  </a:outerShdw>
                </a:effectLst>
                <a:sym typeface="+mn-ea"/>
              </a:rPr>
              <a:t>Contents</a:t>
            </a:r>
            <a:endParaRPr lang="en-US"/>
          </a:p>
        </p:txBody>
      </p:sp>
      <p:sp>
        <p:nvSpPr>
          <p:cNvPr id="4" name="TextBox 3"/>
          <p:cNvSpPr txBox="1"/>
          <p:nvPr/>
        </p:nvSpPr>
        <p:spPr>
          <a:xfrm>
            <a:off x="1127125" y="914400"/>
            <a:ext cx="6818630" cy="4069063"/>
          </a:xfrm>
          <a:prstGeom prst="rect">
            <a:avLst/>
          </a:prstGeom>
          <a:noFill/>
        </p:spPr>
        <p:txBody>
          <a:bodyPr wrap="square" rtlCol="0">
            <a:spAutoFit/>
          </a:bodyPr>
          <a:lstStyle/>
          <a:p>
            <a:endParaRPr lang="en-IN" sz="3600" b="1" spc="100" dirty="0">
              <a:ln w="18000">
                <a:solidFill>
                  <a:schemeClr val="accent1">
                    <a:satMod val="200000"/>
                    <a:tint val="72000"/>
                  </a:schemeClr>
                </a:solidFill>
                <a:prstDash val="solid"/>
              </a:ln>
              <a:solidFill>
                <a:srgbClr val="FF0000"/>
              </a:solidFill>
              <a:effectLst>
                <a:outerShdw blurRad="25000" dist="20000" dir="16020000" algn="tl">
                  <a:schemeClr val="accent1">
                    <a:satMod val="200000"/>
                    <a:shade val="1000"/>
                    <a:alpha val="60000"/>
                  </a:schemeClr>
                </a:outerShdw>
              </a:effectLst>
            </a:endParaRPr>
          </a:p>
          <a:p>
            <a:pPr>
              <a:lnSpc>
                <a:spcPct val="200000"/>
              </a:lnSpc>
              <a:buFont typeface="Wingdings" panose="05000000000000000000" pitchFamily="2" charset="2"/>
              <a:buChar char="v"/>
            </a:pPr>
            <a:r>
              <a:rPr lang="en-US" altLang="en-IN" sz="3200" dirty="0"/>
              <a:t>BRTS</a:t>
            </a:r>
          </a:p>
          <a:p>
            <a:pPr>
              <a:lnSpc>
                <a:spcPct val="200000"/>
              </a:lnSpc>
              <a:buFont typeface="Wingdings" panose="05000000000000000000" pitchFamily="2" charset="2"/>
              <a:buChar char="v"/>
            </a:pPr>
            <a:r>
              <a:rPr lang="en-US" sz="3200" dirty="0"/>
              <a:t>ITS</a:t>
            </a:r>
          </a:p>
          <a:p>
            <a:pPr>
              <a:lnSpc>
                <a:spcPct val="200000"/>
              </a:lnSpc>
            </a:pPr>
            <a:endParaRPr lang="en-US" altLang="en-IN" sz="3200" dirty="0"/>
          </a:p>
          <a:p>
            <a:pPr>
              <a:lnSpc>
                <a:spcPct val="200000"/>
              </a:lnSpc>
            </a:pPr>
            <a:endParaRPr lang="en-IN" dirty="0"/>
          </a:p>
        </p:txBody>
      </p:sp>
      <p:pic>
        <p:nvPicPr>
          <p:cNvPr id="5" name="Picture 4" descr="C:\Users\Yogi\Desktop\SCPVET@Civil\download.jpg"/>
          <p:cNvPicPr>
            <a:picLocks noChangeAspect="1" noChangeArrowheads="1"/>
          </p:cNvPicPr>
          <p:nvPr/>
        </p:nvPicPr>
        <p:blipFill>
          <a:blip r:embed="rId2"/>
          <a:srcRect/>
          <a:stretch>
            <a:fillRect/>
          </a:stretch>
        </p:blipFill>
        <p:spPr bwMode="auto">
          <a:xfrm>
            <a:off x="-7620" y="16510"/>
            <a:ext cx="1134110" cy="89789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780" y="222885"/>
            <a:ext cx="7734300" cy="1143000"/>
          </a:xfrm>
        </p:spPr>
        <p:txBody>
          <a:bodyPr/>
          <a:lstStyle/>
          <a:p>
            <a:r>
              <a:rPr lang="en-US" altLang="en-US" sz="3200" b="1">
                <a:solidFill>
                  <a:srgbClr val="002060"/>
                </a:solidFill>
              </a:rPr>
              <a:t>Bus Rapid Transit System </a:t>
            </a:r>
            <a:r>
              <a:rPr lang="en-US" altLang="en-US" sz="3200" b="1">
                <a:solidFill>
                  <a:schemeClr val="tx1"/>
                </a:solidFill>
                <a:effectLst>
                  <a:outerShdw blurRad="38100" dist="19050" dir="2700000" algn="tl" rotWithShape="0">
                    <a:schemeClr val="dk1">
                      <a:alpha val="40000"/>
                    </a:schemeClr>
                  </a:outerShdw>
                </a:effectLst>
              </a:rPr>
              <a:t>(BRTS)</a:t>
            </a:r>
          </a:p>
        </p:txBody>
      </p:sp>
      <p:pic>
        <p:nvPicPr>
          <p:cNvPr id="5" name="Picture 4" descr="C:\Users\Yogi\Desktop\SCPVET@Civil\download.jpg"/>
          <p:cNvPicPr>
            <a:picLocks noChangeAspect="1" noChangeArrowheads="1"/>
          </p:cNvPicPr>
          <p:nvPr/>
        </p:nvPicPr>
        <p:blipFill>
          <a:blip r:embed="rId2"/>
          <a:srcRect/>
          <a:stretch>
            <a:fillRect/>
          </a:stretch>
        </p:blipFill>
        <p:spPr bwMode="auto">
          <a:xfrm>
            <a:off x="-7620" y="16510"/>
            <a:ext cx="1134110" cy="897890"/>
          </a:xfrm>
          <a:prstGeom prst="rect">
            <a:avLst/>
          </a:prstGeom>
          <a:noFill/>
        </p:spPr>
      </p:pic>
      <p:sp>
        <p:nvSpPr>
          <p:cNvPr id="9" name="Text Box 8"/>
          <p:cNvSpPr txBox="1"/>
          <p:nvPr/>
        </p:nvSpPr>
        <p:spPr>
          <a:xfrm>
            <a:off x="315595" y="1087120"/>
            <a:ext cx="6407785" cy="5262245"/>
          </a:xfrm>
          <a:prstGeom prst="rect">
            <a:avLst/>
          </a:prstGeom>
          <a:noFill/>
        </p:spPr>
        <p:txBody>
          <a:bodyPr wrap="square" rtlCol="0" anchor="t">
            <a:spAutoFit/>
          </a:bodyPr>
          <a:lstStyle/>
          <a:p>
            <a:pPr algn="just">
              <a:lnSpc>
                <a:spcPct val="150000"/>
              </a:lnSpc>
            </a:pPr>
            <a:r>
              <a:rPr lang="en-US" altLang="en-US" sz="2800" b="1" dirty="0">
                <a:highlight>
                  <a:srgbClr val="FFFF00"/>
                </a:highlight>
              </a:rPr>
              <a:t>D</a:t>
            </a:r>
            <a:r>
              <a:rPr lang="en-US" sz="2800" b="1" dirty="0">
                <a:highlight>
                  <a:srgbClr val="FFFF00"/>
                </a:highlight>
              </a:rPr>
              <a:t>efinition from Federal Transit Administration</a:t>
            </a:r>
            <a:r>
              <a:rPr lang="en-US" sz="2800" dirty="0"/>
              <a:t>: BRT is a high-capacity bus-based transit system that delivers </a:t>
            </a:r>
            <a:r>
              <a:rPr lang="en-US" sz="2800" b="1" dirty="0">
                <a:solidFill>
                  <a:srgbClr val="00B050"/>
                </a:solidFill>
              </a:rPr>
              <a:t>fast</a:t>
            </a:r>
            <a:r>
              <a:rPr lang="en-US" sz="2800" dirty="0"/>
              <a:t> and </a:t>
            </a:r>
            <a:r>
              <a:rPr lang="en-US" sz="2800" b="1" dirty="0">
                <a:solidFill>
                  <a:srgbClr val="0070C0"/>
                </a:solidFill>
              </a:rPr>
              <a:t>efficient service</a:t>
            </a:r>
            <a:r>
              <a:rPr lang="en-US" sz="2800" dirty="0"/>
              <a:t> that may include </a:t>
            </a:r>
            <a:r>
              <a:rPr lang="en-US" sz="2800" b="1" dirty="0">
                <a:solidFill>
                  <a:schemeClr val="tx1">
                    <a:lumMod val="95000"/>
                    <a:lumOff val="5000"/>
                  </a:schemeClr>
                </a:solidFill>
              </a:rPr>
              <a:t>dedicated lanes</a:t>
            </a:r>
            <a:r>
              <a:rPr lang="en-US" sz="2800" dirty="0"/>
              <a:t>, busways, </a:t>
            </a:r>
            <a:r>
              <a:rPr lang="en-US" sz="2800" b="1" dirty="0">
                <a:solidFill>
                  <a:srgbClr val="7030A0"/>
                </a:solidFill>
              </a:rPr>
              <a:t>traffic signal priority</a:t>
            </a:r>
            <a:r>
              <a:rPr lang="en-US" sz="2800" dirty="0"/>
              <a:t>, off-board fare collection, </a:t>
            </a:r>
            <a:r>
              <a:rPr lang="en-US" sz="2800" b="1" dirty="0">
                <a:solidFill>
                  <a:srgbClr val="5165FB"/>
                </a:solidFill>
              </a:rPr>
              <a:t>elevated platforms</a:t>
            </a:r>
            <a:r>
              <a:rPr lang="en-US" sz="2800" dirty="0"/>
              <a:t> and enhanced stations</a:t>
            </a:r>
          </a:p>
        </p:txBody>
      </p:sp>
      <p:pic>
        <p:nvPicPr>
          <p:cNvPr id="10" name="Picture 9" descr="brts-pune-759"/>
          <p:cNvPicPr>
            <a:picLocks noChangeAspect="1"/>
          </p:cNvPicPr>
          <p:nvPr/>
        </p:nvPicPr>
        <p:blipFill>
          <a:blip r:embed="rId3"/>
          <a:stretch>
            <a:fillRect/>
          </a:stretch>
        </p:blipFill>
        <p:spPr>
          <a:xfrm>
            <a:off x="6939915" y="1365885"/>
            <a:ext cx="5247005" cy="4362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Yogi\Desktop\SCPVET@Civil\download.jpg"/>
          <p:cNvPicPr>
            <a:picLocks noChangeAspect="1" noChangeArrowheads="1"/>
          </p:cNvPicPr>
          <p:nvPr/>
        </p:nvPicPr>
        <p:blipFill>
          <a:blip r:embed="rId2"/>
          <a:srcRect/>
          <a:stretch>
            <a:fillRect/>
          </a:stretch>
        </p:blipFill>
        <p:spPr bwMode="auto">
          <a:xfrm>
            <a:off x="-7620" y="16510"/>
            <a:ext cx="1134110" cy="897890"/>
          </a:xfrm>
          <a:prstGeom prst="rect">
            <a:avLst/>
          </a:prstGeom>
          <a:noFill/>
        </p:spPr>
      </p:pic>
      <p:sp>
        <p:nvSpPr>
          <p:cNvPr id="3" name="Title 2"/>
          <p:cNvSpPr>
            <a:spLocks noGrp="1"/>
          </p:cNvSpPr>
          <p:nvPr>
            <p:ph type="title"/>
          </p:nvPr>
        </p:nvSpPr>
        <p:spPr/>
        <p:txBody>
          <a:bodyPr/>
          <a:lstStyle/>
          <a:p>
            <a:r>
              <a:rPr lang="en-US" sz="3200" b="1">
                <a:sym typeface="+mn-ea"/>
              </a:rPr>
              <a:t>BRT </a:t>
            </a:r>
            <a:r>
              <a:rPr lang="en-US" altLang="en-US" sz="3200" b="1">
                <a:sym typeface="+mn-ea"/>
              </a:rPr>
              <a:t>or B</a:t>
            </a:r>
            <a:r>
              <a:rPr lang="en-US" sz="3200" b="1">
                <a:sym typeface="+mn-ea"/>
              </a:rPr>
              <a:t>usway or </a:t>
            </a:r>
            <a:r>
              <a:rPr lang="en-US" altLang="en-US" sz="3200" b="1">
                <a:sym typeface="+mn-ea"/>
              </a:rPr>
              <a:t>T</a:t>
            </a:r>
            <a:r>
              <a:rPr lang="en-US" sz="3200" b="1">
                <a:sym typeface="+mn-ea"/>
              </a:rPr>
              <a:t>ransitway</a:t>
            </a:r>
            <a:endParaRPr lang="en-US" sz="3200" b="1"/>
          </a:p>
        </p:txBody>
      </p:sp>
      <p:sp>
        <p:nvSpPr>
          <p:cNvPr id="4" name="Text Box 3"/>
          <p:cNvSpPr txBox="1"/>
          <p:nvPr/>
        </p:nvSpPr>
        <p:spPr>
          <a:xfrm>
            <a:off x="140335" y="1132840"/>
            <a:ext cx="11717655" cy="5262245"/>
          </a:xfrm>
          <a:prstGeom prst="rect">
            <a:avLst/>
          </a:prstGeom>
          <a:noFill/>
        </p:spPr>
        <p:txBody>
          <a:bodyPr wrap="square" rtlCol="0" anchor="t">
            <a:spAutoFit/>
          </a:bodyPr>
          <a:lstStyle/>
          <a:p>
            <a:pPr marL="457200" indent="-457200" algn="just">
              <a:lnSpc>
                <a:spcPct val="150000"/>
              </a:lnSpc>
              <a:buFont typeface="Arial" panose="020B0604020202020204" pitchFamily="34" charset="0"/>
              <a:buChar char="•"/>
            </a:pPr>
            <a:r>
              <a:rPr lang="en-US" sz="2800"/>
              <a:t>Bus rapid transit (BRT), also referred to as a busway or transitway, is a bus-based public transport system designed to have </a:t>
            </a:r>
            <a:r>
              <a:rPr lang="en-US" sz="2800" b="1">
                <a:solidFill>
                  <a:srgbClr val="00B0F0"/>
                </a:solidFill>
              </a:rPr>
              <a:t>much more </a:t>
            </a:r>
            <a:r>
              <a:rPr lang="en-US" sz="2800"/>
              <a:t>capacity, reliability and other quality features than a conventional bus system.</a:t>
            </a:r>
          </a:p>
          <a:p>
            <a:pPr marL="457200" indent="-457200" algn="just">
              <a:lnSpc>
                <a:spcPct val="150000"/>
              </a:lnSpc>
              <a:buFont typeface="Arial" panose="020B0604020202020204" pitchFamily="34" charset="0"/>
              <a:buChar char="•"/>
            </a:pPr>
            <a:r>
              <a:rPr lang="en-US" sz="2800"/>
              <a:t>Typically, a BRT system includes</a:t>
            </a:r>
            <a:r>
              <a:rPr lang="en-US" sz="2800" b="1">
                <a:solidFill>
                  <a:srgbClr val="002060"/>
                </a:solidFill>
              </a:rPr>
              <a:t> roadways</a:t>
            </a:r>
            <a:r>
              <a:rPr lang="en-US" sz="2800"/>
              <a:t> that are dedicated to buses, and gives priority to buses at intersections where buses may interact with other traffic; alongside design features to reduce </a:t>
            </a:r>
            <a:r>
              <a:rPr lang="en-US" sz="2800" b="1">
                <a:solidFill>
                  <a:srgbClr val="FF0000"/>
                </a:solidFill>
              </a:rPr>
              <a:t>delays caused</a:t>
            </a:r>
            <a:r>
              <a:rPr lang="en-US" sz="2800"/>
              <a:t> by passengers boarding or leaving buses, or paying fares. </a:t>
            </a:r>
          </a:p>
        </p:txBody>
      </p:sp>
    </p:spTree>
    <p:extLst>
      <p:ext uri="{BB962C8B-B14F-4D97-AF65-F5344CB8AC3E}">
        <p14:creationId xmlns:p14="http://schemas.microsoft.com/office/powerpoint/2010/main" val="265898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Yogi\Desktop\SCPVET@Civil\download.jpg"/>
          <p:cNvPicPr>
            <a:picLocks noChangeAspect="1" noChangeArrowheads="1"/>
          </p:cNvPicPr>
          <p:nvPr/>
        </p:nvPicPr>
        <p:blipFill>
          <a:blip r:embed="rId2"/>
          <a:srcRect/>
          <a:stretch>
            <a:fillRect/>
          </a:stretch>
        </p:blipFill>
        <p:spPr bwMode="auto">
          <a:xfrm>
            <a:off x="-7620" y="16510"/>
            <a:ext cx="1134110" cy="897890"/>
          </a:xfrm>
          <a:prstGeom prst="rect">
            <a:avLst/>
          </a:prstGeom>
          <a:noFill/>
        </p:spPr>
      </p:pic>
      <p:sp>
        <p:nvSpPr>
          <p:cNvPr id="4" name="Text Box 3"/>
          <p:cNvSpPr txBox="1"/>
          <p:nvPr/>
        </p:nvSpPr>
        <p:spPr>
          <a:xfrm>
            <a:off x="202565" y="902335"/>
            <a:ext cx="11739880" cy="5262245"/>
          </a:xfrm>
          <a:prstGeom prst="rect">
            <a:avLst/>
          </a:prstGeom>
          <a:noFill/>
        </p:spPr>
        <p:txBody>
          <a:bodyPr wrap="square" rtlCol="0" anchor="t">
            <a:spAutoFit/>
          </a:bodyPr>
          <a:lstStyle/>
          <a:p>
            <a:pPr marL="457200" indent="-457200" algn="just">
              <a:lnSpc>
                <a:spcPct val="150000"/>
              </a:lnSpc>
              <a:buFont typeface="Arial" panose="020B0604020202020204" pitchFamily="34" charset="0"/>
              <a:buChar char="•"/>
            </a:pPr>
            <a:r>
              <a:rPr lang="en-US" sz="2800">
                <a:sym typeface="+mn-ea"/>
              </a:rPr>
              <a:t>BRT aims to combine the capacity and speed of a light rail or metro system (LRT) or heavy rail with the flexibility, lower cost and simplicity of a bus system.</a:t>
            </a:r>
          </a:p>
          <a:p>
            <a:pPr marL="457200" indent="-457200" algn="just">
              <a:lnSpc>
                <a:spcPct val="150000"/>
              </a:lnSpc>
              <a:buFont typeface="Arial" panose="020B0604020202020204" pitchFamily="34" charset="0"/>
              <a:buChar char="•"/>
            </a:pPr>
            <a:r>
              <a:rPr lang="en-US" sz="2800"/>
              <a:t>The world's first BRT system was the Busway in Runcorn New Town, England, which entered service in 1971.</a:t>
            </a:r>
          </a:p>
          <a:p>
            <a:pPr marL="457200" indent="-457200" algn="just">
              <a:lnSpc>
                <a:spcPct val="150000"/>
              </a:lnSpc>
              <a:buFont typeface="Arial" panose="020B0604020202020204" pitchFamily="34" charset="0"/>
              <a:buChar char="•"/>
            </a:pPr>
            <a:r>
              <a:rPr lang="en-US" sz="2800"/>
              <a:t>As of March 2018, a total of 166 cities in six continents have implemented BRT systems, accounting for 4,906 km (3,048 mi) of BRT lanes and about 32.2 million passengers every day.</a:t>
            </a:r>
          </a:p>
        </p:txBody>
      </p:sp>
    </p:spTree>
    <p:extLst>
      <p:ext uri="{BB962C8B-B14F-4D97-AF65-F5344CB8AC3E}">
        <p14:creationId xmlns:p14="http://schemas.microsoft.com/office/powerpoint/2010/main" val="200582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Yogi\Desktop\SCPVET@Civil\download.jpg"/>
          <p:cNvPicPr>
            <a:picLocks noChangeAspect="1" noChangeArrowheads="1"/>
          </p:cNvPicPr>
          <p:nvPr/>
        </p:nvPicPr>
        <p:blipFill>
          <a:blip r:embed="rId2"/>
          <a:srcRect/>
          <a:stretch>
            <a:fillRect/>
          </a:stretch>
        </p:blipFill>
        <p:spPr bwMode="auto">
          <a:xfrm>
            <a:off x="-7620" y="16510"/>
            <a:ext cx="1134110" cy="897890"/>
          </a:xfrm>
          <a:prstGeom prst="rect">
            <a:avLst/>
          </a:prstGeom>
          <a:noFill/>
        </p:spPr>
      </p:pic>
      <p:sp>
        <p:nvSpPr>
          <p:cNvPr id="3" name="Title 2"/>
          <p:cNvSpPr>
            <a:spLocks noGrp="1"/>
          </p:cNvSpPr>
          <p:nvPr>
            <p:ph type="title"/>
          </p:nvPr>
        </p:nvSpPr>
        <p:spPr>
          <a:xfrm>
            <a:off x="1101725" y="147955"/>
            <a:ext cx="4575175" cy="881380"/>
          </a:xfrm>
        </p:spPr>
        <p:txBody>
          <a:bodyPr/>
          <a:lstStyle/>
          <a:p>
            <a:r>
              <a:rPr lang="en-US" sz="3200" b="1">
                <a:solidFill>
                  <a:srgbClr val="00B050"/>
                </a:solidFill>
              </a:rPr>
              <a:t>Reasons for use</a:t>
            </a:r>
          </a:p>
        </p:txBody>
      </p:sp>
      <p:sp>
        <p:nvSpPr>
          <p:cNvPr id="4" name="Text Box 3"/>
          <p:cNvSpPr txBox="1"/>
          <p:nvPr/>
        </p:nvSpPr>
        <p:spPr>
          <a:xfrm>
            <a:off x="166370" y="784860"/>
            <a:ext cx="11508740" cy="6092825"/>
          </a:xfrm>
          <a:prstGeom prst="rect">
            <a:avLst/>
          </a:prstGeom>
          <a:noFill/>
        </p:spPr>
        <p:txBody>
          <a:bodyPr wrap="square" rtlCol="0" anchor="t">
            <a:spAutoFit/>
          </a:bodyPr>
          <a:lstStyle/>
          <a:p>
            <a:pPr marL="342900" indent="-342900" algn="just">
              <a:lnSpc>
                <a:spcPct val="150000"/>
              </a:lnSpc>
              <a:buFont typeface="Arial" panose="020B0604020202020204" pitchFamily="34" charset="0"/>
              <a:buChar char="•"/>
            </a:pPr>
            <a:r>
              <a:rPr lang="en-US" sz="2600"/>
              <a:t>Compared to other common transit modes such as </a:t>
            </a:r>
            <a:r>
              <a:rPr lang="en-US" sz="2600" b="1">
                <a:solidFill>
                  <a:srgbClr val="00B0F0"/>
                </a:solidFill>
              </a:rPr>
              <a:t>light rail transit (LRT)</a:t>
            </a:r>
            <a:r>
              <a:rPr lang="en-US" sz="2600"/>
              <a:t>, bus rapid transit (BRT) service is attractive to transit authorities because it does not cost as much to establish and operat</a:t>
            </a:r>
            <a:r>
              <a:rPr lang="en-US" altLang="en-US" sz="2600"/>
              <a:t>.</a:t>
            </a:r>
          </a:p>
          <a:p>
            <a:pPr marL="342900" indent="-342900" algn="just">
              <a:lnSpc>
                <a:spcPct val="150000"/>
              </a:lnSpc>
              <a:buFont typeface="Arial" panose="020B0604020202020204" pitchFamily="34" charset="0"/>
              <a:buChar char="•"/>
            </a:pPr>
            <a:r>
              <a:rPr lang="en-US" altLang="en-US" sz="2600">
                <a:solidFill>
                  <a:srgbClr val="FF0000"/>
                </a:solidFill>
              </a:rPr>
              <a:t>N</a:t>
            </a:r>
            <a:r>
              <a:rPr lang="en-US" sz="2600">
                <a:solidFill>
                  <a:srgbClr val="FF0000"/>
                </a:solidFill>
              </a:rPr>
              <a:t>o track needs</a:t>
            </a:r>
            <a:r>
              <a:rPr lang="en-US" sz="2600"/>
              <a:t> to be laid, bus drivers typically require less training and less pay than rail operators,and bus maintenance is less complex than rail maintenance.</a:t>
            </a:r>
          </a:p>
          <a:p>
            <a:pPr marL="342900" indent="-342900" algn="just">
              <a:lnSpc>
                <a:spcPct val="150000"/>
              </a:lnSpc>
              <a:buFont typeface="Arial" panose="020B0604020202020204" pitchFamily="34" charset="0"/>
              <a:buChar char="•"/>
            </a:pPr>
            <a:r>
              <a:rPr lang="en-US" sz="2600"/>
              <a:t>Moreover, buses are </a:t>
            </a:r>
            <a:r>
              <a:rPr lang="en-US" sz="2600" b="1">
                <a:solidFill>
                  <a:srgbClr val="00B0F0"/>
                </a:solidFill>
              </a:rPr>
              <a:t>more flexible t</a:t>
            </a:r>
            <a:r>
              <a:rPr lang="en-US" sz="2600"/>
              <a:t>han rail vehicles, because a bus route can be altered, either temporarily or permanently, to meet changing demand or contend with adverse road conditions with comparatively little investment of resources.</a:t>
            </a:r>
          </a:p>
        </p:txBody>
      </p:sp>
    </p:spTree>
    <p:extLst>
      <p:ext uri="{BB962C8B-B14F-4D97-AF65-F5344CB8AC3E}">
        <p14:creationId xmlns:p14="http://schemas.microsoft.com/office/powerpoint/2010/main" val="2843733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Yogi\Desktop\SCPVET@Civil\download.jpg"/>
          <p:cNvPicPr>
            <a:picLocks noChangeAspect="1" noChangeArrowheads="1"/>
          </p:cNvPicPr>
          <p:nvPr/>
        </p:nvPicPr>
        <p:blipFill>
          <a:blip r:embed="rId2"/>
          <a:srcRect/>
          <a:stretch>
            <a:fillRect/>
          </a:stretch>
        </p:blipFill>
        <p:spPr bwMode="auto">
          <a:xfrm>
            <a:off x="-7620" y="16510"/>
            <a:ext cx="1134110" cy="897890"/>
          </a:xfrm>
          <a:prstGeom prst="rect">
            <a:avLst/>
          </a:prstGeom>
          <a:noFill/>
        </p:spPr>
      </p:pic>
      <p:sp>
        <p:nvSpPr>
          <p:cNvPr id="3" name="Text Box 2"/>
          <p:cNvSpPr txBox="1"/>
          <p:nvPr/>
        </p:nvSpPr>
        <p:spPr>
          <a:xfrm>
            <a:off x="200025" y="782320"/>
            <a:ext cx="9304020" cy="5908040"/>
          </a:xfrm>
          <a:prstGeom prst="rect">
            <a:avLst/>
          </a:prstGeom>
          <a:noFill/>
        </p:spPr>
        <p:txBody>
          <a:bodyPr wrap="square" rtlCol="0" anchor="t">
            <a:spAutoFit/>
          </a:bodyPr>
          <a:lstStyle/>
          <a:p>
            <a:pPr marL="457200" indent="-457200">
              <a:lnSpc>
                <a:spcPct val="150000"/>
              </a:lnSpc>
              <a:buFont typeface="Wingdings" charset="0"/>
              <a:buChar char=""/>
            </a:pPr>
            <a:r>
              <a:rPr lang="en-US" sz="2800" dirty="0">
                <a:solidFill>
                  <a:srgbClr val="0070C0"/>
                </a:solidFill>
              </a:rPr>
              <a:t>Dedicated lanes and alignment</a:t>
            </a:r>
          </a:p>
          <a:p>
            <a:pPr marL="457200" indent="-457200">
              <a:lnSpc>
                <a:spcPct val="150000"/>
              </a:lnSpc>
              <a:buFont typeface="Wingdings" charset="0"/>
              <a:buChar char=""/>
            </a:pPr>
            <a:r>
              <a:rPr lang="en-US" sz="2800" dirty="0">
                <a:solidFill>
                  <a:srgbClr val="0070C0"/>
                </a:solidFill>
              </a:rPr>
              <a:t>Off-board fare collection</a:t>
            </a:r>
          </a:p>
          <a:p>
            <a:pPr marL="457200" indent="-457200">
              <a:lnSpc>
                <a:spcPct val="150000"/>
              </a:lnSpc>
              <a:buFont typeface="Wingdings" charset="0"/>
              <a:buChar char=""/>
            </a:pPr>
            <a:r>
              <a:rPr lang="en-US" sz="2800" dirty="0">
                <a:solidFill>
                  <a:srgbClr val="0070C0"/>
                </a:solidFill>
              </a:rPr>
              <a:t>Bus priority, turning and standing restrictions</a:t>
            </a:r>
          </a:p>
          <a:p>
            <a:pPr marL="457200" indent="-457200">
              <a:lnSpc>
                <a:spcPct val="150000"/>
              </a:lnSpc>
              <a:buFont typeface="Wingdings" charset="0"/>
              <a:buChar char=""/>
            </a:pPr>
            <a:r>
              <a:rPr lang="en-US" sz="2800" dirty="0">
                <a:solidFill>
                  <a:srgbClr val="0070C0"/>
                </a:solidFill>
              </a:rPr>
              <a:t>Platform-level boarding</a:t>
            </a:r>
          </a:p>
          <a:p>
            <a:pPr marL="457200" indent="-457200">
              <a:lnSpc>
                <a:spcPct val="150000"/>
              </a:lnSpc>
              <a:buFont typeface="Wingdings" charset="0"/>
              <a:buChar char=""/>
            </a:pPr>
            <a:r>
              <a:rPr lang="en-US" sz="2800" b="1" dirty="0">
                <a:solidFill>
                  <a:srgbClr val="002060"/>
                </a:solidFill>
              </a:rPr>
              <a:t>Additional features</a:t>
            </a:r>
          </a:p>
          <a:p>
            <a:pPr marL="457200" indent="-457200">
              <a:lnSpc>
                <a:spcPct val="150000"/>
              </a:lnSpc>
              <a:buFont typeface="Arial" panose="020B0604020202020204" pitchFamily="34" charset="0"/>
              <a:buChar char="•"/>
            </a:pPr>
            <a:r>
              <a:rPr lang="en-US" sz="2800" dirty="0">
                <a:solidFill>
                  <a:srgbClr val="002060"/>
                </a:solidFill>
              </a:rPr>
              <a:t>High capacity vehicles</a:t>
            </a:r>
          </a:p>
          <a:p>
            <a:pPr marL="457200" indent="-457200">
              <a:lnSpc>
                <a:spcPct val="150000"/>
              </a:lnSpc>
              <a:buFont typeface="Arial" panose="020B0604020202020204" pitchFamily="34" charset="0"/>
              <a:buChar char="•"/>
            </a:pPr>
            <a:r>
              <a:rPr lang="en-US" sz="2800" dirty="0">
                <a:solidFill>
                  <a:srgbClr val="002060"/>
                </a:solidFill>
              </a:rPr>
              <a:t>Quality stations</a:t>
            </a:r>
          </a:p>
          <a:p>
            <a:pPr marL="457200" indent="-457200">
              <a:lnSpc>
                <a:spcPct val="150000"/>
              </a:lnSpc>
              <a:buFont typeface="Arial" panose="020B0604020202020204" pitchFamily="34" charset="0"/>
              <a:buChar char="•"/>
            </a:pPr>
            <a:r>
              <a:rPr lang="en-US" sz="2800" dirty="0">
                <a:solidFill>
                  <a:srgbClr val="002060"/>
                </a:solidFill>
              </a:rPr>
              <a:t>Prominent brand or identity</a:t>
            </a:r>
          </a:p>
          <a:p>
            <a:pPr marL="457200" indent="-457200">
              <a:lnSpc>
                <a:spcPct val="150000"/>
              </a:lnSpc>
              <a:buFont typeface="Arial" panose="020B0604020202020204" pitchFamily="34" charset="0"/>
              <a:buChar char="•"/>
            </a:pPr>
            <a:r>
              <a:rPr lang="en-US" sz="2800" dirty="0">
                <a:solidFill>
                  <a:srgbClr val="002060"/>
                </a:solidFill>
              </a:rPr>
              <a:t>In tunnels or subterranean structures</a:t>
            </a:r>
          </a:p>
        </p:txBody>
      </p:sp>
      <p:sp>
        <p:nvSpPr>
          <p:cNvPr id="4" name="Title 3"/>
          <p:cNvSpPr>
            <a:spLocks noGrp="1"/>
          </p:cNvSpPr>
          <p:nvPr>
            <p:ph type="title"/>
          </p:nvPr>
        </p:nvSpPr>
        <p:spPr>
          <a:xfrm>
            <a:off x="989965" y="274955"/>
            <a:ext cx="3537585" cy="640080"/>
          </a:xfrm>
        </p:spPr>
        <p:txBody>
          <a:bodyPr/>
          <a:lstStyle/>
          <a:p>
            <a:r>
              <a:rPr lang="en-US" sz="3200" b="1" dirty="0">
                <a:solidFill>
                  <a:srgbClr val="00B050"/>
                </a:solidFill>
              </a:rPr>
              <a:t>Main features</a:t>
            </a:r>
          </a:p>
        </p:txBody>
      </p:sp>
    </p:spTree>
    <p:extLst>
      <p:ext uri="{BB962C8B-B14F-4D97-AF65-F5344CB8AC3E}">
        <p14:creationId xmlns:p14="http://schemas.microsoft.com/office/powerpoint/2010/main" val="4078497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Yogi\Desktop\SCPVET@Civil\download.jpg"/>
          <p:cNvPicPr>
            <a:picLocks noChangeAspect="1" noChangeArrowheads="1"/>
          </p:cNvPicPr>
          <p:nvPr/>
        </p:nvPicPr>
        <p:blipFill>
          <a:blip r:embed="rId2"/>
          <a:srcRect/>
          <a:stretch>
            <a:fillRect/>
          </a:stretch>
        </p:blipFill>
        <p:spPr bwMode="auto">
          <a:xfrm>
            <a:off x="-7620" y="16510"/>
            <a:ext cx="1134110" cy="897890"/>
          </a:xfrm>
          <a:prstGeom prst="rect">
            <a:avLst/>
          </a:prstGeom>
          <a:noFill/>
        </p:spPr>
      </p:pic>
      <p:pic>
        <p:nvPicPr>
          <p:cNvPr id="2" name="Picture 1" descr="Website-banner-scaled"/>
          <p:cNvPicPr>
            <a:picLocks noChangeAspect="1"/>
          </p:cNvPicPr>
          <p:nvPr/>
        </p:nvPicPr>
        <p:blipFill>
          <a:blip r:embed="rId3"/>
          <a:stretch>
            <a:fillRect/>
          </a:stretch>
        </p:blipFill>
        <p:spPr>
          <a:xfrm>
            <a:off x="1001395" y="779145"/>
            <a:ext cx="10385425" cy="5246370"/>
          </a:xfrm>
          <a:prstGeom prst="rect">
            <a:avLst/>
          </a:prstGeom>
        </p:spPr>
      </p:pic>
    </p:spTree>
    <p:extLst>
      <p:ext uri="{BB962C8B-B14F-4D97-AF65-F5344CB8AC3E}">
        <p14:creationId xmlns:p14="http://schemas.microsoft.com/office/powerpoint/2010/main" val="3688108747"/>
      </p:ext>
    </p:extLst>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796</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Bahnschrift</vt:lpstr>
      <vt:lpstr>Wingdings</vt:lpstr>
      <vt:lpstr>Business Cooperate</vt:lpstr>
      <vt:lpstr>PowerPoint Presentation</vt:lpstr>
      <vt:lpstr>Modern Systems:</vt:lpstr>
      <vt:lpstr>Contents</vt:lpstr>
      <vt:lpstr>Bus Rapid Transit System (BRTS)</vt:lpstr>
      <vt:lpstr>BRT or Busway or Transitway</vt:lpstr>
      <vt:lpstr>PowerPoint Presentation</vt:lpstr>
      <vt:lpstr>Reasons for use</vt:lpstr>
      <vt:lpstr>Main features</vt:lpstr>
      <vt:lpstr>PowerPoint Presentation</vt:lpstr>
      <vt:lpstr>Intelligent transportation System</vt:lpstr>
      <vt:lpstr>PowerPoint Presentation</vt:lpstr>
      <vt:lpstr>Defination As per Europian Union July 7, 2010</vt:lpstr>
      <vt:lpstr>Why Intelligent Transportation System needed? </vt:lpstr>
      <vt:lpstr> Advantages of Intelligent Transportation System </vt:lpstr>
      <vt:lpstr>How Intelligent Transportation System Works?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transportation System</dc:title>
  <dc:creator>admin</dc:creator>
  <cp:lastModifiedBy>yogeshlanjewar@gmail.com</cp:lastModifiedBy>
  <cp:revision>25</cp:revision>
  <dcterms:created xsi:type="dcterms:W3CDTF">2023-05-11T11:13:24Z</dcterms:created>
  <dcterms:modified xsi:type="dcterms:W3CDTF">2024-10-06T19:16:14Z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