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3" r:id="rId3"/>
    <p:sldId id="278" r:id="rId4"/>
    <p:sldId id="280" r:id="rId5"/>
    <p:sldId id="281" r:id="rId6"/>
    <p:sldId id="282" r:id="rId7"/>
    <p:sldId id="283" r:id="rId8"/>
    <p:sldId id="277" r:id="rId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714" y="987425"/>
            <a:ext cx="106244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Bahnschrift" pitchFamily="34" charset="0"/>
                <a:cs typeface="Times New Roman" panose="02020603050405020304" pitchFamily="18" charset="0"/>
              </a:rPr>
              <a:t>Open Elective - Transportation Systems</a:t>
            </a:r>
            <a:endParaRPr lang="en-US" sz="2800" b="1" dirty="0">
              <a:solidFill>
                <a:srgbClr val="00B050"/>
              </a:solidFill>
              <a:latin typeface="Bahnschrift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3922" y="3503837"/>
            <a:ext cx="4572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altLang="en-US" sz="2800" b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Prof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. Y</a:t>
            </a:r>
            <a:r>
              <a:rPr lang="en-US" altLang="en-US" sz="2800" b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ogesh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S. </a:t>
            </a:r>
            <a:r>
              <a:rPr lang="en-US" sz="2800" b="1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Lanjewar</a:t>
            </a:r>
            <a:endParaRPr lang="en-US" sz="280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Assistant Professor</a:t>
            </a:r>
            <a:endParaRPr lang="en-US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9550" y="4589235"/>
            <a:ext cx="9144000" cy="213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US" sz="16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US" sz="1600" dirty="0">
              <a:solidFill>
                <a:srgbClr val="E5C243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St. VINCENT PALLOTTI COLLEGE OF ENGINEERING &amp;</a:t>
            </a:r>
          </a:p>
          <a:p>
            <a:pPr algn="ctr"/>
            <a:r>
              <a:rPr lang="en-US" sz="24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TECHNOLOGY,NAGPUR</a:t>
            </a:r>
            <a:endParaRPr lang="en-US" sz="2400" b="1" dirty="0">
              <a:latin typeface="+mj-lt"/>
              <a:ea typeface="Times New Roman" panose="02020603050405020304" pitchFamily="18" charset="0"/>
            </a:endParaRPr>
          </a:p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9014" y="4979776"/>
            <a:ext cx="58597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  <a:endParaRPr lang="en-US" sz="2400" b="1" dirty="0">
              <a:solidFill>
                <a:srgbClr val="FF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3B8A1-4F01-434B-A2FD-89F5AEF5CAE9}" type="slidenum">
              <a:rPr lang="en-IN" smtClean="0">
                <a:latin typeface="+mj-lt"/>
              </a:rPr>
              <a:t>1</a:t>
            </a:fld>
            <a:endParaRPr lang="en-IN">
              <a:latin typeface="+mj-lt"/>
            </a:endParaRPr>
          </a:p>
        </p:txBody>
      </p:sp>
      <p:pic>
        <p:nvPicPr>
          <p:cNvPr id="1026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5980" y="2530720"/>
            <a:ext cx="1714500" cy="2076450"/>
          </a:xfrm>
          <a:prstGeom prst="rect">
            <a:avLst/>
          </a:prstGeom>
          <a:noFill/>
        </p:spPr>
      </p:pic>
      <p:pic>
        <p:nvPicPr>
          <p:cNvPr id="2" name="Picture 2" descr="C:\Users\Yogi\Desktop\SCPVET@Civil\download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352" y="2381030"/>
            <a:ext cx="2152650" cy="2124075"/>
          </a:xfrm>
          <a:prstGeom prst="rect">
            <a:avLst/>
          </a:prstGeom>
          <a:noFill/>
        </p:spPr>
      </p:pic>
      <p:sp>
        <p:nvSpPr>
          <p:cNvPr id="5" name="Text Box 4"/>
          <p:cNvSpPr txBox="1"/>
          <p:nvPr/>
        </p:nvSpPr>
        <p:spPr>
          <a:xfrm>
            <a:off x="5438140" y="2557780"/>
            <a:ext cx="17284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/>
              <a:t>Unit 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4958715" cy="1143000"/>
          </a:xfrm>
        </p:spPr>
        <p:txBody>
          <a:bodyPr/>
          <a:lstStyle/>
          <a:p>
            <a:r>
              <a:rPr lang="en-IN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sym typeface="+mn-ea"/>
              </a:rPr>
              <a:t>Contents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7125" y="914400"/>
            <a:ext cx="6818630" cy="406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en-IN" sz="3200" dirty="0"/>
              <a:t>BRTS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Comparison of BRTS</a:t>
            </a:r>
          </a:p>
          <a:p>
            <a:pPr>
              <a:lnSpc>
                <a:spcPct val="200000"/>
              </a:lnSpc>
            </a:pPr>
            <a:endParaRPr lang="en-US" altLang="en-IN" sz="3200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  <p:pic>
        <p:nvPicPr>
          <p:cNvPr id="5" name="Picture 4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6D58-72BA-1F61-A041-F0393F34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0513326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of BRTS in </a:t>
            </a:r>
            <a:r>
              <a:rPr lang="en-IN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Pune and Ahmedabad,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B091-A6B3-E931-FE9C-F573D719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7497"/>
            <a:ext cx="10335904" cy="1828800"/>
          </a:xfrm>
        </p:spPr>
        <p:txBody>
          <a:bodyPr/>
          <a:lstStyle/>
          <a:p>
            <a:pPr marL="0" indent="0">
              <a:buNone/>
            </a:pPr>
            <a:br>
              <a:rPr lang="en-US" b="1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E832-2F66-301E-1F6D-369D5C314DC5}"/>
              </a:ext>
            </a:extLst>
          </p:cNvPr>
          <p:cNvSpPr txBox="1"/>
          <p:nvPr/>
        </p:nvSpPr>
        <p:spPr>
          <a:xfrm>
            <a:off x="327546" y="1348178"/>
            <a:ext cx="11696132" cy="538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i="0" dirty="0">
                <a:solidFill>
                  <a:srgbClr val="001D35"/>
                </a:solidFill>
                <a:effectLst/>
                <a:highlight>
                  <a:srgbClr val="FFFF00"/>
                </a:highlight>
                <a:latin typeface="Google Sans"/>
              </a:rPr>
              <a:t>Implementation</a:t>
            </a:r>
            <a:endParaRPr lang="en-IN" sz="3200" b="0" i="0" dirty="0">
              <a:solidFill>
                <a:srgbClr val="001D35"/>
              </a:solidFill>
              <a:effectLst/>
              <a:highlight>
                <a:srgbClr val="FFFF00"/>
              </a:highlight>
              <a:latin typeface="Google Sans"/>
            </a:endParaRPr>
          </a:p>
          <a:p>
            <a:pPr algn="just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1D35"/>
                </a:solidFill>
                <a:effectLst/>
                <a:latin typeface="Google Sans"/>
              </a:rPr>
              <a:t>Pune was the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Google Sans"/>
              </a:rPr>
              <a:t>first</a:t>
            </a:r>
            <a:r>
              <a:rPr lang="en-IN" sz="2800" b="0" i="0" dirty="0">
                <a:solidFill>
                  <a:srgbClr val="001D35"/>
                </a:solidFill>
                <a:effectLst/>
                <a:latin typeface="Google Sans"/>
              </a:rPr>
              <a:t> city in India to implement a BRTS, in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Google Sans"/>
              </a:rPr>
              <a:t> 2006</a:t>
            </a:r>
            <a:r>
              <a:rPr lang="en-IN" sz="2800" b="0" i="0" dirty="0">
                <a:solidFill>
                  <a:srgbClr val="001D35"/>
                </a:solidFill>
                <a:effectLst/>
                <a:latin typeface="Google Sans"/>
              </a:rPr>
              <a:t>.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Google Sans"/>
              </a:rPr>
              <a:t>Ahmedabad's</a:t>
            </a:r>
            <a:r>
              <a:rPr lang="en-IN" sz="2800" b="0" i="0" dirty="0">
                <a:solidFill>
                  <a:srgbClr val="001D35"/>
                </a:solidFill>
                <a:effectLst/>
                <a:latin typeface="Google Sans"/>
              </a:rPr>
              <a:t> BRTS began as a pilot project in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Google Sans"/>
              </a:rPr>
              <a:t>2009. </a:t>
            </a:r>
          </a:p>
          <a:p>
            <a:pPr algn="just">
              <a:lnSpc>
                <a:spcPct val="150000"/>
              </a:lnSpc>
            </a:pPr>
            <a:r>
              <a:rPr lang="en-IN" sz="3200" b="1" i="0" dirty="0">
                <a:solidFill>
                  <a:srgbClr val="001D35"/>
                </a:solidFill>
                <a:effectLst/>
                <a:highlight>
                  <a:srgbClr val="FFFF00"/>
                </a:highlight>
                <a:latin typeface="Google Sans"/>
              </a:rPr>
              <a:t>Features</a:t>
            </a:r>
            <a:endParaRPr lang="en-IN" sz="3200" b="0" i="0" dirty="0">
              <a:solidFill>
                <a:srgbClr val="001D35"/>
              </a:solidFill>
              <a:effectLst/>
              <a:highlight>
                <a:srgbClr val="FFFF00"/>
              </a:highlight>
              <a:latin typeface="Google Sans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1D35"/>
                </a:solidFill>
                <a:effectLst/>
                <a:latin typeface="Google Sans"/>
              </a:rPr>
              <a:t>Ahmedabad's </a:t>
            </a:r>
            <a:r>
              <a:rPr lang="en-IN" sz="2800" b="1" dirty="0" err="1">
                <a:solidFill>
                  <a:srgbClr val="FF0000"/>
                </a:solidFill>
                <a:latin typeface="Google Sans"/>
              </a:rPr>
              <a:t>Janmarg</a:t>
            </a:r>
            <a:r>
              <a:rPr lang="en-IN" sz="2800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IN" sz="2800" b="0" i="0" dirty="0">
                <a:solidFill>
                  <a:srgbClr val="001D35"/>
                </a:solidFill>
                <a:effectLst/>
                <a:latin typeface="Google Sans"/>
              </a:rPr>
              <a:t>BRTS has a closed system with median bus stations, specially designed buses, and a revamped right of way. The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Google Sans"/>
              </a:rPr>
              <a:t>Rainbow</a:t>
            </a:r>
            <a:r>
              <a:rPr lang="en-IN" sz="2800" b="0" i="0" dirty="0">
                <a:solidFill>
                  <a:srgbClr val="001D35"/>
                </a:solidFill>
                <a:effectLst/>
                <a:latin typeface="Google Sans"/>
              </a:rPr>
              <a:t> BRTS in Pune has common median stations, which allow for easy transfer between routes without exiting the station. </a:t>
            </a:r>
          </a:p>
        </p:txBody>
      </p:sp>
    </p:spTree>
    <p:extLst>
      <p:ext uri="{BB962C8B-B14F-4D97-AF65-F5344CB8AC3E}">
        <p14:creationId xmlns:p14="http://schemas.microsoft.com/office/powerpoint/2010/main" val="176081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68E791-86D1-98E3-4761-8924C17627C2}"/>
              </a:ext>
            </a:extLst>
          </p:cNvPr>
          <p:cNvSpPr txBox="1"/>
          <p:nvPr/>
        </p:nvSpPr>
        <p:spPr>
          <a:xfrm>
            <a:off x="464022" y="1009006"/>
            <a:ext cx="11286698" cy="5367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001D35"/>
                </a:solidFill>
                <a:effectLst/>
                <a:highlight>
                  <a:srgbClr val="FFFF00"/>
                </a:highlight>
              </a:rPr>
              <a:t>Expansion</a:t>
            </a:r>
            <a:endParaRPr lang="en-IN" sz="3200" b="0" i="0" dirty="0">
              <a:solidFill>
                <a:srgbClr val="001D35"/>
              </a:solidFill>
              <a:effectLst/>
              <a:highlight>
                <a:srgbClr val="FFFF00"/>
              </a:highlight>
            </a:endParaRPr>
          </a:p>
          <a:p>
            <a:pPr algn="just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1D35"/>
                </a:solidFill>
                <a:effectLst/>
              </a:rPr>
              <a:t>Ahmedabad's BRTS has expanded to </a:t>
            </a:r>
            <a:r>
              <a:rPr lang="en-IN" sz="2800" b="1" i="0" dirty="0">
                <a:solidFill>
                  <a:srgbClr val="FF0000"/>
                </a:solidFill>
                <a:effectLst/>
              </a:rPr>
              <a:t>51 km </a:t>
            </a:r>
            <a:r>
              <a:rPr lang="en-IN" sz="2800" b="0" i="0" dirty="0">
                <a:solidFill>
                  <a:srgbClr val="001D35"/>
                </a:solidFill>
                <a:effectLst/>
              </a:rPr>
              <a:t>in three years. The Rainbow BRTS in Pune operates along a </a:t>
            </a:r>
            <a:r>
              <a:rPr lang="en-IN" sz="2800" b="1" i="0" dirty="0">
                <a:solidFill>
                  <a:srgbClr val="FF0000"/>
                </a:solidFill>
                <a:effectLst/>
              </a:rPr>
              <a:t>43 km </a:t>
            </a:r>
            <a:r>
              <a:rPr lang="en-IN" sz="2800" b="0" i="0" dirty="0">
                <a:solidFill>
                  <a:srgbClr val="001D35"/>
                </a:solidFill>
                <a:effectLst/>
              </a:rPr>
              <a:t>network of bus-only lanes.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001D35"/>
                </a:solidFill>
                <a:effectLst/>
                <a:highlight>
                  <a:srgbClr val="FFFF00"/>
                </a:highlight>
              </a:rPr>
              <a:t>Awards</a:t>
            </a:r>
            <a:endParaRPr lang="en-IN" sz="3200" b="0" i="0" dirty="0">
              <a:solidFill>
                <a:srgbClr val="001D35"/>
              </a:solidFill>
              <a:effectLst/>
              <a:highlight>
                <a:srgbClr val="FFFF00"/>
              </a:highlight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1D35"/>
                </a:solidFill>
                <a:effectLst/>
              </a:rPr>
              <a:t>Ahmedabad's BRTS has won </a:t>
            </a:r>
            <a:r>
              <a:rPr lang="en-IN" sz="2800" b="1" i="0" dirty="0">
                <a:solidFill>
                  <a:srgbClr val="FF0000"/>
                </a:solidFill>
                <a:effectLst/>
              </a:rPr>
              <a:t>many</a:t>
            </a:r>
            <a:r>
              <a:rPr lang="en-IN" sz="2800" b="0" i="0" dirty="0">
                <a:solidFill>
                  <a:srgbClr val="001D35"/>
                </a:solidFill>
                <a:effectLst/>
              </a:rPr>
              <a:t> awards. The UN has chosen Ahmedabad's BRTS as a showcase project to highlight how addressing climate change can improve people's lives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91804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E6EC6C-EBE3-7358-91F4-4C4D74F3D08B}"/>
              </a:ext>
            </a:extLst>
          </p:cNvPr>
          <p:cNvSpPr txBox="1"/>
          <p:nvPr/>
        </p:nvSpPr>
        <p:spPr>
          <a:xfrm>
            <a:off x="286602" y="1333007"/>
            <a:ext cx="11464119" cy="3982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i="0" dirty="0">
                <a:solidFill>
                  <a:srgbClr val="001D35"/>
                </a:solidFill>
                <a:effectLst/>
                <a:highlight>
                  <a:srgbClr val="FFFF00"/>
                </a:highlight>
              </a:rPr>
              <a:t>Challenges</a:t>
            </a:r>
            <a:endParaRPr lang="en-IN" sz="3200" b="0" i="0" dirty="0">
              <a:solidFill>
                <a:srgbClr val="001D35"/>
              </a:solidFill>
              <a:effectLst/>
              <a:highlight>
                <a:srgbClr val="FFFF00"/>
              </a:highlight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Pune and Pimpri Chinchwad civic bodies failed to give enough </a:t>
            </a:r>
            <a:r>
              <a:rPr lang="en-IN" sz="2800" b="1" dirty="0">
                <a:solidFill>
                  <a:srgbClr val="FF0000"/>
                </a:solidFill>
              </a:rPr>
              <a:t>dedicated buses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PMPML.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 the BRTS lanes did </a:t>
            </a:r>
            <a:r>
              <a:rPr lang="en-IN" sz="2800" b="1" dirty="0">
                <a:solidFill>
                  <a:srgbClr val="FF0000"/>
                </a:solidFill>
              </a:rPr>
              <a:t>not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carry as many people as they could have. They also </a:t>
            </a:r>
            <a:r>
              <a:rPr lang="en-IN" sz="2800" b="1" dirty="0">
                <a:solidFill>
                  <a:srgbClr val="FF0000"/>
                </a:solidFill>
              </a:rPr>
              <a:t>failed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maintain BRTS stations, rendering it a shabby piece of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225359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BD105B-C4B4-B551-3862-60A79FB86F8B}"/>
              </a:ext>
            </a:extLst>
          </p:cNvPr>
          <p:cNvSpPr txBox="1"/>
          <p:nvPr/>
        </p:nvSpPr>
        <p:spPr>
          <a:xfrm>
            <a:off x="204715" y="575565"/>
            <a:ext cx="11750723" cy="462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i="0" dirty="0">
                <a:solidFill>
                  <a:srgbClr val="040C28"/>
                </a:solidFill>
                <a:effectLst/>
                <a:highlight>
                  <a:srgbClr val="FFFF00"/>
                </a:highlight>
              </a:rPr>
              <a:t>Success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40C28"/>
                </a:solidFill>
                <a:effectLst/>
              </a:rPr>
              <a:t>The success of the BRT system has also led to an overall improvement in the </a:t>
            </a:r>
            <a:r>
              <a:rPr lang="en-IN" sz="2800" b="1" i="0" dirty="0">
                <a:solidFill>
                  <a:srgbClr val="FF0000"/>
                </a:solidFill>
                <a:effectLst/>
              </a:rPr>
              <a:t>service quality </a:t>
            </a:r>
            <a:r>
              <a:rPr lang="en-IN" sz="2800" b="0" i="0" dirty="0">
                <a:solidFill>
                  <a:srgbClr val="040C28"/>
                </a:solidFill>
                <a:effectLst/>
              </a:rPr>
              <a:t>of the Ahmedabad Municipal Transport Service (AMTS)</a:t>
            </a:r>
            <a:r>
              <a:rPr lang="en-IN" sz="2800" b="0" i="0" dirty="0">
                <a:solidFill>
                  <a:srgbClr val="474747"/>
                </a:solidFill>
                <a:effectLst/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All old diesel buses with </a:t>
            </a:r>
            <a:r>
              <a:rPr lang="en-IN" sz="2800" b="1" i="0" dirty="0">
                <a:solidFill>
                  <a:srgbClr val="FF0000"/>
                </a:solidFill>
                <a:effectLst/>
              </a:rPr>
              <a:t>obsolete technology </a:t>
            </a: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have been replaced with compressed natural gas buses.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AMTS has added more than </a:t>
            </a:r>
            <a:r>
              <a:rPr lang="en-IN" sz="2800" b="1" i="0" dirty="0">
                <a:solidFill>
                  <a:srgbClr val="FF0000"/>
                </a:solidFill>
                <a:effectLst/>
              </a:rPr>
              <a:t>900 new buses </a:t>
            </a: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over the last four years.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97C0A-4509-6FE7-E1D9-0E0DDC3439EA}"/>
              </a:ext>
            </a:extLst>
          </p:cNvPr>
          <p:cNvSpPr txBox="1"/>
          <p:nvPr/>
        </p:nvSpPr>
        <p:spPr>
          <a:xfrm>
            <a:off x="409433" y="1143964"/>
            <a:ext cx="11546006" cy="334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Google Sans"/>
              </a:rPr>
              <a:t>Bus Routes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Pune, India has </a:t>
            </a:r>
            <a:r>
              <a:rPr lang="en-IN" sz="2800" b="1" dirty="0">
                <a:solidFill>
                  <a:srgbClr val="FF0000"/>
                </a:solidFill>
              </a:rPr>
              <a:t>51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Google Sans"/>
              </a:rPr>
              <a:t> </a:t>
            </a: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Rainbow Bus Rapid Transit (BRT) routes that run on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Google Sans"/>
              </a:rPr>
              <a:t>four</a:t>
            </a: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bus rapid transit corridors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The Ahmedabad </a:t>
            </a:r>
            <a:r>
              <a:rPr lang="en-IN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Janmarg</a:t>
            </a: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Limited (Ahmedabad BRTS) has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Google Sans"/>
              </a:rPr>
              <a:t>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Google Sans"/>
              </a:rPr>
              <a:t>101 bus routes </a:t>
            </a: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in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Google Sans"/>
              </a:rPr>
              <a:t> </a:t>
            </a: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Ahmedabad with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Google Sans"/>
              </a:rPr>
              <a:t> 183 bus stops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6952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1665027"/>
            <a:ext cx="6332560" cy="3875963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C36F263-A2DE-69AF-FAE4-2F60C800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323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Google Sans</vt:lpstr>
      <vt:lpstr>Wingdings</vt:lpstr>
      <vt:lpstr>Business Cooperate</vt:lpstr>
      <vt:lpstr>PowerPoint Presentation</vt:lpstr>
      <vt:lpstr>Contents</vt:lpstr>
      <vt:lpstr>Case study of BRTS in Pune and Ahmedabad, India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transportation System</dc:title>
  <dc:creator>admin</dc:creator>
  <cp:lastModifiedBy>yogeshlanjewar@gmail.com</cp:lastModifiedBy>
  <cp:revision>28</cp:revision>
  <dcterms:created xsi:type="dcterms:W3CDTF">2023-05-11T11:13:24Z</dcterms:created>
  <dcterms:modified xsi:type="dcterms:W3CDTF">2024-10-09T01:04:02Z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