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63" r:id="rId3"/>
    <p:sldId id="279" r:id="rId4"/>
    <p:sldId id="278" r:id="rId5"/>
    <p:sldId id="280" r:id="rId6"/>
    <p:sldId id="281" r:id="rId7"/>
    <p:sldId id="282" r:id="rId8"/>
    <p:sldId id="283" r:id="rId9"/>
    <p:sldId id="284" r:id="rId10"/>
    <p:sldId id="286" r:id="rId11"/>
    <p:sldId id="277" r:id="rId1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235"/>
    <a:srgbClr val="516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10/10/2024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10/10/2024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5714" y="987425"/>
            <a:ext cx="10624457" cy="769441"/>
          </a:xfrm>
          <a:prstGeom prst="rect">
            <a:avLst/>
          </a:prstGeom>
        </p:spPr>
        <p:txBody>
          <a:bodyPr wrap="square">
            <a:spAutoFit/>
          </a:bodyPr>
          <a:lstStyle/>
          <a:p>
            <a:pPr algn="ctr"/>
            <a:r>
              <a:rPr lang="en-US" sz="4400" b="1" dirty="0">
                <a:solidFill>
                  <a:srgbClr val="FF0000"/>
                </a:solidFill>
                <a:latin typeface="Bahnschrift" pitchFamily="34" charset="0"/>
                <a:cs typeface="Times New Roman" panose="02020603050405020304" pitchFamily="18" charset="0"/>
              </a:rPr>
              <a:t>Open Elective - Transportation Systems</a:t>
            </a:r>
            <a:endParaRPr lang="en-US" sz="2800" b="1" dirty="0">
              <a:solidFill>
                <a:srgbClr val="00B050"/>
              </a:solidFill>
              <a:latin typeface="Bahnschrift" pitchFamily="34" charset="0"/>
              <a:cs typeface="Times New Roman" panose="02020603050405020304" pitchFamily="18" charset="0"/>
            </a:endParaRPr>
          </a:p>
        </p:txBody>
      </p:sp>
      <p:sp>
        <p:nvSpPr>
          <p:cNvPr id="9" name="Rectangle 8"/>
          <p:cNvSpPr/>
          <p:nvPr/>
        </p:nvSpPr>
        <p:spPr>
          <a:xfrm>
            <a:off x="3833922" y="3503837"/>
            <a:ext cx="4572000" cy="1198880"/>
          </a:xfrm>
          <a:prstGeom prst="rect">
            <a:avLst/>
          </a:prstGeom>
        </p:spPr>
        <p:txBody>
          <a:bodyPr>
            <a:spAutoFit/>
          </a:bodyPr>
          <a:lstStyle/>
          <a:p>
            <a:pPr algn="ctr"/>
            <a:endParaRPr lang="en-US" sz="2000" dirty="0">
              <a:solidFill>
                <a:schemeClr val="tx1"/>
              </a:solidFill>
              <a:latin typeface="+mj-lt"/>
              <a:cs typeface="Times New Roman" panose="02020603050405020304" pitchFamily="18" charset="0"/>
            </a:endParaRPr>
          </a:p>
          <a:p>
            <a:pPr algn="ctr"/>
            <a:r>
              <a:rPr lang="en-US" altLang="en-US" sz="2800" b="1" dirty="0">
                <a:solidFill>
                  <a:srgbClr val="002060"/>
                </a:solidFill>
                <a:latin typeface="+mj-lt"/>
                <a:cs typeface="Times New Roman" panose="02020603050405020304" pitchFamily="18" charset="0"/>
              </a:rPr>
              <a:t>Prof</a:t>
            </a:r>
            <a:r>
              <a:rPr lang="en-US" sz="2800" b="1" dirty="0">
                <a:solidFill>
                  <a:srgbClr val="002060"/>
                </a:solidFill>
                <a:latin typeface="+mj-lt"/>
                <a:cs typeface="Times New Roman" panose="02020603050405020304" pitchFamily="18" charset="0"/>
              </a:rPr>
              <a:t>. Y</a:t>
            </a:r>
            <a:r>
              <a:rPr lang="en-US" altLang="en-US" sz="2800" b="1" dirty="0">
                <a:solidFill>
                  <a:srgbClr val="002060"/>
                </a:solidFill>
                <a:latin typeface="+mj-lt"/>
                <a:cs typeface="Times New Roman" panose="02020603050405020304" pitchFamily="18" charset="0"/>
              </a:rPr>
              <a:t>ogesh</a:t>
            </a:r>
            <a:r>
              <a:rPr lang="en-US" sz="2800" b="1" dirty="0">
                <a:solidFill>
                  <a:srgbClr val="002060"/>
                </a:solidFill>
                <a:latin typeface="+mj-lt"/>
                <a:cs typeface="Times New Roman" panose="02020603050405020304" pitchFamily="18" charset="0"/>
              </a:rPr>
              <a:t> S. </a:t>
            </a:r>
            <a:r>
              <a:rPr lang="en-US" sz="2800" b="1" dirty="0" err="1">
                <a:solidFill>
                  <a:srgbClr val="002060"/>
                </a:solidFill>
                <a:latin typeface="+mj-lt"/>
                <a:cs typeface="Times New Roman" panose="02020603050405020304" pitchFamily="18" charset="0"/>
              </a:rPr>
              <a:t>Lanjewar</a:t>
            </a:r>
            <a:endParaRPr lang="en-US" sz="2800" dirty="0">
              <a:solidFill>
                <a:srgbClr val="002060"/>
              </a:solidFill>
              <a:latin typeface="+mj-lt"/>
              <a:cs typeface="Times New Roman" panose="02020603050405020304" pitchFamily="18" charset="0"/>
            </a:endParaRPr>
          </a:p>
          <a:p>
            <a:pPr algn="ctr"/>
            <a:r>
              <a:rPr lang="en-US" sz="2400" b="1" dirty="0">
                <a:solidFill>
                  <a:schemeClr val="tx1"/>
                </a:solidFill>
                <a:latin typeface="+mj-lt"/>
                <a:cs typeface="Times New Roman" panose="02020603050405020304" pitchFamily="18" charset="0"/>
              </a:rPr>
              <a:t>Assistant Professor</a:t>
            </a:r>
            <a:endParaRPr lang="en-US" sz="2400" dirty="0">
              <a:solidFill>
                <a:schemeClr val="tx1"/>
              </a:solidFill>
              <a:latin typeface="+mj-lt"/>
              <a:cs typeface="Times New Roman" panose="02020603050405020304" pitchFamily="18" charset="0"/>
            </a:endParaRPr>
          </a:p>
        </p:txBody>
      </p:sp>
      <p:sp>
        <p:nvSpPr>
          <p:cNvPr id="10" name="Rectangle 9"/>
          <p:cNvSpPr/>
          <p:nvPr/>
        </p:nvSpPr>
        <p:spPr>
          <a:xfrm>
            <a:off x="1539550" y="4589235"/>
            <a:ext cx="9144000" cy="2133918"/>
          </a:xfrm>
          <a:prstGeom prst="rect">
            <a:avLst/>
          </a:prstGeom>
        </p:spPr>
        <p:txBody>
          <a:bodyPr wrap="square">
            <a:spAutoFit/>
          </a:bodyPr>
          <a:lstStyle/>
          <a:p>
            <a:pPr algn="ctr">
              <a:lnSpc>
                <a:spcPct val="150000"/>
              </a:lnSpc>
              <a:spcAft>
                <a:spcPts val="1000"/>
              </a:spcAft>
            </a:pPr>
            <a:endParaRPr lang="en-US" sz="1600" dirty="0">
              <a:latin typeface="+mj-lt"/>
              <a:ea typeface="Times New Roman" panose="02020603050405020304" pitchFamily="18" charset="0"/>
              <a:cs typeface="Times New Roman" panose="02020603050405020304" pitchFamily="18" charset="0"/>
            </a:endParaRPr>
          </a:p>
          <a:p>
            <a:pPr algn="ctr">
              <a:lnSpc>
                <a:spcPct val="150000"/>
              </a:lnSpc>
              <a:spcAft>
                <a:spcPts val="1000"/>
              </a:spcAft>
            </a:pPr>
            <a:endParaRPr lang="en-US" sz="1600" dirty="0">
              <a:solidFill>
                <a:srgbClr val="E5C243"/>
              </a:solidFill>
              <a:latin typeface="+mj-lt"/>
              <a:ea typeface="Times New Roman" panose="02020603050405020304" pitchFamily="18" charset="0"/>
              <a:cs typeface="Times New Roman" panose="02020603050405020304" pitchFamily="18" charset="0"/>
            </a:endParaRPr>
          </a:p>
          <a:p>
            <a:pPr algn="ctr"/>
            <a:r>
              <a:rPr lang="en-US" sz="2400" b="1" dirty="0">
                <a:latin typeface="+mj-lt"/>
                <a:ea typeface="Times New Roman" panose="02020603050405020304" pitchFamily="18" charset="0"/>
                <a:cs typeface="Times New Roman" panose="02020603050405020304" pitchFamily="18" charset="0"/>
              </a:rPr>
              <a:t>St. VINCENT PALLOTTI COLLEGE OF ENGINEERING &amp;</a:t>
            </a:r>
          </a:p>
          <a:p>
            <a:pPr algn="ctr"/>
            <a:r>
              <a:rPr lang="en-US" sz="2400" b="1" dirty="0">
                <a:latin typeface="+mj-lt"/>
                <a:ea typeface="Times New Roman" panose="02020603050405020304" pitchFamily="18" charset="0"/>
                <a:cs typeface="Times New Roman" panose="02020603050405020304" pitchFamily="18" charset="0"/>
              </a:rPr>
              <a:t>TECHNOLOGY,NAGPUR</a:t>
            </a:r>
            <a:endParaRPr lang="en-US" sz="2400" b="1" dirty="0">
              <a:latin typeface="+mj-lt"/>
              <a:ea typeface="Times New Roman" panose="02020603050405020304" pitchFamily="18" charset="0"/>
            </a:endParaRPr>
          </a:p>
          <a:p>
            <a:pPr algn="ctr"/>
            <a:endParaRPr lang="en-US" sz="2000" dirty="0">
              <a:latin typeface="+mj-lt"/>
            </a:endParaRPr>
          </a:p>
        </p:txBody>
      </p:sp>
      <p:sp>
        <p:nvSpPr>
          <p:cNvPr id="11" name="Rectangle 10"/>
          <p:cNvSpPr/>
          <p:nvPr/>
        </p:nvSpPr>
        <p:spPr>
          <a:xfrm>
            <a:off x="3429014" y="4979776"/>
            <a:ext cx="5859780" cy="645160"/>
          </a:xfrm>
          <a:prstGeom prst="rect">
            <a:avLst/>
          </a:prstGeom>
        </p:spPr>
        <p:txBody>
          <a:bodyPr wrap="none">
            <a:spAutoFit/>
          </a:bodyPr>
          <a:lstStyle/>
          <a:p>
            <a:pPr algn="ctr">
              <a:lnSpc>
                <a:spcPct val="150000"/>
              </a:lnSpc>
            </a:pPr>
            <a:r>
              <a:rPr lang="en-US" sz="2400" b="1" dirty="0">
                <a:solidFill>
                  <a:srgbClr val="FF0000"/>
                </a:solidFill>
                <a:latin typeface="+mj-lt"/>
                <a:ea typeface="Times New Roman" panose="02020603050405020304" pitchFamily="18" charset="0"/>
                <a:cs typeface="Times New Roman" panose="02020603050405020304" pitchFamily="18" charset="0"/>
              </a:rPr>
              <a:t>DEPARTMENT OF CIVIL ENGINEERING</a:t>
            </a:r>
            <a:endParaRPr lang="en-US" sz="2400" b="1" dirty="0">
              <a:solidFill>
                <a:srgbClr val="FF0000"/>
              </a:solidFill>
              <a:effectLst/>
              <a:latin typeface="+mj-lt"/>
              <a:ea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4"/>
          </p:nvPr>
        </p:nvSpPr>
        <p:spPr/>
        <p:txBody>
          <a:bodyPr/>
          <a:lstStyle/>
          <a:p>
            <a:fld id="{C4A3B8A1-4F01-434B-A2FD-89F5AEF5CAE9}" type="slidenum">
              <a:rPr lang="en-IN" smtClean="0">
                <a:latin typeface="+mj-lt"/>
              </a:rPr>
              <a:t>1</a:t>
            </a:fld>
            <a:endParaRPr lang="en-IN">
              <a:latin typeface="+mj-lt"/>
            </a:endParaRPr>
          </a:p>
        </p:txBody>
      </p:sp>
      <p:pic>
        <p:nvPicPr>
          <p:cNvPr id="1026" name="Picture 2" descr="C:\Users\Yogi\Desktop\SCPVET@Civil\download.jpg"/>
          <p:cNvPicPr>
            <a:picLocks noChangeAspect="1" noChangeArrowheads="1"/>
          </p:cNvPicPr>
          <p:nvPr/>
        </p:nvPicPr>
        <p:blipFill>
          <a:blip r:embed="rId2"/>
          <a:srcRect/>
          <a:stretch>
            <a:fillRect/>
          </a:stretch>
        </p:blipFill>
        <p:spPr bwMode="auto">
          <a:xfrm>
            <a:off x="9745980" y="2530720"/>
            <a:ext cx="1714500" cy="2076450"/>
          </a:xfrm>
          <a:prstGeom prst="rect">
            <a:avLst/>
          </a:prstGeom>
          <a:noFill/>
        </p:spPr>
      </p:pic>
      <p:pic>
        <p:nvPicPr>
          <p:cNvPr id="2" name="Picture 2" descr="C:\Users\Yogi\Desktop\SCPVET@Civil\download (2).jpg"/>
          <p:cNvPicPr>
            <a:picLocks noChangeAspect="1" noChangeArrowheads="1"/>
          </p:cNvPicPr>
          <p:nvPr/>
        </p:nvPicPr>
        <p:blipFill>
          <a:blip r:embed="rId3"/>
          <a:srcRect/>
          <a:stretch>
            <a:fillRect/>
          </a:stretch>
        </p:blipFill>
        <p:spPr bwMode="auto">
          <a:xfrm>
            <a:off x="588352" y="2381030"/>
            <a:ext cx="2152650" cy="2124075"/>
          </a:xfrm>
          <a:prstGeom prst="rect">
            <a:avLst/>
          </a:prstGeom>
          <a:noFill/>
        </p:spPr>
      </p:pic>
      <p:sp>
        <p:nvSpPr>
          <p:cNvPr id="5" name="Text Box 4"/>
          <p:cNvSpPr txBox="1"/>
          <p:nvPr/>
        </p:nvSpPr>
        <p:spPr>
          <a:xfrm>
            <a:off x="5438140" y="2557780"/>
            <a:ext cx="1728470" cy="706755"/>
          </a:xfrm>
          <a:prstGeom prst="rect">
            <a:avLst/>
          </a:prstGeom>
          <a:noFill/>
        </p:spPr>
        <p:txBody>
          <a:bodyPr wrap="square" rtlCol="0">
            <a:spAutoFit/>
          </a:bodyPr>
          <a:lstStyle/>
          <a:p>
            <a:r>
              <a:rPr lang="en-US" altLang="en-US" sz="4000" b="1" dirty="0"/>
              <a:t>Unit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7C954-B6CE-3B26-5A35-6F0F0909748F}"/>
              </a:ext>
            </a:extLst>
          </p:cNvPr>
          <p:cNvSpPr txBox="1"/>
          <p:nvPr/>
        </p:nvSpPr>
        <p:spPr>
          <a:xfrm>
            <a:off x="655095" y="1317346"/>
            <a:ext cx="9277065" cy="1950919"/>
          </a:xfrm>
          <a:prstGeom prst="rect">
            <a:avLst/>
          </a:prstGeom>
          <a:noFill/>
        </p:spPr>
        <p:txBody>
          <a:bodyPr wrap="square">
            <a:spAutoFit/>
          </a:bodyPr>
          <a:lstStyle/>
          <a:p>
            <a:pPr algn="l">
              <a:lnSpc>
                <a:spcPct val="150000"/>
              </a:lnSpc>
            </a:pPr>
            <a:r>
              <a:rPr lang="en-IN" sz="2800" b="0" i="0" dirty="0">
                <a:solidFill>
                  <a:srgbClr val="222222"/>
                </a:solidFill>
                <a:effectLst/>
                <a:latin typeface="Playfair Display" panose="00000500000000000000" pitchFamily="2" charset="0"/>
              </a:rPr>
              <a:t>4-      </a:t>
            </a:r>
            <a:r>
              <a:rPr lang="en-IN" sz="2800" dirty="0">
                <a:solidFill>
                  <a:srgbClr val="222222"/>
                </a:solidFill>
                <a:latin typeface="Playfair Display" panose="00000500000000000000" pitchFamily="2" charset="0"/>
              </a:rPr>
              <a:t>Advanced Public Transportation System</a:t>
            </a:r>
          </a:p>
          <a:p>
            <a:pPr algn="l">
              <a:lnSpc>
                <a:spcPct val="150000"/>
              </a:lnSpc>
            </a:pPr>
            <a:r>
              <a:rPr lang="en-IN" sz="2800" dirty="0">
                <a:solidFill>
                  <a:srgbClr val="222222"/>
                </a:solidFill>
                <a:latin typeface="Playfair Display" panose="00000500000000000000" pitchFamily="2" charset="0"/>
              </a:rPr>
              <a:t>5-      Advanced Rural Transportation Systems</a:t>
            </a:r>
          </a:p>
          <a:p>
            <a:pPr algn="l">
              <a:lnSpc>
                <a:spcPct val="150000"/>
              </a:lnSpc>
            </a:pPr>
            <a:r>
              <a:rPr lang="en-IN" sz="2800" dirty="0">
                <a:solidFill>
                  <a:srgbClr val="222222"/>
                </a:solidFill>
                <a:latin typeface="Playfair Display" panose="00000500000000000000" pitchFamily="2" charset="0"/>
              </a:rPr>
              <a:t>6-      Advanced Commercial Vehicles Operations system</a:t>
            </a:r>
          </a:p>
        </p:txBody>
      </p:sp>
    </p:spTree>
    <p:extLst>
      <p:ext uri="{BB962C8B-B14F-4D97-AF65-F5344CB8AC3E}">
        <p14:creationId xmlns:p14="http://schemas.microsoft.com/office/powerpoint/2010/main" val="33821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561BA9-CDCF-4958-B8AB-66F3BF063E13}" type="slidenum">
              <a:rPr lang="en-US" smtClean="0"/>
              <a:t>11</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496" y="1665027"/>
            <a:ext cx="6332560" cy="3875963"/>
          </a:xfrm>
        </p:spPr>
      </p:pic>
      <p:pic>
        <p:nvPicPr>
          <p:cNvPr id="3" name="Content Placeholder 4">
            <a:extLst>
              <a:ext uri="{FF2B5EF4-FFF2-40B4-BE49-F238E27FC236}">
                <a16:creationId xmlns:a16="http://schemas.microsoft.com/office/drawing/2014/main" id="{2C36F263-A2DE-69AF-FAE4-2F60C800F0C2}"/>
              </a:ext>
            </a:extLst>
          </p:cNvPr>
          <p:cNvPicPr>
            <a:picLocks noChangeAspect="1"/>
          </p:cNvPicPr>
          <p:nvPr/>
        </p:nvPicPr>
        <p:blipFill>
          <a:blip r:embed="rId3"/>
          <a:stretch>
            <a:fillRect/>
          </a:stretch>
        </p:blipFill>
        <p:spPr>
          <a:xfrm>
            <a:off x="130810" y="95250"/>
            <a:ext cx="1097280" cy="1083310"/>
          </a:xfrm>
          <a:prstGeom prst="rect">
            <a:avLst/>
          </a:prstGeom>
          <a:noFill/>
          <a:ln w="9525">
            <a:noFill/>
          </a:ln>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4958715" cy="1143000"/>
          </a:xfrm>
        </p:spPr>
        <p:txBody>
          <a:bodyPr/>
          <a:lstStyle/>
          <a:p>
            <a:r>
              <a:rPr lang="en-IN" b="1" spc="100" dirty="0">
                <a:ln w="18000">
                  <a:solidFill>
                    <a:schemeClr val="accent1">
                      <a:satMod val="200000"/>
                      <a:tint val="72000"/>
                    </a:schemeClr>
                  </a:solidFill>
                  <a:prstDash val="solid"/>
                </a:ln>
                <a:solidFill>
                  <a:srgbClr val="FF0000"/>
                </a:solidFill>
                <a:effectLst>
                  <a:outerShdw blurRad="25000" dist="20000" dir="16020000" algn="tl">
                    <a:schemeClr val="accent1">
                      <a:satMod val="200000"/>
                      <a:shade val="1000"/>
                      <a:alpha val="60000"/>
                    </a:schemeClr>
                  </a:outerShdw>
                </a:effectLst>
                <a:sym typeface="+mn-ea"/>
              </a:rPr>
              <a:t>Contents</a:t>
            </a:r>
            <a:endParaRPr lang="en-US"/>
          </a:p>
        </p:txBody>
      </p:sp>
      <p:sp>
        <p:nvSpPr>
          <p:cNvPr id="4" name="TextBox 3"/>
          <p:cNvSpPr txBox="1"/>
          <p:nvPr/>
        </p:nvSpPr>
        <p:spPr>
          <a:xfrm>
            <a:off x="1127125" y="914400"/>
            <a:ext cx="6818630" cy="4069063"/>
          </a:xfrm>
          <a:prstGeom prst="rect">
            <a:avLst/>
          </a:prstGeom>
          <a:noFill/>
        </p:spPr>
        <p:txBody>
          <a:bodyPr wrap="square" rtlCol="0">
            <a:spAutoFit/>
          </a:bodyPr>
          <a:lstStyle/>
          <a:p>
            <a:endParaRPr lang="en-IN" sz="3600" b="1" spc="100" dirty="0">
              <a:ln w="18000">
                <a:solidFill>
                  <a:schemeClr val="accent1">
                    <a:satMod val="200000"/>
                    <a:tint val="72000"/>
                  </a:schemeClr>
                </a:solidFill>
                <a:prstDash val="solid"/>
              </a:ln>
              <a:solidFill>
                <a:srgbClr val="FF0000"/>
              </a:solidFill>
              <a:effectLst>
                <a:outerShdw blurRad="25000" dist="20000" dir="16020000" algn="tl">
                  <a:schemeClr val="accent1">
                    <a:satMod val="200000"/>
                    <a:shade val="1000"/>
                    <a:alpha val="60000"/>
                  </a:schemeClr>
                </a:outerShdw>
              </a:effectLst>
            </a:endParaRPr>
          </a:p>
          <a:p>
            <a:pPr>
              <a:lnSpc>
                <a:spcPct val="200000"/>
              </a:lnSpc>
              <a:buFont typeface="Wingdings" panose="05000000000000000000" pitchFamily="2" charset="2"/>
              <a:buChar char="v"/>
            </a:pPr>
            <a:r>
              <a:rPr lang="en-US" altLang="en-IN" sz="3200" dirty="0"/>
              <a:t>ITS</a:t>
            </a:r>
          </a:p>
          <a:p>
            <a:pPr>
              <a:lnSpc>
                <a:spcPct val="200000"/>
              </a:lnSpc>
              <a:buFont typeface="Wingdings" panose="05000000000000000000" pitchFamily="2" charset="2"/>
              <a:buChar char="v"/>
            </a:pPr>
            <a:r>
              <a:rPr lang="en-US" sz="3200" dirty="0"/>
              <a:t>Use of ITS</a:t>
            </a:r>
          </a:p>
          <a:p>
            <a:pPr>
              <a:lnSpc>
                <a:spcPct val="200000"/>
              </a:lnSpc>
            </a:pPr>
            <a:endParaRPr lang="en-US" altLang="en-IN" sz="3200" dirty="0"/>
          </a:p>
          <a:p>
            <a:pPr>
              <a:lnSpc>
                <a:spcPct val="200000"/>
              </a:lnSpc>
            </a:pPr>
            <a:endParaRPr lang="en-IN" dirty="0"/>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1C776-BDC3-6799-B949-D67B51725D63}"/>
              </a:ext>
            </a:extLst>
          </p:cNvPr>
          <p:cNvSpPr txBox="1"/>
          <p:nvPr/>
        </p:nvSpPr>
        <p:spPr>
          <a:xfrm>
            <a:off x="423080" y="1397208"/>
            <a:ext cx="11573301" cy="2608086"/>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IN" sz="2800" b="0" i="0" dirty="0">
                <a:solidFill>
                  <a:srgbClr val="001D35"/>
                </a:solidFill>
                <a:effectLst/>
                <a:latin typeface="Google Sans"/>
              </a:rPr>
              <a:t>Intelligent Transportation Systems (ITS) are used in </a:t>
            </a:r>
            <a:r>
              <a:rPr lang="en-IN" sz="2800" b="0" i="0" dirty="0">
                <a:solidFill>
                  <a:srgbClr val="FF0000"/>
                </a:solidFill>
                <a:effectLst/>
                <a:latin typeface="Google Sans"/>
              </a:rPr>
              <a:t>public transportation </a:t>
            </a:r>
            <a:r>
              <a:rPr lang="en-IN" sz="2800" b="0" i="0" dirty="0">
                <a:solidFill>
                  <a:srgbClr val="001D35"/>
                </a:solidFill>
                <a:effectLst/>
                <a:latin typeface="Google Sans"/>
              </a:rPr>
              <a:t>to improve the </a:t>
            </a:r>
            <a:r>
              <a:rPr lang="en-IN" sz="2800" b="1" i="0" dirty="0">
                <a:solidFill>
                  <a:srgbClr val="002060"/>
                </a:solidFill>
                <a:effectLst/>
                <a:latin typeface="Google Sans"/>
              </a:rPr>
              <a:t>efficiency</a:t>
            </a:r>
            <a:r>
              <a:rPr lang="en-IN" sz="2800" b="0" i="0" dirty="0">
                <a:solidFill>
                  <a:srgbClr val="001D35"/>
                </a:solidFill>
                <a:effectLst/>
                <a:latin typeface="Google Sans"/>
              </a:rPr>
              <a:t> and </a:t>
            </a:r>
            <a:r>
              <a:rPr lang="en-IN" sz="2800" b="1" i="0" dirty="0">
                <a:solidFill>
                  <a:srgbClr val="002060"/>
                </a:solidFill>
                <a:effectLst/>
                <a:latin typeface="Google Sans"/>
              </a:rPr>
              <a:t>safety</a:t>
            </a:r>
            <a:r>
              <a:rPr lang="en-IN" sz="2800" b="0" i="0" dirty="0">
                <a:solidFill>
                  <a:srgbClr val="001D35"/>
                </a:solidFill>
                <a:effectLst/>
                <a:latin typeface="Google Sans"/>
              </a:rPr>
              <a:t> of bus services. </a:t>
            </a:r>
          </a:p>
          <a:p>
            <a:pPr marL="457200" indent="-457200" algn="just">
              <a:lnSpc>
                <a:spcPct val="150000"/>
              </a:lnSpc>
              <a:buFont typeface="Wingdings" panose="05000000000000000000" pitchFamily="2" charset="2"/>
              <a:buChar char="v"/>
            </a:pPr>
            <a:r>
              <a:rPr lang="en-IN" sz="2800" b="0" i="0" dirty="0">
                <a:solidFill>
                  <a:srgbClr val="001D35"/>
                </a:solidFill>
                <a:effectLst/>
                <a:latin typeface="Google Sans"/>
              </a:rPr>
              <a:t>ITS applications use </a:t>
            </a:r>
            <a:r>
              <a:rPr lang="en-IN" sz="2800" b="1" i="0" dirty="0">
                <a:solidFill>
                  <a:srgbClr val="00B0F0"/>
                </a:solidFill>
                <a:effectLst/>
                <a:latin typeface="Google Sans"/>
              </a:rPr>
              <a:t>information</a:t>
            </a:r>
            <a:r>
              <a:rPr lang="en-IN" sz="2800" b="0" i="0" dirty="0">
                <a:solidFill>
                  <a:srgbClr val="001D35"/>
                </a:solidFill>
                <a:effectLst/>
                <a:latin typeface="Google Sans"/>
              </a:rPr>
              <a:t> and </a:t>
            </a:r>
            <a:r>
              <a:rPr lang="en-IN" sz="2800" b="1" i="0" dirty="0">
                <a:solidFill>
                  <a:srgbClr val="00B0F0"/>
                </a:solidFill>
                <a:effectLst/>
                <a:latin typeface="Google Sans"/>
              </a:rPr>
              <a:t>communication technologies </a:t>
            </a:r>
            <a:r>
              <a:rPr lang="en-IN" sz="2800" b="0" i="0" dirty="0">
                <a:solidFill>
                  <a:srgbClr val="001D35"/>
                </a:solidFill>
                <a:effectLst/>
                <a:latin typeface="Google Sans"/>
              </a:rPr>
              <a:t>(ICT) to provide </a:t>
            </a:r>
            <a:r>
              <a:rPr lang="en-IN" sz="2800" b="1" i="0" dirty="0">
                <a:solidFill>
                  <a:srgbClr val="00B0F0"/>
                </a:solidFill>
                <a:effectLst/>
                <a:latin typeface="Google Sans"/>
              </a:rPr>
              <a:t>real-time</a:t>
            </a:r>
            <a:r>
              <a:rPr lang="en-IN" sz="2800" b="0" i="0" dirty="0">
                <a:solidFill>
                  <a:srgbClr val="001D35"/>
                </a:solidFill>
                <a:effectLst/>
                <a:latin typeface="Google Sans"/>
              </a:rPr>
              <a:t> information to passengers and operators.</a:t>
            </a:r>
            <a:endParaRPr lang="en-IN" sz="2800" dirty="0"/>
          </a:p>
        </p:txBody>
      </p:sp>
      <p:sp>
        <p:nvSpPr>
          <p:cNvPr id="5" name="TextBox 4">
            <a:extLst>
              <a:ext uri="{FF2B5EF4-FFF2-40B4-BE49-F238E27FC236}">
                <a16:creationId xmlns:a16="http://schemas.microsoft.com/office/drawing/2014/main" id="{278F6E94-BCF5-FF5E-AD18-173FDBA3A5BF}"/>
              </a:ext>
            </a:extLst>
          </p:cNvPr>
          <p:cNvSpPr txBox="1"/>
          <p:nvPr/>
        </p:nvSpPr>
        <p:spPr>
          <a:xfrm>
            <a:off x="644853" y="531828"/>
            <a:ext cx="6274562" cy="584775"/>
          </a:xfrm>
          <a:prstGeom prst="rect">
            <a:avLst/>
          </a:prstGeom>
          <a:noFill/>
        </p:spPr>
        <p:txBody>
          <a:bodyPr wrap="square">
            <a:spAutoFit/>
          </a:bodyPr>
          <a:lstStyle/>
          <a:p>
            <a:r>
              <a:rPr lang="en-IN" sz="3200" b="1" i="0" dirty="0">
                <a:solidFill>
                  <a:srgbClr val="FF0000"/>
                </a:solidFill>
                <a:effectLst>
                  <a:outerShdw blurRad="38100" dist="38100" dir="2700000" algn="tl">
                    <a:srgbClr val="000000">
                      <a:alpha val="43137"/>
                    </a:srgbClr>
                  </a:outerShdw>
                </a:effectLst>
                <a:latin typeface="Google Sans"/>
              </a:rPr>
              <a:t>Intelligent Transportation Systems </a:t>
            </a:r>
            <a:endParaRPr lang="en-IN" sz="3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38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6D58-72BA-1F61-A041-F0393F34311C}"/>
              </a:ext>
            </a:extLst>
          </p:cNvPr>
          <p:cNvSpPr>
            <a:spLocks noGrp="1"/>
          </p:cNvSpPr>
          <p:nvPr>
            <p:ph type="title"/>
          </p:nvPr>
        </p:nvSpPr>
        <p:spPr>
          <a:xfrm>
            <a:off x="1856096" y="274638"/>
            <a:ext cx="7410734" cy="855172"/>
          </a:xfrm>
        </p:spPr>
        <p:txBody>
          <a:bodyPr/>
          <a:lstStyle/>
          <a:p>
            <a:r>
              <a:rPr lang="en-US" sz="3200" b="1" dirty="0">
                <a:solidFill>
                  <a:srgbClr val="7030A0"/>
                </a:solidFill>
                <a:effectLst>
                  <a:outerShdw blurRad="38100" dist="38100" dir="2700000" algn="tl">
                    <a:srgbClr val="000000">
                      <a:alpha val="43137"/>
                    </a:srgbClr>
                  </a:outerShdw>
                </a:effectLst>
              </a:rPr>
              <a:t>Intelligent Transportation System</a:t>
            </a:r>
            <a:endParaRPr lang="en-IN" sz="3200" b="1" dirty="0">
              <a:solidFill>
                <a:srgbClr val="7030A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E9FB091-A6B3-E931-FE9C-F573D719DB26}"/>
              </a:ext>
            </a:extLst>
          </p:cNvPr>
          <p:cNvSpPr>
            <a:spLocks noGrp="1"/>
          </p:cNvSpPr>
          <p:nvPr>
            <p:ph idx="1"/>
          </p:nvPr>
        </p:nvSpPr>
        <p:spPr>
          <a:xfrm>
            <a:off x="609600" y="1627497"/>
            <a:ext cx="10335904" cy="1828800"/>
          </a:xfrm>
        </p:spPr>
        <p:txBody>
          <a:bodyPr/>
          <a:lstStyle/>
          <a:p>
            <a:pPr marL="0" indent="0">
              <a:buNone/>
            </a:pPr>
            <a:br>
              <a:rPr lang="en-US" b="1" dirty="0"/>
            </a:br>
            <a:endParaRPr lang="en-IN" dirty="0"/>
          </a:p>
        </p:txBody>
      </p:sp>
      <p:sp>
        <p:nvSpPr>
          <p:cNvPr id="6" name="TextBox 5">
            <a:extLst>
              <a:ext uri="{FF2B5EF4-FFF2-40B4-BE49-F238E27FC236}">
                <a16:creationId xmlns:a16="http://schemas.microsoft.com/office/drawing/2014/main" id="{4992E832-2F66-301E-1F6D-369D5C314DC5}"/>
              </a:ext>
            </a:extLst>
          </p:cNvPr>
          <p:cNvSpPr txBox="1"/>
          <p:nvPr/>
        </p:nvSpPr>
        <p:spPr>
          <a:xfrm>
            <a:off x="95534" y="979682"/>
            <a:ext cx="12096466" cy="5262979"/>
          </a:xfrm>
          <a:prstGeom prst="rect">
            <a:avLst/>
          </a:prstGeom>
          <a:noFill/>
        </p:spPr>
        <p:txBody>
          <a:bodyPr wrap="square">
            <a:spAutoFit/>
          </a:bodyPr>
          <a:lstStyle/>
          <a:p>
            <a:pPr algn="just">
              <a:lnSpc>
                <a:spcPct val="150000"/>
              </a:lnSpc>
            </a:pPr>
            <a:r>
              <a:rPr lang="en-IN" sz="3200" b="1" i="0" dirty="0">
                <a:solidFill>
                  <a:srgbClr val="001D35"/>
                </a:solidFill>
                <a:effectLst/>
                <a:highlight>
                  <a:srgbClr val="FFFF00"/>
                </a:highlight>
                <a:latin typeface="Google Sans"/>
              </a:rPr>
              <a:t>Implementation</a:t>
            </a:r>
          </a:p>
          <a:p>
            <a:pPr algn="just" fontAlgn="ctr">
              <a:lnSpc>
                <a:spcPct val="150000"/>
              </a:lnSpc>
              <a:buFont typeface="Arial" panose="020B0604020202020204" pitchFamily="34" charset="0"/>
              <a:buChar char="•"/>
            </a:pPr>
            <a:r>
              <a:rPr lang="en-IN" sz="3200" b="1" i="0" dirty="0">
                <a:solidFill>
                  <a:srgbClr val="00B0F0"/>
                </a:solidFill>
                <a:effectLst>
                  <a:outerShdw blurRad="38100" dist="38100" dir="2700000" algn="tl">
                    <a:srgbClr val="000000">
                      <a:alpha val="43137"/>
                    </a:srgbClr>
                  </a:outerShdw>
                </a:effectLst>
                <a:latin typeface="Google Sans"/>
              </a:rPr>
              <a:t>Bus tracking: </a:t>
            </a:r>
            <a:r>
              <a:rPr lang="en-IN" sz="2800" b="0" i="0" dirty="0">
                <a:solidFill>
                  <a:srgbClr val="001D35"/>
                </a:solidFill>
                <a:effectLst/>
                <a:latin typeface="Google Sans"/>
              </a:rPr>
              <a:t>ITS can provide real-time bus locations, estimated arrival times, and route changes</a:t>
            </a:r>
            <a:r>
              <a:rPr lang="en-IN" sz="3200" b="0" i="0" dirty="0">
                <a:solidFill>
                  <a:srgbClr val="001D35"/>
                </a:solidFill>
                <a:effectLst/>
                <a:latin typeface="Google Sans"/>
              </a:rPr>
              <a:t>. </a:t>
            </a:r>
          </a:p>
          <a:p>
            <a:pPr algn="just" fontAlgn="ctr">
              <a:lnSpc>
                <a:spcPct val="150000"/>
              </a:lnSpc>
              <a:buFont typeface="Arial" panose="020B0604020202020204" pitchFamily="34" charset="0"/>
              <a:buChar char="•"/>
            </a:pPr>
            <a:r>
              <a:rPr lang="en-IN" sz="3200" b="1" dirty="0">
                <a:solidFill>
                  <a:srgbClr val="00B0F0"/>
                </a:solidFill>
                <a:effectLst>
                  <a:outerShdw blurRad="38100" dist="38100" dir="2700000" algn="tl">
                    <a:srgbClr val="000000">
                      <a:alpha val="43137"/>
                    </a:srgbClr>
                  </a:outerShdw>
                </a:effectLst>
                <a:latin typeface="Google Sans"/>
              </a:rPr>
              <a:t>Passenger information</a:t>
            </a:r>
            <a:r>
              <a:rPr lang="en-IN" sz="3200" b="0" i="0" dirty="0">
                <a:solidFill>
                  <a:srgbClr val="001D35"/>
                </a:solidFill>
                <a:effectLst/>
                <a:latin typeface="Google Sans"/>
              </a:rPr>
              <a:t>: </a:t>
            </a:r>
            <a:r>
              <a:rPr lang="en-IN" sz="2800" b="0" i="0" dirty="0">
                <a:solidFill>
                  <a:srgbClr val="001D35"/>
                </a:solidFill>
                <a:effectLst/>
                <a:latin typeface="Google Sans"/>
              </a:rPr>
              <a:t>ITS can provide information about bus timings, seat availability, and the current location of the bus. </a:t>
            </a:r>
          </a:p>
          <a:p>
            <a:pPr algn="just" fontAlgn="ctr">
              <a:lnSpc>
                <a:spcPct val="150000"/>
              </a:lnSpc>
              <a:buFont typeface="Arial" panose="020B0604020202020204" pitchFamily="34" charset="0"/>
              <a:buChar char="•"/>
            </a:pPr>
            <a:r>
              <a:rPr lang="en-IN" sz="3200" b="1" dirty="0">
                <a:solidFill>
                  <a:srgbClr val="00B0F0"/>
                </a:solidFill>
                <a:effectLst>
                  <a:outerShdw blurRad="38100" dist="38100" dir="2700000" algn="tl">
                    <a:srgbClr val="000000">
                      <a:alpha val="43137"/>
                    </a:srgbClr>
                  </a:outerShdw>
                </a:effectLst>
                <a:latin typeface="Google Sans"/>
              </a:rPr>
              <a:t>Bus priority</a:t>
            </a:r>
            <a:r>
              <a:rPr lang="en-IN" sz="3200" b="0" i="0" dirty="0">
                <a:solidFill>
                  <a:srgbClr val="001D35"/>
                </a:solidFill>
                <a:effectLst/>
                <a:latin typeface="Google Sans"/>
              </a:rPr>
              <a:t>: </a:t>
            </a:r>
            <a:r>
              <a:rPr lang="en-IN" sz="2800" b="0" i="0" dirty="0">
                <a:solidFill>
                  <a:srgbClr val="001D35"/>
                </a:solidFill>
                <a:effectLst/>
                <a:latin typeface="Google Sans"/>
              </a:rPr>
              <a:t>ITS can provide vehicle priority to buses</a:t>
            </a:r>
            <a:r>
              <a:rPr lang="en-IN" sz="3200" b="0" i="0" dirty="0">
                <a:solidFill>
                  <a:srgbClr val="001D35"/>
                </a:solidFill>
                <a:effectLst/>
                <a:latin typeface="Google Sans"/>
              </a:rPr>
              <a:t>. </a:t>
            </a:r>
          </a:p>
          <a:p>
            <a:pPr algn="just" fontAlgn="ctr">
              <a:lnSpc>
                <a:spcPct val="150000"/>
              </a:lnSpc>
              <a:buFont typeface="Arial" panose="020B0604020202020204" pitchFamily="34" charset="0"/>
              <a:buChar char="•"/>
            </a:pPr>
            <a:r>
              <a:rPr lang="en-IN" sz="3600" b="1" dirty="0">
                <a:solidFill>
                  <a:srgbClr val="00B0F0"/>
                </a:solidFill>
                <a:effectLst>
                  <a:outerShdw blurRad="38100" dist="38100" dir="2700000" algn="tl">
                    <a:srgbClr val="000000">
                      <a:alpha val="43137"/>
                    </a:srgbClr>
                  </a:outerShdw>
                </a:effectLst>
                <a:latin typeface="Google Sans"/>
              </a:rPr>
              <a:t>Fare collection</a:t>
            </a:r>
            <a:r>
              <a:rPr lang="en-IN" sz="3200" b="0" i="0" dirty="0">
                <a:solidFill>
                  <a:srgbClr val="001D35"/>
                </a:solidFill>
                <a:effectLst/>
                <a:latin typeface="Google Sans"/>
              </a:rPr>
              <a:t>: ITS can use electronic fare collection. </a:t>
            </a:r>
          </a:p>
        </p:txBody>
      </p:sp>
    </p:spTree>
    <p:extLst>
      <p:ext uri="{BB962C8B-B14F-4D97-AF65-F5344CB8AC3E}">
        <p14:creationId xmlns:p14="http://schemas.microsoft.com/office/powerpoint/2010/main" val="176081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E461A-8586-C3DB-44CB-35F9F8951AE3}"/>
              </a:ext>
            </a:extLst>
          </p:cNvPr>
          <p:cNvSpPr txBox="1"/>
          <p:nvPr/>
        </p:nvSpPr>
        <p:spPr>
          <a:xfrm>
            <a:off x="327546" y="1126020"/>
            <a:ext cx="11136573" cy="5380832"/>
          </a:xfrm>
          <a:prstGeom prst="rect">
            <a:avLst/>
          </a:prstGeom>
          <a:noFill/>
        </p:spPr>
        <p:txBody>
          <a:bodyPr wrap="square">
            <a:spAutoFit/>
          </a:bodyPr>
          <a:lstStyle/>
          <a:p>
            <a:pPr algn="just" fontAlgn="ctr">
              <a:lnSpc>
                <a:spcPct val="150000"/>
              </a:lnSpc>
              <a:buFont typeface="Arial" panose="020B0604020202020204" pitchFamily="34" charset="0"/>
              <a:buChar char="•"/>
            </a:pPr>
            <a:r>
              <a:rPr lang="en-IN" sz="3200" b="1" i="0" dirty="0">
                <a:solidFill>
                  <a:srgbClr val="00B0F0"/>
                </a:solidFill>
                <a:effectLst/>
                <a:latin typeface="Google Sans"/>
              </a:rPr>
              <a:t>In-bus crowd estimation</a:t>
            </a:r>
            <a:r>
              <a:rPr lang="en-IN" sz="2800" b="0" i="0" dirty="0">
                <a:solidFill>
                  <a:srgbClr val="001D35"/>
                </a:solidFill>
                <a:effectLst/>
                <a:latin typeface="Google Sans"/>
              </a:rPr>
              <a:t>: ITS can estimate the number of people in the bus. </a:t>
            </a:r>
          </a:p>
          <a:p>
            <a:pPr algn="just">
              <a:lnSpc>
                <a:spcPct val="150000"/>
              </a:lnSpc>
              <a:buFont typeface="Arial" panose="020B0604020202020204" pitchFamily="34" charset="0"/>
              <a:buChar char="•"/>
            </a:pPr>
            <a:r>
              <a:rPr lang="en-IN" sz="3200" b="1" i="0" dirty="0">
                <a:solidFill>
                  <a:srgbClr val="00B0F0"/>
                </a:solidFill>
                <a:effectLst/>
                <a:latin typeface="Google Sans"/>
              </a:rPr>
              <a:t>Bus slowing</a:t>
            </a:r>
            <a:r>
              <a:rPr lang="en-IN" sz="2800" b="0" i="0" dirty="0">
                <a:solidFill>
                  <a:srgbClr val="001D35"/>
                </a:solidFill>
                <a:effectLst/>
                <a:latin typeface="Google Sans"/>
              </a:rPr>
              <a:t>: ITS can temporarily slow down a bus at a red light to make sure it's on time</a:t>
            </a:r>
            <a:r>
              <a:rPr lang="en-IN" sz="1800" b="0" i="0" dirty="0">
                <a:solidFill>
                  <a:srgbClr val="001D35"/>
                </a:solidFill>
                <a:effectLst/>
                <a:latin typeface="Google Sans"/>
              </a:rPr>
              <a:t>. </a:t>
            </a:r>
          </a:p>
          <a:p>
            <a:pPr algn="just">
              <a:lnSpc>
                <a:spcPct val="150000"/>
              </a:lnSpc>
            </a:pPr>
            <a:r>
              <a:rPr lang="en-IN" sz="2800" dirty="0">
                <a:solidFill>
                  <a:srgbClr val="001D35"/>
                </a:solidFill>
                <a:latin typeface="Google Sans"/>
              </a:rPr>
              <a:t>	ITS can benefit both </a:t>
            </a:r>
            <a:r>
              <a:rPr lang="en-IN" sz="2800" dirty="0">
                <a:solidFill>
                  <a:srgbClr val="00B050"/>
                </a:solidFill>
                <a:effectLst>
                  <a:outerShdw blurRad="38100" dist="38100" dir="2700000" algn="tl">
                    <a:srgbClr val="000000">
                      <a:alpha val="43137"/>
                    </a:srgbClr>
                  </a:outerShdw>
                </a:effectLst>
                <a:latin typeface="Google Sans"/>
              </a:rPr>
              <a:t>passengers </a:t>
            </a:r>
            <a:r>
              <a:rPr lang="en-IN" sz="2800" dirty="0">
                <a:solidFill>
                  <a:srgbClr val="001D35"/>
                </a:solidFill>
                <a:latin typeface="Google Sans"/>
              </a:rPr>
              <a:t>and </a:t>
            </a:r>
            <a:r>
              <a:rPr lang="en-IN" sz="2800" b="1" dirty="0">
                <a:solidFill>
                  <a:srgbClr val="00B050"/>
                </a:solidFill>
                <a:latin typeface="Google Sans"/>
              </a:rPr>
              <a:t>operators</a:t>
            </a:r>
            <a:r>
              <a:rPr lang="en-IN" sz="2800" dirty="0">
                <a:solidFill>
                  <a:srgbClr val="001D35"/>
                </a:solidFill>
                <a:latin typeface="Google Sans"/>
              </a:rPr>
              <a:t>. For passengers, ITS can reduce </a:t>
            </a:r>
            <a:r>
              <a:rPr lang="en-IN" sz="2800" b="1" dirty="0">
                <a:solidFill>
                  <a:srgbClr val="7030A0"/>
                </a:solidFill>
                <a:latin typeface="Google Sans"/>
              </a:rPr>
              <a:t>uncertainty</a:t>
            </a:r>
            <a:r>
              <a:rPr lang="en-IN" sz="2800" dirty="0">
                <a:solidFill>
                  <a:srgbClr val="001D35"/>
                </a:solidFill>
                <a:latin typeface="Google Sans"/>
              </a:rPr>
              <a:t> and </a:t>
            </a:r>
            <a:r>
              <a:rPr lang="en-IN" sz="2800" b="1" dirty="0">
                <a:solidFill>
                  <a:srgbClr val="7030A0"/>
                </a:solidFill>
                <a:latin typeface="Google Sans"/>
              </a:rPr>
              <a:t>waiting times</a:t>
            </a:r>
            <a:r>
              <a:rPr lang="en-IN" sz="2800" dirty="0">
                <a:solidFill>
                  <a:srgbClr val="001D35"/>
                </a:solidFill>
                <a:latin typeface="Google Sans"/>
              </a:rPr>
              <a:t>, and </a:t>
            </a:r>
            <a:r>
              <a:rPr lang="en-IN" sz="2800" dirty="0">
                <a:solidFill>
                  <a:srgbClr val="010235"/>
                </a:solidFill>
                <a:latin typeface="Google Sans"/>
              </a:rPr>
              <a:t>improve</a:t>
            </a:r>
            <a:r>
              <a:rPr lang="en-IN" sz="2800" dirty="0">
                <a:solidFill>
                  <a:srgbClr val="001D35"/>
                </a:solidFill>
                <a:latin typeface="Google Sans"/>
              </a:rPr>
              <a:t> the overall user experience. For </a:t>
            </a:r>
            <a:r>
              <a:rPr lang="en-IN" sz="2800" b="1" dirty="0">
                <a:solidFill>
                  <a:srgbClr val="0070C0"/>
                </a:solidFill>
                <a:latin typeface="Google Sans"/>
              </a:rPr>
              <a:t>operators</a:t>
            </a:r>
            <a:r>
              <a:rPr lang="en-IN" sz="2800" dirty="0">
                <a:solidFill>
                  <a:srgbClr val="001D35"/>
                </a:solidFill>
                <a:latin typeface="Google Sans"/>
              </a:rPr>
              <a:t>, ITS can improve the </a:t>
            </a:r>
            <a:r>
              <a:rPr lang="en-IN" sz="2800" b="1" dirty="0">
                <a:solidFill>
                  <a:srgbClr val="0070C0"/>
                </a:solidFill>
                <a:latin typeface="Google Sans"/>
              </a:rPr>
              <a:t>efficiency</a:t>
            </a:r>
            <a:r>
              <a:rPr lang="en-IN" sz="2800" dirty="0">
                <a:solidFill>
                  <a:srgbClr val="001D35"/>
                </a:solidFill>
                <a:latin typeface="Google Sans"/>
              </a:rPr>
              <a:t> of functions such as </a:t>
            </a:r>
            <a:r>
              <a:rPr lang="en-IN" sz="2800" b="1" dirty="0">
                <a:solidFill>
                  <a:srgbClr val="002060"/>
                </a:solidFill>
                <a:latin typeface="Google Sans"/>
              </a:rPr>
              <a:t>fare collection</a:t>
            </a:r>
            <a:r>
              <a:rPr lang="en-IN" sz="2800" dirty="0">
                <a:solidFill>
                  <a:srgbClr val="001D35"/>
                </a:solidFill>
                <a:latin typeface="Google Sans"/>
              </a:rPr>
              <a:t>, </a:t>
            </a:r>
            <a:r>
              <a:rPr lang="en-IN" sz="2800" b="1" dirty="0">
                <a:solidFill>
                  <a:srgbClr val="001D35"/>
                </a:solidFill>
                <a:latin typeface="Google Sans"/>
              </a:rPr>
              <a:t>street operations management</a:t>
            </a:r>
            <a:r>
              <a:rPr lang="en-IN" sz="2800" dirty="0">
                <a:solidFill>
                  <a:srgbClr val="001D35"/>
                </a:solidFill>
                <a:latin typeface="Google Sans"/>
              </a:rPr>
              <a:t>, and </a:t>
            </a:r>
            <a:r>
              <a:rPr lang="en-IN" sz="2800" b="1" dirty="0">
                <a:solidFill>
                  <a:srgbClr val="002060"/>
                </a:solidFill>
                <a:latin typeface="Google Sans"/>
              </a:rPr>
              <a:t>security monitoring</a:t>
            </a:r>
          </a:p>
        </p:txBody>
      </p:sp>
    </p:spTree>
    <p:extLst>
      <p:ext uri="{BB962C8B-B14F-4D97-AF65-F5344CB8AC3E}">
        <p14:creationId xmlns:p14="http://schemas.microsoft.com/office/powerpoint/2010/main" val="381410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4C426B-D93C-0C19-7924-429F99F7A5E9}"/>
              </a:ext>
            </a:extLst>
          </p:cNvPr>
          <p:cNvSpPr txBox="1"/>
          <p:nvPr/>
        </p:nvSpPr>
        <p:spPr>
          <a:xfrm>
            <a:off x="109182" y="1233434"/>
            <a:ext cx="8270543" cy="4547079"/>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IN" sz="2800" b="0" i="0" dirty="0">
                <a:solidFill>
                  <a:srgbClr val="1F1F1F"/>
                </a:solidFill>
                <a:effectLst/>
                <a:latin typeface="Google Sans"/>
              </a:rPr>
              <a:t>An intelligent transportation system (ITS) is an advanced application that aims to provide </a:t>
            </a:r>
            <a:r>
              <a:rPr lang="en-IN" sz="2800" b="1" i="0" dirty="0">
                <a:solidFill>
                  <a:srgbClr val="002060"/>
                </a:solidFill>
                <a:effectLst/>
                <a:latin typeface="Google Sans"/>
              </a:rPr>
              <a:t>innovative services </a:t>
            </a:r>
            <a:r>
              <a:rPr lang="en-IN" sz="2800" b="0" i="0" dirty="0">
                <a:solidFill>
                  <a:srgbClr val="1F1F1F"/>
                </a:solidFill>
                <a:effectLst/>
                <a:latin typeface="Google Sans"/>
              </a:rPr>
              <a:t>relating to different modes of transport and traffic management and enable users to be </a:t>
            </a:r>
            <a:r>
              <a:rPr lang="en-IN" sz="2800" b="1" i="0" dirty="0">
                <a:solidFill>
                  <a:srgbClr val="00B050"/>
                </a:solidFill>
                <a:effectLst/>
                <a:latin typeface="Google Sans"/>
              </a:rPr>
              <a:t>better</a:t>
            </a:r>
            <a:r>
              <a:rPr lang="en-IN" sz="2800" b="0" i="0" dirty="0">
                <a:solidFill>
                  <a:srgbClr val="1F1F1F"/>
                </a:solidFill>
                <a:effectLst/>
                <a:latin typeface="Google Sans"/>
              </a:rPr>
              <a:t> informed and </a:t>
            </a:r>
            <a:r>
              <a:rPr lang="en-IN" sz="2800" b="1" i="0" dirty="0">
                <a:solidFill>
                  <a:srgbClr val="00B050"/>
                </a:solidFill>
                <a:effectLst/>
                <a:latin typeface="Google Sans"/>
              </a:rPr>
              <a:t>make safer</a:t>
            </a:r>
            <a:r>
              <a:rPr lang="en-IN" sz="2800" b="0" i="0" dirty="0">
                <a:solidFill>
                  <a:srgbClr val="1F1F1F"/>
                </a:solidFill>
                <a:effectLst/>
                <a:latin typeface="Google Sans"/>
              </a:rPr>
              <a:t>, more </a:t>
            </a:r>
            <a:r>
              <a:rPr lang="en-IN" sz="2800" b="1" i="0" dirty="0">
                <a:solidFill>
                  <a:srgbClr val="002060"/>
                </a:solidFill>
                <a:effectLst/>
                <a:latin typeface="Google Sans"/>
              </a:rPr>
              <a:t>coordinated</a:t>
            </a:r>
            <a:r>
              <a:rPr lang="en-IN" sz="2800" b="0" i="0" dirty="0">
                <a:solidFill>
                  <a:srgbClr val="1F1F1F"/>
                </a:solidFill>
                <a:effectLst/>
                <a:latin typeface="Google Sans"/>
              </a:rPr>
              <a:t>, and '</a:t>
            </a:r>
            <a:r>
              <a:rPr lang="en-IN" sz="2800" b="1" i="0" dirty="0">
                <a:solidFill>
                  <a:srgbClr val="00B050"/>
                </a:solidFill>
                <a:effectLst/>
                <a:latin typeface="Google Sans"/>
              </a:rPr>
              <a:t>smarter</a:t>
            </a:r>
            <a:r>
              <a:rPr lang="en-IN" sz="2800" b="0" i="0" dirty="0">
                <a:solidFill>
                  <a:srgbClr val="1F1F1F"/>
                </a:solidFill>
                <a:effectLst/>
                <a:latin typeface="Google Sans"/>
              </a:rPr>
              <a:t>' use of transport networks.</a:t>
            </a:r>
            <a:endParaRPr lang="en-IN" sz="2800" dirty="0"/>
          </a:p>
        </p:txBody>
      </p:sp>
      <p:pic>
        <p:nvPicPr>
          <p:cNvPr id="5" name="Picture 4">
            <a:extLst>
              <a:ext uri="{FF2B5EF4-FFF2-40B4-BE49-F238E27FC236}">
                <a16:creationId xmlns:a16="http://schemas.microsoft.com/office/drawing/2014/main" id="{DF87A61A-B45B-7F3B-73DE-45A39888F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0919" y="1525724"/>
            <a:ext cx="3234521" cy="3974324"/>
          </a:xfrm>
          <a:prstGeom prst="rect">
            <a:avLst/>
          </a:prstGeom>
        </p:spPr>
      </p:pic>
    </p:spTree>
    <p:extLst>
      <p:ext uri="{BB962C8B-B14F-4D97-AF65-F5344CB8AC3E}">
        <p14:creationId xmlns:p14="http://schemas.microsoft.com/office/powerpoint/2010/main" val="307024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F1BAE-8108-E4EC-C039-1CF6C57EF084}"/>
              </a:ext>
            </a:extLst>
          </p:cNvPr>
          <p:cNvSpPr txBox="1"/>
          <p:nvPr/>
        </p:nvSpPr>
        <p:spPr>
          <a:xfrm>
            <a:off x="768824" y="1258705"/>
            <a:ext cx="11423176" cy="4549835"/>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IN" sz="2800" dirty="0">
                <a:solidFill>
                  <a:srgbClr val="1F1F1F"/>
                </a:solidFill>
                <a:latin typeface="Google Sans"/>
              </a:rPr>
              <a:t>Intelligent Transport System (ITS) One such example is the city of Glasgow. In the city, Intelligent Transport System gives regular information to the daily commuters about public buses, timings, seat availability, the current location of the bus, time taken to reach a particular destination, next location of the bus and the density of passengers inside the bus.</a:t>
            </a:r>
          </a:p>
          <a:p>
            <a:pPr marL="457200" indent="-457200" algn="just">
              <a:lnSpc>
                <a:spcPct val="150000"/>
              </a:lnSpc>
              <a:buFont typeface="Wingdings" panose="05000000000000000000" pitchFamily="2" charset="2"/>
              <a:buChar char="v"/>
            </a:pPr>
            <a:r>
              <a:rPr lang="en-IN" sz="2800" dirty="0">
                <a:solidFill>
                  <a:srgbClr val="1F1F1F"/>
                </a:solidFill>
                <a:latin typeface="Google Sans"/>
              </a:rPr>
              <a:t>Iain </a:t>
            </a:r>
            <a:r>
              <a:rPr lang="en-IN" sz="2800" dirty="0" err="1">
                <a:solidFill>
                  <a:srgbClr val="1F1F1F"/>
                </a:solidFill>
                <a:latin typeface="Google Sans"/>
              </a:rPr>
              <a:t>Langlands</a:t>
            </a:r>
            <a:r>
              <a:rPr lang="en-IN" sz="2800" dirty="0">
                <a:solidFill>
                  <a:srgbClr val="1F1F1F"/>
                </a:solidFill>
                <a:latin typeface="Google Sans"/>
              </a:rPr>
              <a:t>, GIS and Data Manager, Glasgow City Council explains, bus operators in the city have the sensors in their buses.</a:t>
            </a:r>
          </a:p>
        </p:txBody>
      </p:sp>
    </p:spTree>
    <p:extLst>
      <p:ext uri="{BB962C8B-B14F-4D97-AF65-F5344CB8AC3E}">
        <p14:creationId xmlns:p14="http://schemas.microsoft.com/office/powerpoint/2010/main" val="184197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58C36-270A-CD83-628E-5BD79286F616}"/>
              </a:ext>
            </a:extLst>
          </p:cNvPr>
          <p:cNvSpPr txBox="1"/>
          <p:nvPr/>
        </p:nvSpPr>
        <p:spPr>
          <a:xfrm>
            <a:off x="300251" y="1238350"/>
            <a:ext cx="10290412" cy="3347391"/>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IN" sz="2400" dirty="0">
                <a:solidFill>
                  <a:srgbClr val="222222"/>
                </a:solidFill>
                <a:latin typeface="Playfair Display" panose="00000500000000000000" pitchFamily="2" charset="0"/>
              </a:rPr>
              <a:t>So, if the bus is going to be early to the next bus stop the bus is temporarily and very slightly is slowed down at the red light little longer than it should be to make sure the bus is on time and do not ahead of the schedule”. The system has been designed so smartly that passengers and even drivers are unaware of the delay as they are very little delays.</a:t>
            </a:r>
          </a:p>
        </p:txBody>
      </p:sp>
    </p:spTree>
    <p:extLst>
      <p:ext uri="{BB962C8B-B14F-4D97-AF65-F5344CB8AC3E}">
        <p14:creationId xmlns:p14="http://schemas.microsoft.com/office/powerpoint/2010/main" val="156179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6A9DC-D5E1-D5D4-0CBC-3C32A0A263F2}"/>
              </a:ext>
            </a:extLst>
          </p:cNvPr>
          <p:cNvSpPr txBox="1"/>
          <p:nvPr/>
        </p:nvSpPr>
        <p:spPr>
          <a:xfrm>
            <a:off x="996287" y="1223328"/>
            <a:ext cx="10617958" cy="5047536"/>
          </a:xfrm>
          <a:prstGeom prst="rect">
            <a:avLst/>
          </a:prstGeom>
          <a:noFill/>
        </p:spPr>
        <p:txBody>
          <a:bodyPr wrap="square">
            <a:spAutoFit/>
          </a:bodyPr>
          <a:lstStyle/>
          <a:p>
            <a:pPr algn="just">
              <a:lnSpc>
                <a:spcPct val="150000"/>
              </a:lnSpc>
            </a:pPr>
            <a:r>
              <a:rPr lang="en-IN" sz="2800" b="0" i="0" dirty="0">
                <a:solidFill>
                  <a:srgbClr val="222222"/>
                </a:solidFill>
                <a:effectLst/>
                <a:latin typeface="Playfair Display" panose="00000500000000000000" pitchFamily="2" charset="0"/>
              </a:rPr>
              <a:t>Here sensors, information processors, communication systems, roadside messages, GPS updates and automated traffic prioritization signals play an imperative role in the application of:</a:t>
            </a:r>
          </a:p>
          <a:p>
            <a:pPr algn="just">
              <a:lnSpc>
                <a:spcPct val="150000"/>
              </a:lnSpc>
            </a:pPr>
            <a:r>
              <a:rPr lang="en-IN" sz="2800" b="0" i="0" dirty="0">
                <a:solidFill>
                  <a:srgbClr val="222222"/>
                </a:solidFill>
                <a:effectLst/>
                <a:latin typeface="Playfair Display" panose="00000500000000000000" pitchFamily="2" charset="0"/>
              </a:rPr>
              <a:t>1-      Advanced Traffic Management System</a:t>
            </a:r>
          </a:p>
          <a:p>
            <a:pPr algn="just">
              <a:lnSpc>
                <a:spcPct val="150000"/>
              </a:lnSpc>
            </a:pPr>
            <a:r>
              <a:rPr lang="en-IN" sz="2800" b="0" i="0" dirty="0">
                <a:solidFill>
                  <a:srgbClr val="222222"/>
                </a:solidFill>
                <a:effectLst/>
                <a:latin typeface="Playfair Display" panose="00000500000000000000" pitchFamily="2" charset="0"/>
              </a:rPr>
              <a:t>2-      Advanced Traveler Information System</a:t>
            </a:r>
          </a:p>
          <a:p>
            <a:pPr algn="just">
              <a:lnSpc>
                <a:spcPct val="150000"/>
              </a:lnSpc>
            </a:pPr>
            <a:r>
              <a:rPr lang="en-IN" sz="2800" b="0" i="0" dirty="0">
                <a:solidFill>
                  <a:srgbClr val="222222"/>
                </a:solidFill>
                <a:effectLst/>
                <a:latin typeface="Playfair Display" panose="00000500000000000000" pitchFamily="2" charset="0"/>
              </a:rPr>
              <a:t>3-      Advanced Vehicle Control system</a:t>
            </a:r>
          </a:p>
          <a:p>
            <a:pPr algn="l"/>
            <a:endParaRPr lang="en-IN" sz="2800" b="0" i="0" dirty="0">
              <a:solidFill>
                <a:srgbClr val="222222"/>
              </a:solidFill>
              <a:effectLst/>
              <a:latin typeface="Playfair Display" panose="00000500000000000000" pitchFamily="2" charset="0"/>
            </a:endParaRPr>
          </a:p>
        </p:txBody>
      </p:sp>
    </p:spTree>
    <p:extLst>
      <p:ext uri="{BB962C8B-B14F-4D97-AF65-F5344CB8AC3E}">
        <p14:creationId xmlns:p14="http://schemas.microsoft.com/office/powerpoint/2010/main" val="95461537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224</TotalTime>
  <Words>505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vt:lpstr>
      <vt:lpstr>Google Sans</vt:lpstr>
      <vt:lpstr>Playfair Display</vt:lpstr>
      <vt:lpstr>Wingdings</vt:lpstr>
      <vt:lpstr>Business Cooperate</vt:lpstr>
      <vt:lpstr>PowerPoint Presentation</vt:lpstr>
      <vt:lpstr>Contents</vt:lpstr>
      <vt:lpstr>PowerPoint Presentation</vt:lpstr>
      <vt:lpstr>Intelligent Transportation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transportation System</dc:title>
  <dc:creator>admin</dc:creator>
  <cp:lastModifiedBy>yogeshlanjewar@gmail.com</cp:lastModifiedBy>
  <cp:revision>33</cp:revision>
  <dcterms:created xsi:type="dcterms:W3CDTF">2023-05-11T11:13:24Z</dcterms:created>
  <dcterms:modified xsi:type="dcterms:W3CDTF">2024-10-10T19:10:21Z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