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68" r:id="rId3"/>
    <p:sldId id="260" r:id="rId4"/>
    <p:sldId id="257" r:id="rId5"/>
    <p:sldId id="261" r:id="rId6"/>
    <p:sldId id="262" r:id="rId7"/>
    <p:sldId id="263" r:id="rId8"/>
    <p:sldId id="264" r:id="rId9"/>
    <p:sldId id="266" r:id="rId10"/>
    <p:sldId id="269" r:id="rId11"/>
    <p:sldId id="270" r:id="rId12"/>
    <p:sldId id="258" r:id="rId13"/>
    <p:sldId id="288" r:id="rId14"/>
    <p:sldId id="289" r:id="rId15"/>
    <p:sldId id="290" r:id="rId16"/>
    <p:sldId id="291" r:id="rId17"/>
    <p:sldId id="272" r:id="rId18"/>
    <p:sldId id="276" r:id="rId19"/>
    <p:sldId id="277" r:id="rId20"/>
    <p:sldId id="278" r:id="rId21"/>
    <p:sldId id="279" r:id="rId22"/>
    <p:sldId id="280" r:id="rId23"/>
    <p:sldId id="281" r:id="rId24"/>
    <p:sldId id="282" r:id="rId25"/>
    <p:sldId id="283" r:id="rId26"/>
    <p:sldId id="285" r:id="rId27"/>
    <p:sldId id="286" r:id="rId28"/>
    <p:sldId id="287" r:id="rId29"/>
    <p:sldId id="267" r:id="rId30"/>
    <p:sldId id="292" r:id="rId31"/>
    <p:sldId id="259" r:id="rId32"/>
    <p:sldId id="275" r:id="rId33"/>
    <p:sldId id="27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700B27-DE4C-4B9E-BB11-B9027034A00F}" type="datetimeFigureOut">
              <a:rPr lang="en-US" smtClean="0"/>
              <a:pPr/>
              <a:t>4/20/2019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090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t>4/20/2019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9087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t>4/20/2019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8422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smtClean="0"/>
              <a:t>4/20/2019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61043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t>4/20/2019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3853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47335C-0450-40D7-8612-B3203BED4F28}" type="datetimeFigureOut">
              <a:rPr lang="en-US" smtClean="0"/>
              <a:t>4/20/2019</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4455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46A105-2A1C-4284-B4EA-07CF89B1A393}" type="datetimeFigureOut">
              <a:rPr lang="en-US" smtClean="0"/>
              <a:t>4/20/2019</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8045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4/20/2019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994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4/20/2019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02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5C51FCE-E4BB-4680-8E50-3C0E348D2609}" type="datetimeFigureOut">
              <a:rPr lang="en-US" smtClean="0"/>
              <a:t>4/20/2019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007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4/20/2019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295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4/20/2019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3420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4/20/2019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627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6CB97F8-6CEB-469B-AFCC-889F2A2B1D5A}" type="datetimeFigureOut">
              <a:rPr lang="en-US" smtClean="0"/>
              <a:t>4/20/2019</a:t>
            </a:fld>
            <a:endParaRPr lang="en-US" dirty="0"/>
          </a:p>
        </p:txBody>
      </p:sp>
      <p:sp>
        <p:nvSpPr>
          <p:cNvPr id="5" name="Footer Placeholder 3"/>
          <p:cNvSpPr>
            <a:spLocks noGrp="1"/>
          </p:cNvSpPr>
          <p:nvPr>
            <p:ph type="ftr" sz="quarter" idx="11"/>
          </p:nvPr>
        </p:nvSpPr>
        <p:spPr/>
        <p:txBody>
          <a:bodyPr/>
          <a:lstStyle/>
          <a:p>
            <a:r>
              <a:rPr lang="en-US" smtClean="0"/>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3116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A9179F-009E-4FA5-B091-7EBB82A185BD}" type="datetimeFigureOut">
              <a:rPr lang="en-US" smtClean="0"/>
              <a:t>4/20/2019</a:t>
            </a:fld>
            <a:endParaRPr lang="en-US" dirty="0"/>
          </a:p>
        </p:txBody>
      </p:sp>
      <p:sp>
        <p:nvSpPr>
          <p:cNvPr id="5" name="Footer Placeholder 2"/>
          <p:cNvSpPr>
            <a:spLocks noGrp="1"/>
          </p:cNvSpPr>
          <p:nvPr>
            <p:ph type="ftr" sz="quarter" idx="11"/>
          </p:nvPr>
        </p:nvSpPr>
        <p:spPr/>
        <p:txBody>
          <a:bodyPr/>
          <a:lstStyle/>
          <a:p>
            <a:r>
              <a:rPr lang="en-US" smtClean="0"/>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445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E665CEB-0076-4E37-B880-BCEA9784DE0A}" type="datetimeFigureOut">
              <a:rPr lang="en-US" smtClean="0"/>
              <a:t>4/20/2019</a:t>
            </a:fld>
            <a:endParaRPr lang="en-US" dirty="0"/>
          </a:p>
        </p:txBody>
      </p:sp>
      <p:sp>
        <p:nvSpPr>
          <p:cNvPr id="5" name="Footer Placeholder 5"/>
          <p:cNvSpPr>
            <a:spLocks noGrp="1"/>
          </p:cNvSpPr>
          <p:nvPr>
            <p:ph type="ftr" sz="quarter" idx="11"/>
          </p:nvPr>
        </p:nvSpPr>
        <p:spPr/>
        <p:txBody>
          <a:bodyPr/>
          <a:lstStyle/>
          <a:p>
            <a:r>
              <a:rPr lang="en-US" smtClean="0"/>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995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4/20/2019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61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E0D914D-B099-4142-A885-11F276715148}" type="datetimeFigureOut">
              <a:rPr lang="en-US" smtClean="0"/>
              <a:t>4/20/2019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1000821"/>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68192"/>
            <a:ext cx="8825658" cy="2524259"/>
          </a:xfrm>
        </p:spPr>
        <p:txBody>
          <a:bodyPr/>
          <a:lstStyle/>
          <a:p>
            <a:pPr algn="ctr"/>
            <a:r>
              <a:rPr lang="en-US" sz="2800" dirty="0" smtClean="0">
                <a:latin typeface="Times New Roman" panose="02020603050405020304" pitchFamily="18" charset="0"/>
                <a:cs typeface="Times New Roman" panose="02020603050405020304" pitchFamily="18" charset="0"/>
              </a:rPr>
              <a:t>Original Title:</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Search </a:t>
            </a:r>
            <a:r>
              <a:rPr lang="en-US" sz="2800" dirty="0" smtClean="0">
                <a:latin typeface="Times New Roman" panose="02020603050405020304" pitchFamily="18" charset="0"/>
                <a:cs typeface="Times New Roman" panose="02020603050405020304" pitchFamily="18" charset="0"/>
              </a:rPr>
              <a:t>Rank fraud </a:t>
            </a:r>
            <a:r>
              <a:rPr lang="en-US" sz="2800" dirty="0">
                <a:latin typeface="Times New Roman" panose="02020603050405020304" pitchFamily="18" charset="0"/>
                <a:cs typeface="Times New Roman" panose="02020603050405020304" pitchFamily="18" charset="0"/>
              </a:rPr>
              <a:t>and Malware detection in Google Play</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14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98491"/>
            <a:ext cx="8761413" cy="734096"/>
          </a:xfrm>
        </p:spPr>
        <p:txBody>
          <a:bodyPr/>
          <a:lstStyle/>
          <a:p>
            <a:r>
              <a:rPr lang="en-US" b="1" dirty="0">
                <a:solidFill>
                  <a:schemeClr val="bg1"/>
                </a:solidFill>
                <a:latin typeface="Times New Roman" panose="02020603050405020304" pitchFamily="18" charset="0"/>
                <a:cs typeface="Times New Roman" panose="02020603050405020304" pitchFamily="18" charset="0"/>
              </a:rPr>
              <a:t>System Requirement</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154955" y="2240924"/>
            <a:ext cx="8761412" cy="3778876"/>
          </a:xfrm>
        </p:spPr>
        <p:txBody>
          <a:bodyPr>
            <a:normAutofit fontScale="92500" lnSpcReduction="10000"/>
          </a:bodyPr>
          <a:lstStyle/>
          <a:p>
            <a:pPr marL="45720"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Hardware Specifications</a:t>
            </a:r>
            <a:endParaRPr lang="en-US" dirty="0">
              <a:solidFill>
                <a:schemeClr val="tx1"/>
              </a:solidFill>
              <a:latin typeface="Times New Roman" panose="02020603050405020304" pitchFamily="18" charset="0"/>
              <a:cs typeface="Times New Roman" panose="02020603050405020304" pitchFamily="18" charset="0"/>
            </a:endParaRP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System	          :   Pentium IV 2.4 GHz</a:t>
            </a: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Hard Disk           </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160 GB</a:t>
            </a: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Monitor	          :   15 VGA color</a:t>
            </a: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Mouse	          :   Logitech.</a:t>
            </a: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Keyboard	          :   110 keys enhanced</a:t>
            </a: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Ram	                  </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2GB</a:t>
            </a:r>
          </a:p>
          <a:p>
            <a:endParaRPr lang="en-US" dirty="0"/>
          </a:p>
        </p:txBody>
      </p:sp>
    </p:spTree>
    <p:extLst>
      <p:ext uri="{BB962C8B-B14F-4D97-AF65-F5344CB8AC3E}">
        <p14:creationId xmlns:p14="http://schemas.microsoft.com/office/powerpoint/2010/main" val="4170867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24248"/>
            <a:ext cx="9404723" cy="1054758"/>
          </a:xfrm>
        </p:spPr>
        <p:txBody>
          <a:bodyPr/>
          <a:lstStyle/>
          <a:p>
            <a:r>
              <a:rPr lang="en-US" b="1" dirty="0">
                <a:solidFill>
                  <a:schemeClr val="bg1"/>
                </a:solidFill>
                <a:latin typeface="Times New Roman" panose="02020603050405020304" pitchFamily="18" charset="0"/>
                <a:cs typeface="Times New Roman" panose="02020603050405020304" pitchFamily="18" charset="0"/>
              </a:rPr>
              <a:t>System Requirement</a:t>
            </a:r>
            <a:endParaRPr lang="en-US" dirty="0"/>
          </a:p>
        </p:txBody>
      </p:sp>
      <p:sp>
        <p:nvSpPr>
          <p:cNvPr id="3" name="Content Placeholder 2"/>
          <p:cNvSpPr>
            <a:spLocks noGrp="1"/>
          </p:cNvSpPr>
          <p:nvPr>
            <p:ph idx="1"/>
          </p:nvPr>
        </p:nvSpPr>
        <p:spPr>
          <a:xfrm>
            <a:off x="1154955" y="2240924"/>
            <a:ext cx="8761412" cy="3778876"/>
          </a:xfrm>
        </p:spPr>
        <p:txBody>
          <a:bodyPr/>
          <a:lstStyle/>
          <a:p>
            <a:pPr marL="45720"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Software Specifications</a:t>
            </a:r>
            <a:endParaRPr lang="en-US" dirty="0">
              <a:solidFill>
                <a:schemeClr val="tx1"/>
              </a:solidFill>
              <a:latin typeface="Times New Roman" panose="02020603050405020304" pitchFamily="18" charset="0"/>
              <a:cs typeface="Times New Roman" panose="02020603050405020304" pitchFamily="18" charset="0"/>
            </a:endParaRP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O/S                        :  Windows 7.</a:t>
            </a: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Language	          </a:t>
            </a:r>
            <a:r>
              <a:rPr lang="en-US" dirty="0" smtClean="0">
                <a:solidFill>
                  <a:schemeClr val="tx1"/>
                </a:solidFill>
                <a:latin typeface="Times New Roman" panose="02020603050405020304" pitchFamily="18" charset="0"/>
                <a:cs typeface="Times New Roman" panose="02020603050405020304" pitchFamily="18" charset="0"/>
              </a:rPr>
              <a:t>    :  </a:t>
            </a:r>
            <a:r>
              <a:rPr lang="en-US" dirty="0">
                <a:solidFill>
                  <a:schemeClr val="tx1"/>
                </a:solidFill>
                <a:latin typeface="Times New Roman" panose="02020603050405020304" pitchFamily="18" charset="0"/>
                <a:cs typeface="Times New Roman" panose="02020603050405020304" pitchFamily="18" charset="0"/>
              </a:rPr>
              <a:t>Java.</a:t>
            </a: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IDE                   	:  </a:t>
            </a:r>
            <a:r>
              <a:rPr lang="en-US" dirty="0" err="1">
                <a:solidFill>
                  <a:schemeClr val="tx1"/>
                </a:solidFill>
                <a:latin typeface="Times New Roman" panose="02020603050405020304" pitchFamily="18" charset="0"/>
                <a:cs typeface="Times New Roman" panose="02020603050405020304" pitchFamily="18" charset="0"/>
              </a:rPr>
              <a:t>NetBeans</a:t>
            </a:r>
            <a:r>
              <a:rPr lang="en-US" dirty="0">
                <a:solidFill>
                  <a:schemeClr val="tx1"/>
                </a:solidFill>
                <a:latin typeface="Times New Roman" panose="02020603050405020304" pitchFamily="18" charset="0"/>
                <a:cs typeface="Times New Roman" panose="02020603050405020304" pitchFamily="18" charset="0"/>
              </a:rPr>
              <a:t> 8.2</a:t>
            </a:r>
          </a:p>
          <a:p>
            <a:pPr lvl="0" algn="just">
              <a:lnSpc>
                <a:spcPct val="150000"/>
              </a:lnSpc>
            </a:pPr>
            <a:r>
              <a:rPr lang="en-US" dirty="0">
                <a:solidFill>
                  <a:schemeClr val="tx1"/>
                </a:solidFill>
                <a:latin typeface="Times New Roman" panose="02020603050405020304" pitchFamily="18" charset="0"/>
                <a:cs typeface="Times New Roman" panose="02020603050405020304" pitchFamily="18" charset="0"/>
              </a:rPr>
              <a:t>Data Base	      	:   </a:t>
            </a:r>
            <a:r>
              <a:rPr lang="en-US" dirty="0" err="1">
                <a:solidFill>
                  <a:schemeClr val="tx1"/>
                </a:solidFill>
                <a:latin typeface="Times New Roman" panose="02020603050405020304" pitchFamily="18" charset="0"/>
                <a:cs typeface="Times New Roman" panose="02020603050405020304" pitchFamily="18" charset="0"/>
              </a:rPr>
              <a:t>MySql</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81875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System Architecture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253803"/>
            <a:ext cx="9611783" cy="4340180"/>
          </a:xfrm>
        </p:spPr>
        <p:txBody>
          <a:bodyPr/>
          <a:lstStyle/>
          <a:p>
            <a:endParaRPr lang="en-US" dirty="0"/>
          </a:p>
        </p:txBody>
      </p:sp>
      <p:grpSp>
        <p:nvGrpSpPr>
          <p:cNvPr id="22" name="Group 21"/>
          <p:cNvGrpSpPr/>
          <p:nvPr/>
        </p:nvGrpSpPr>
        <p:grpSpPr>
          <a:xfrm>
            <a:off x="2861271" y="2963352"/>
            <a:ext cx="6447155" cy="2648585"/>
            <a:chOff x="0" y="0"/>
            <a:chExt cx="8400260" cy="2534297"/>
          </a:xfrm>
        </p:grpSpPr>
        <p:grpSp>
          <p:nvGrpSpPr>
            <p:cNvPr id="24" name="Group 23"/>
            <p:cNvGrpSpPr/>
            <p:nvPr/>
          </p:nvGrpSpPr>
          <p:grpSpPr>
            <a:xfrm>
              <a:off x="0" y="0"/>
              <a:ext cx="8386087" cy="2381715"/>
              <a:chOff x="0" y="0"/>
              <a:chExt cx="6973467" cy="2967045"/>
            </a:xfrm>
          </p:grpSpPr>
          <p:sp>
            <p:nvSpPr>
              <p:cNvPr id="32" name="Rectangle 31"/>
              <p:cNvSpPr/>
              <p:nvPr/>
            </p:nvSpPr>
            <p:spPr>
              <a:xfrm>
                <a:off x="38124" y="51076"/>
                <a:ext cx="2514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rPr>
                  <a:t>Application Dataset</a:t>
                </a:r>
                <a:endParaRPr lang="en-US" sz="1200">
                  <a:effectLst/>
                  <a:latin typeface="Times New Roman" panose="02020603050405020304" pitchFamily="18" charset="0"/>
                  <a:ea typeface="Times New Roman" panose="02020603050405020304" pitchFamily="18" charset="0"/>
                </a:endParaRPr>
              </a:p>
            </p:txBody>
          </p:sp>
          <p:sp>
            <p:nvSpPr>
              <p:cNvPr id="33" name="Rectangle 32"/>
              <p:cNvSpPr/>
              <p:nvPr/>
            </p:nvSpPr>
            <p:spPr>
              <a:xfrm>
                <a:off x="38124" y="1346475"/>
                <a:ext cx="2514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rPr>
                  <a:t>Tokenization</a:t>
                </a:r>
                <a:endParaRPr lang="en-US" sz="1200">
                  <a:effectLst/>
                  <a:latin typeface="Times New Roman" panose="02020603050405020304" pitchFamily="18" charset="0"/>
                  <a:ea typeface="Times New Roman" panose="02020603050405020304" pitchFamily="18" charset="0"/>
                </a:endParaRPr>
              </a:p>
            </p:txBody>
          </p:sp>
          <p:sp>
            <p:nvSpPr>
              <p:cNvPr id="36" name="Rectangle 35"/>
              <p:cNvSpPr/>
              <p:nvPr/>
            </p:nvSpPr>
            <p:spPr>
              <a:xfrm>
                <a:off x="0" y="2586045"/>
                <a:ext cx="2514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rPr>
                  <a:t>Stop-words removal</a:t>
                </a:r>
                <a:endParaRPr lang="en-US" sz="1200">
                  <a:effectLst/>
                  <a:latin typeface="Times New Roman" panose="02020603050405020304" pitchFamily="18" charset="0"/>
                  <a:ea typeface="Times New Roman" panose="02020603050405020304" pitchFamily="18" charset="0"/>
                </a:endParaRPr>
              </a:p>
            </p:txBody>
          </p:sp>
          <p:sp>
            <p:nvSpPr>
              <p:cNvPr id="37" name="Rectangle 36"/>
              <p:cNvSpPr/>
              <p:nvPr/>
            </p:nvSpPr>
            <p:spPr>
              <a:xfrm>
                <a:off x="3812756" y="0"/>
                <a:ext cx="3124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rPr>
                  <a:t>Stemming</a:t>
                </a:r>
                <a:endParaRPr lang="en-US" sz="1200">
                  <a:effectLst/>
                  <a:latin typeface="Times New Roman" panose="02020603050405020304" pitchFamily="18" charset="0"/>
                  <a:ea typeface="Times New Roman" panose="02020603050405020304" pitchFamily="18" charset="0"/>
                </a:endParaRPr>
              </a:p>
            </p:txBody>
          </p:sp>
          <p:cxnSp>
            <p:nvCxnSpPr>
              <p:cNvPr id="38" name="Straight Arrow Connector 37"/>
              <p:cNvCxnSpPr>
                <a:stCxn id="37" idx="2"/>
                <a:endCxn id="39" idx="0"/>
              </p:cNvCxnSpPr>
              <p:nvPr/>
            </p:nvCxnSpPr>
            <p:spPr>
              <a:xfrm>
                <a:off x="5374855" y="381000"/>
                <a:ext cx="8843" cy="5363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821598" y="917338"/>
                <a:ext cx="3124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rPr>
                  <a:t>Clustering Users</a:t>
                </a:r>
                <a:endParaRPr lang="en-US" sz="12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p:txBody>
          </p:sp>
          <p:cxnSp>
            <p:nvCxnSpPr>
              <p:cNvPr id="40" name="Straight Arrow Connector 39"/>
              <p:cNvCxnSpPr/>
              <p:nvPr/>
            </p:nvCxnSpPr>
            <p:spPr>
              <a:xfrm rot="5400000">
                <a:off x="5117792" y="1570630"/>
                <a:ext cx="53340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849267" y="1831263"/>
                <a:ext cx="3124200" cy="3810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rPr>
                  <a:t>Classification</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IN"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p:txBody>
          </p:sp>
        </p:grpSp>
        <p:cxnSp>
          <p:nvCxnSpPr>
            <p:cNvPr id="26" name="Straight Arrow Connector 25"/>
            <p:cNvCxnSpPr>
              <a:stCxn id="32" idx="2"/>
              <a:endCxn id="33" idx="0"/>
            </p:cNvCxnSpPr>
            <p:nvPr/>
          </p:nvCxnSpPr>
          <p:spPr>
            <a:xfrm>
              <a:off x="1557839" y="408005"/>
              <a:ext cx="0" cy="672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529514" y="1386685"/>
              <a:ext cx="0" cy="672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6" idx="2"/>
              <a:endCxn id="37" idx="1"/>
            </p:cNvCxnSpPr>
            <p:nvPr/>
          </p:nvCxnSpPr>
          <p:spPr>
            <a:xfrm rot="5400000" flipH="1" flipV="1">
              <a:off x="1934151" y="-269240"/>
              <a:ext cx="2228798" cy="3073116"/>
            </a:xfrm>
            <a:prstGeom prst="bentConnector4">
              <a:avLst>
                <a:gd name="adj1" fmla="val -10257"/>
                <a:gd name="adj2" fmla="val 746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6275320" y="2018926"/>
              <a:ext cx="428173" cy="19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643190" y="2228459"/>
              <a:ext cx="3757070" cy="305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rPr>
                <a:t>Result Generation</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IN"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555712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Flow Diagram</a:t>
            </a:r>
          </a:p>
        </p:txBody>
      </p:sp>
      <p:sp>
        <p:nvSpPr>
          <p:cNvPr id="3" name="Content Placeholder 2"/>
          <p:cNvSpPr>
            <a:spLocks noGrp="1"/>
          </p:cNvSpPr>
          <p:nvPr>
            <p:ph idx="1"/>
          </p:nvPr>
        </p:nvSpPr>
        <p:spPr>
          <a:xfrm>
            <a:off x="1154954" y="2253803"/>
            <a:ext cx="9611783" cy="4340180"/>
          </a:xfrm>
        </p:spPr>
        <p:txBody>
          <a:bodyPr/>
          <a:lstStyle/>
          <a:p>
            <a:endParaRPr lang="en-US" dirty="0"/>
          </a:p>
        </p:txBody>
      </p:sp>
      <p:grpSp>
        <p:nvGrpSpPr>
          <p:cNvPr id="35" name="Group 34"/>
          <p:cNvGrpSpPr/>
          <p:nvPr/>
        </p:nvGrpSpPr>
        <p:grpSpPr>
          <a:xfrm>
            <a:off x="1481071" y="2809205"/>
            <a:ext cx="7688688" cy="3226186"/>
            <a:chOff x="1481071" y="2809205"/>
            <a:chExt cx="7688688" cy="3226186"/>
          </a:xfrm>
        </p:grpSpPr>
        <p:sp>
          <p:nvSpPr>
            <p:cNvPr id="4" name="Rectangle 3"/>
            <p:cNvSpPr/>
            <p:nvPr/>
          </p:nvSpPr>
          <p:spPr>
            <a:xfrm>
              <a:off x="3979572" y="2809205"/>
              <a:ext cx="2137893" cy="3219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Select Data</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3979571" y="3527202"/>
              <a:ext cx="2137893" cy="3219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Load Data</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3979572" y="4303214"/>
              <a:ext cx="2137893" cy="3219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Preprocessing</a:t>
              </a: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3979571" y="5037309"/>
              <a:ext cx="2137893" cy="3219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Cluster</a:t>
              </a: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3979571" y="5713420"/>
              <a:ext cx="2137893" cy="3219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Prediction</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6774287" y="4262907"/>
              <a:ext cx="2395472" cy="3219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Generate the Data</a:t>
              </a:r>
              <a:endParaRPr lang="en-US" dirty="0">
                <a:latin typeface="Times New Roman" panose="02020603050405020304" pitchFamily="18" charset="0"/>
                <a:cs typeface="Times New Roman" panose="02020603050405020304" pitchFamily="18" charset="0"/>
              </a:endParaRPr>
            </a:p>
          </p:txBody>
        </p:sp>
        <p:cxnSp>
          <p:nvCxnSpPr>
            <p:cNvPr id="13" name="Straight Arrow Connector 12"/>
            <p:cNvCxnSpPr>
              <a:stCxn id="4" idx="2"/>
            </p:cNvCxnSpPr>
            <p:nvPr/>
          </p:nvCxnSpPr>
          <p:spPr>
            <a:xfrm flipH="1">
              <a:off x="5048517" y="3131176"/>
              <a:ext cx="2" cy="396026"/>
            </a:xfrm>
            <a:prstGeom prst="straightConnector1">
              <a:avLst/>
            </a:prstGeom>
            <a:ln>
              <a:solidFill>
                <a:schemeClr val="tx1"/>
              </a:solidFill>
              <a:tailEnd type="triangle"/>
            </a:ln>
          </p:spPr>
          <p:style>
            <a:lnRef idx="2">
              <a:schemeClr val="accent6"/>
            </a:lnRef>
            <a:fillRef idx="1">
              <a:schemeClr val="lt1"/>
            </a:fillRef>
            <a:effectRef idx="0">
              <a:schemeClr val="accent6"/>
            </a:effectRef>
            <a:fontRef idx="minor">
              <a:schemeClr val="dk1"/>
            </a:fontRef>
          </p:style>
        </p:cxnSp>
        <p:cxnSp>
          <p:nvCxnSpPr>
            <p:cNvPr id="15" name="Straight Arrow Connector 14"/>
            <p:cNvCxnSpPr/>
            <p:nvPr/>
          </p:nvCxnSpPr>
          <p:spPr>
            <a:xfrm>
              <a:off x="5048517" y="3878181"/>
              <a:ext cx="0" cy="425033"/>
            </a:xfrm>
            <a:prstGeom prst="straightConnector1">
              <a:avLst/>
            </a:prstGeom>
            <a:ln>
              <a:solidFill>
                <a:schemeClr val="tx1"/>
              </a:solidFill>
              <a:tailEnd type="triangle"/>
            </a:ln>
          </p:spPr>
          <p:style>
            <a:lnRef idx="2">
              <a:schemeClr val="accent6"/>
            </a:lnRef>
            <a:fillRef idx="1">
              <a:schemeClr val="lt1"/>
            </a:fillRef>
            <a:effectRef idx="0">
              <a:schemeClr val="accent6"/>
            </a:effectRef>
            <a:fontRef idx="minor">
              <a:schemeClr val="dk1"/>
            </a:fontRef>
          </p:style>
        </p:cxnSp>
        <p:cxnSp>
          <p:nvCxnSpPr>
            <p:cNvPr id="17" name="Straight Arrow Connector 16"/>
            <p:cNvCxnSpPr>
              <a:stCxn id="7" idx="2"/>
              <a:endCxn id="8" idx="0"/>
            </p:cNvCxnSpPr>
            <p:nvPr/>
          </p:nvCxnSpPr>
          <p:spPr>
            <a:xfrm flipH="1">
              <a:off x="5048518" y="4625185"/>
              <a:ext cx="1" cy="412124"/>
            </a:xfrm>
            <a:prstGeom prst="straightConnector1">
              <a:avLst/>
            </a:prstGeom>
            <a:ln>
              <a:solidFill>
                <a:schemeClr val="tx1"/>
              </a:solidFill>
              <a:tailEnd type="triangle"/>
            </a:ln>
          </p:spPr>
          <p:style>
            <a:lnRef idx="2">
              <a:schemeClr val="accent6"/>
            </a:lnRef>
            <a:fillRef idx="1">
              <a:schemeClr val="lt1"/>
            </a:fillRef>
            <a:effectRef idx="0">
              <a:schemeClr val="accent6"/>
            </a:effectRef>
            <a:fontRef idx="minor">
              <a:schemeClr val="dk1"/>
            </a:fontRef>
          </p:style>
        </p:cxnSp>
        <p:cxnSp>
          <p:nvCxnSpPr>
            <p:cNvPr id="19" name="Straight Arrow Connector 18"/>
            <p:cNvCxnSpPr>
              <a:stCxn id="8" idx="2"/>
            </p:cNvCxnSpPr>
            <p:nvPr/>
          </p:nvCxnSpPr>
          <p:spPr>
            <a:xfrm flipH="1">
              <a:off x="5048517" y="5359280"/>
              <a:ext cx="1" cy="354140"/>
            </a:xfrm>
            <a:prstGeom prst="straightConnector1">
              <a:avLst/>
            </a:prstGeom>
            <a:ln>
              <a:solidFill>
                <a:schemeClr val="tx1"/>
              </a:solidFill>
              <a:tailEnd type="triangle"/>
            </a:ln>
          </p:spPr>
          <p:style>
            <a:lnRef idx="2">
              <a:schemeClr val="accent6"/>
            </a:lnRef>
            <a:fillRef idx="1">
              <a:schemeClr val="lt1"/>
            </a:fillRef>
            <a:effectRef idx="0">
              <a:schemeClr val="accent6"/>
            </a:effectRef>
            <a:fontRef idx="minor">
              <a:schemeClr val="dk1"/>
            </a:fontRef>
          </p:style>
        </p:cxnSp>
        <p:sp>
          <p:nvSpPr>
            <p:cNvPr id="5" name="Rectangle 4"/>
            <p:cNvSpPr/>
            <p:nvPr/>
          </p:nvSpPr>
          <p:spPr>
            <a:xfrm>
              <a:off x="1481071" y="2809205"/>
              <a:ext cx="1506828" cy="2833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Data User</a:t>
              </a:r>
              <a:endParaRPr lang="en-US" dirty="0">
                <a:latin typeface="Times New Roman" panose="02020603050405020304" pitchFamily="18" charset="0"/>
                <a:cs typeface="Times New Roman" panose="02020603050405020304" pitchFamily="18" charset="0"/>
              </a:endParaRPr>
            </a:p>
          </p:txBody>
        </p:sp>
        <p:cxnSp>
          <p:nvCxnSpPr>
            <p:cNvPr id="12" name="Straight Arrow Connector 11"/>
            <p:cNvCxnSpPr>
              <a:stCxn id="5" idx="3"/>
            </p:cNvCxnSpPr>
            <p:nvPr/>
          </p:nvCxnSpPr>
          <p:spPr>
            <a:xfrm flipV="1">
              <a:off x="2987899" y="2950872"/>
              <a:ext cx="99167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819363" y="5006647"/>
              <a:ext cx="2350396" cy="5297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Result generate in graph</a:t>
              </a:r>
              <a:endParaRPr lang="en-US" dirty="0">
                <a:latin typeface="Times New Roman" panose="02020603050405020304" pitchFamily="18" charset="0"/>
                <a:cs typeface="Times New Roman" panose="02020603050405020304" pitchFamily="18" charset="0"/>
              </a:endParaRPr>
            </a:p>
          </p:txBody>
        </p:sp>
        <p:cxnSp>
          <p:nvCxnSpPr>
            <p:cNvPr id="23" name="Straight Connector 22"/>
            <p:cNvCxnSpPr>
              <a:stCxn id="9" idx="3"/>
            </p:cNvCxnSpPr>
            <p:nvPr/>
          </p:nvCxnSpPr>
          <p:spPr>
            <a:xfrm flipV="1">
              <a:off x="6117464" y="5874405"/>
              <a:ext cx="33485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400800" y="4464199"/>
              <a:ext cx="0" cy="1410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400800" y="4464199"/>
              <a:ext cx="3734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2"/>
              <a:endCxn id="18" idx="0"/>
            </p:cNvCxnSpPr>
            <p:nvPr/>
          </p:nvCxnSpPr>
          <p:spPr>
            <a:xfrm>
              <a:off x="7972023" y="4584878"/>
              <a:ext cx="22538" cy="421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2007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Use Case </a:t>
            </a:r>
            <a:r>
              <a:rPr lang="en-US" dirty="0">
                <a:latin typeface="Times New Roman" panose="02020603050405020304" pitchFamily="18" charset="0"/>
                <a:cs typeface="Times New Roman" panose="02020603050405020304" pitchFamily="18" charset="0"/>
              </a:rPr>
              <a:t>Diagram</a:t>
            </a:r>
          </a:p>
        </p:txBody>
      </p:sp>
      <p:grpSp>
        <p:nvGrpSpPr>
          <p:cNvPr id="22" name="Group 21"/>
          <p:cNvGrpSpPr/>
          <p:nvPr/>
        </p:nvGrpSpPr>
        <p:grpSpPr>
          <a:xfrm>
            <a:off x="2590482" y="1616926"/>
            <a:ext cx="7011035" cy="4212371"/>
            <a:chOff x="-2" y="-4"/>
            <a:chExt cx="6524446" cy="4529474"/>
          </a:xfrm>
        </p:grpSpPr>
        <p:grpSp>
          <p:nvGrpSpPr>
            <p:cNvPr id="24" name="Group 23"/>
            <p:cNvGrpSpPr/>
            <p:nvPr/>
          </p:nvGrpSpPr>
          <p:grpSpPr>
            <a:xfrm>
              <a:off x="-2" y="-4"/>
              <a:ext cx="6524446" cy="4529474"/>
              <a:chOff x="-2" y="-2"/>
              <a:chExt cx="5472431" cy="3984342"/>
            </a:xfrm>
          </p:grpSpPr>
          <p:grpSp>
            <p:nvGrpSpPr>
              <p:cNvPr id="29" name="Group 28"/>
              <p:cNvGrpSpPr/>
              <p:nvPr/>
            </p:nvGrpSpPr>
            <p:grpSpPr>
              <a:xfrm>
                <a:off x="-2" y="-2"/>
                <a:ext cx="5472431" cy="3984342"/>
                <a:chOff x="-2" y="-2"/>
                <a:chExt cx="5472431" cy="3984342"/>
              </a:xfrm>
            </p:grpSpPr>
            <p:grpSp>
              <p:nvGrpSpPr>
                <p:cNvPr id="31" name="Group 30"/>
                <p:cNvGrpSpPr/>
                <p:nvPr/>
              </p:nvGrpSpPr>
              <p:grpSpPr>
                <a:xfrm>
                  <a:off x="-2" y="-2"/>
                  <a:ext cx="5472431" cy="3984342"/>
                  <a:chOff x="0" y="0"/>
                  <a:chExt cx="7271774" cy="5949344"/>
                </a:xfrm>
              </p:grpSpPr>
              <p:sp>
                <p:nvSpPr>
                  <p:cNvPr id="33" name="Oval 32"/>
                  <p:cNvSpPr/>
                  <p:nvPr/>
                </p:nvSpPr>
                <p:spPr>
                  <a:xfrm>
                    <a:off x="3023436" y="588912"/>
                    <a:ext cx="4023360" cy="4474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Load</a:t>
                    </a:r>
                    <a:endParaRPr lang="en-US" sz="1200">
                      <a:effectLst/>
                      <a:latin typeface="Times New Roman" panose="02020603050405020304" pitchFamily="18" charset="0"/>
                      <a:ea typeface="Times New Roman" panose="02020603050405020304" pitchFamily="18" charset="0"/>
                    </a:endParaRPr>
                  </a:p>
                </p:txBody>
              </p:sp>
              <p:sp>
                <p:nvSpPr>
                  <p:cNvPr id="36" name="Oval 35"/>
                  <p:cNvSpPr/>
                  <p:nvPr/>
                </p:nvSpPr>
                <p:spPr>
                  <a:xfrm>
                    <a:off x="3023436" y="37156"/>
                    <a:ext cx="4023360" cy="4474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Selection</a:t>
                    </a:r>
                    <a:endParaRPr lang="en-US" sz="1200">
                      <a:effectLst/>
                      <a:latin typeface="Times New Roman" panose="02020603050405020304" pitchFamily="18" charset="0"/>
                      <a:ea typeface="Times New Roman" panose="02020603050405020304" pitchFamily="18" charset="0"/>
                    </a:endParaRPr>
                  </a:p>
                </p:txBody>
              </p:sp>
              <p:sp>
                <p:nvSpPr>
                  <p:cNvPr id="37" name="Oval 36"/>
                  <p:cNvSpPr/>
                  <p:nvPr/>
                </p:nvSpPr>
                <p:spPr>
                  <a:xfrm>
                    <a:off x="3023436" y="1110565"/>
                    <a:ext cx="4023361" cy="4474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Tokenization</a:t>
                    </a:r>
                    <a:endParaRPr lang="en-US" sz="1200">
                      <a:effectLst/>
                      <a:latin typeface="Times New Roman" panose="02020603050405020304" pitchFamily="18" charset="0"/>
                      <a:ea typeface="Times New Roman" panose="02020603050405020304" pitchFamily="18" charset="0"/>
                    </a:endParaRPr>
                  </a:p>
                </p:txBody>
              </p:sp>
              <p:sp>
                <p:nvSpPr>
                  <p:cNvPr id="38" name="Oval 37"/>
                  <p:cNvSpPr/>
                  <p:nvPr/>
                </p:nvSpPr>
                <p:spPr>
                  <a:xfrm>
                    <a:off x="3023436" y="1661326"/>
                    <a:ext cx="4023360" cy="4474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POSTagging</a:t>
                    </a:r>
                    <a:endParaRPr lang="en-US" sz="1200">
                      <a:effectLst/>
                      <a:latin typeface="Times New Roman" panose="02020603050405020304" pitchFamily="18" charset="0"/>
                      <a:ea typeface="Times New Roman" panose="02020603050405020304" pitchFamily="18" charset="0"/>
                    </a:endParaRPr>
                  </a:p>
                </p:txBody>
              </p:sp>
              <p:sp>
                <p:nvSpPr>
                  <p:cNvPr id="39" name="Oval 38"/>
                  <p:cNvSpPr/>
                  <p:nvPr/>
                </p:nvSpPr>
                <p:spPr>
                  <a:xfrm>
                    <a:off x="3009368" y="2251896"/>
                    <a:ext cx="4023360" cy="4474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Stopwords Removal</a:t>
                    </a:r>
                    <a:endParaRPr lang="en-US" sz="1200">
                      <a:effectLst/>
                      <a:latin typeface="Times New Roman" panose="02020603050405020304" pitchFamily="18" charset="0"/>
                      <a:ea typeface="Times New Roman" panose="02020603050405020304" pitchFamily="18" charset="0"/>
                    </a:endParaRPr>
                  </a:p>
                </p:txBody>
              </p:sp>
              <p:sp>
                <p:nvSpPr>
                  <p:cNvPr id="40" name="Oval 39"/>
                  <p:cNvSpPr/>
                  <p:nvPr/>
                </p:nvSpPr>
                <p:spPr>
                  <a:xfrm>
                    <a:off x="3023436" y="2836785"/>
                    <a:ext cx="4009292" cy="5179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Stemming</a:t>
                    </a:r>
                    <a:endParaRPr lang="en-US" sz="1200">
                      <a:effectLst/>
                      <a:latin typeface="Times New Roman" panose="02020603050405020304" pitchFamily="18" charset="0"/>
                      <a:ea typeface="Times New Roman" panose="02020603050405020304" pitchFamily="18" charset="0"/>
                    </a:endParaRPr>
                  </a:p>
                </p:txBody>
              </p:sp>
              <p:sp>
                <p:nvSpPr>
                  <p:cNvPr id="41" name="Oval 40"/>
                  <p:cNvSpPr/>
                  <p:nvPr/>
                </p:nvSpPr>
                <p:spPr>
                  <a:xfrm>
                    <a:off x="3023436" y="4059100"/>
                    <a:ext cx="4023360" cy="4474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Prediction</a:t>
                    </a:r>
                    <a:endParaRPr lang="en-US" sz="1200">
                      <a:effectLst/>
                      <a:latin typeface="Times New Roman" panose="02020603050405020304" pitchFamily="18" charset="0"/>
                      <a:ea typeface="Times New Roman" panose="02020603050405020304" pitchFamily="18" charset="0"/>
                    </a:endParaRPr>
                  </a:p>
                </p:txBody>
              </p:sp>
              <p:sp>
                <p:nvSpPr>
                  <p:cNvPr id="42" name="Rectangle 41"/>
                  <p:cNvSpPr/>
                  <p:nvPr/>
                </p:nvSpPr>
                <p:spPr>
                  <a:xfrm>
                    <a:off x="2841199" y="0"/>
                    <a:ext cx="4430575" cy="5949344"/>
                  </a:xfrm>
                  <a:prstGeom prst="rect">
                    <a:avLst/>
                  </a:prstGeom>
                  <a:noFill/>
                  <a:ln>
                    <a:solidFill>
                      <a:schemeClr val="dk1"/>
                    </a:solidFill>
                  </a:ln>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nvGrpSpPr>
                  <p:cNvPr id="43" name="Group 42"/>
                  <p:cNvGrpSpPr/>
                  <p:nvPr/>
                </p:nvGrpSpPr>
                <p:grpSpPr>
                  <a:xfrm>
                    <a:off x="377963" y="2846538"/>
                    <a:ext cx="450166" cy="1172455"/>
                    <a:chOff x="377963" y="2846538"/>
                    <a:chExt cx="450166" cy="1172455"/>
                  </a:xfrm>
                </p:grpSpPr>
                <p:sp>
                  <p:nvSpPr>
                    <p:cNvPr id="53" name="Oval 52"/>
                    <p:cNvSpPr/>
                    <p:nvPr/>
                  </p:nvSpPr>
                  <p:spPr>
                    <a:xfrm>
                      <a:off x="377963" y="2846538"/>
                      <a:ext cx="450166" cy="44093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a:p>
                  </p:txBody>
                </p:sp>
                <p:cxnSp>
                  <p:nvCxnSpPr>
                    <p:cNvPr id="54" name="Straight Connector 53"/>
                    <p:cNvCxnSpPr>
                      <a:stCxn id="53" idx="4"/>
                    </p:cNvCxnSpPr>
                    <p:nvPr/>
                  </p:nvCxnSpPr>
                  <p:spPr>
                    <a:xfrm flipH="1">
                      <a:off x="603045" y="3287473"/>
                      <a:ext cx="1" cy="450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77963" y="3738228"/>
                      <a:ext cx="225082" cy="280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03045" y="3738228"/>
                      <a:ext cx="225084" cy="280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77963" y="3496264"/>
                      <a:ext cx="4501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a:endCxn id="36" idx="2"/>
                  </p:cNvCxnSpPr>
                  <p:nvPr/>
                </p:nvCxnSpPr>
                <p:spPr>
                  <a:xfrm flipV="1">
                    <a:off x="828129" y="260899"/>
                    <a:ext cx="2195307" cy="2877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7" idx="2"/>
                  </p:cNvCxnSpPr>
                  <p:nvPr/>
                </p:nvCxnSpPr>
                <p:spPr>
                  <a:xfrm flipV="1">
                    <a:off x="828129" y="1334309"/>
                    <a:ext cx="2195307" cy="18973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3009368" y="3473600"/>
                    <a:ext cx="4023360" cy="4474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Clustering</a:t>
                    </a:r>
                    <a:endParaRPr lang="en-US" sz="1200">
                      <a:effectLst/>
                      <a:latin typeface="Times New Roman" panose="02020603050405020304" pitchFamily="18" charset="0"/>
                      <a:ea typeface="Times New Roman" panose="02020603050405020304" pitchFamily="18" charset="0"/>
                    </a:endParaRPr>
                  </a:p>
                </p:txBody>
              </p:sp>
              <p:cxnSp>
                <p:nvCxnSpPr>
                  <p:cNvPr id="47" name="Straight Arrow Connector 46"/>
                  <p:cNvCxnSpPr>
                    <a:endCxn id="33" idx="2"/>
                  </p:cNvCxnSpPr>
                  <p:nvPr/>
                </p:nvCxnSpPr>
                <p:spPr>
                  <a:xfrm flipV="1">
                    <a:off x="828129" y="812656"/>
                    <a:ext cx="2195307" cy="238212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3" idx="5"/>
                    <a:endCxn id="39" idx="2"/>
                  </p:cNvCxnSpPr>
                  <p:nvPr/>
                </p:nvCxnSpPr>
                <p:spPr>
                  <a:xfrm flipV="1">
                    <a:off x="762203" y="2475640"/>
                    <a:ext cx="2247165" cy="7472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53" idx="5"/>
                    <a:endCxn id="38" idx="2"/>
                  </p:cNvCxnSpPr>
                  <p:nvPr/>
                </p:nvCxnSpPr>
                <p:spPr>
                  <a:xfrm flipV="1">
                    <a:off x="762203" y="1885070"/>
                    <a:ext cx="2261232" cy="1337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53" idx="5"/>
                    <a:endCxn id="40" idx="2"/>
                  </p:cNvCxnSpPr>
                  <p:nvPr/>
                </p:nvCxnSpPr>
                <p:spPr>
                  <a:xfrm flipV="1">
                    <a:off x="762204" y="3095745"/>
                    <a:ext cx="2261232" cy="127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3" idx="5"/>
                  </p:cNvCxnSpPr>
                  <p:nvPr/>
                </p:nvCxnSpPr>
                <p:spPr>
                  <a:xfrm>
                    <a:off x="762203" y="3222900"/>
                    <a:ext cx="2247165" cy="991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21"/>
                  <p:cNvSpPr txBox="1"/>
                  <p:nvPr/>
                </p:nvSpPr>
                <p:spPr>
                  <a:xfrm>
                    <a:off x="0" y="4184993"/>
                    <a:ext cx="1283246" cy="580503"/>
                  </a:xfrm>
                  <a:prstGeom prst="rect">
                    <a:avLst/>
                  </a:prstGeom>
                  <a:noFill/>
                </p:spPr>
                <p:txBody>
                  <a:bodyPr wrap="square" rtlCol="0">
                    <a:noAutofit/>
                  </a:bodyPr>
                  <a:lstStyle/>
                  <a:p>
                    <a:pPr marL="0" marR="0" algn="ctr">
                      <a:spcBef>
                        <a:spcPts val="0"/>
                      </a:spcBef>
                      <a:spcAft>
                        <a:spcPts val="0"/>
                      </a:spcAft>
                    </a:pPr>
                    <a:r>
                      <a:rPr lang="en-US" sz="1200" b="1" kern="120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BUSINESS ANALYST</a:t>
                    </a:r>
                    <a:endParaRPr lang="en-US" sz="1200">
                      <a:effectLst/>
                      <a:latin typeface="Times New Roman" panose="02020603050405020304" pitchFamily="18" charset="0"/>
                      <a:ea typeface="Times New Roman" panose="02020603050405020304" pitchFamily="18" charset="0"/>
                    </a:endParaRPr>
                  </a:p>
                </p:txBody>
              </p:sp>
            </p:grpSp>
            <p:cxnSp>
              <p:nvCxnSpPr>
                <p:cNvPr id="32" name="Straight Arrow Connector 31"/>
                <p:cNvCxnSpPr>
                  <a:stCxn id="53" idx="5"/>
                  <a:endCxn id="26" idx="2"/>
                </p:cNvCxnSpPr>
                <p:nvPr/>
              </p:nvCxnSpPr>
              <p:spPr>
                <a:xfrm>
                  <a:off x="573602" y="2158410"/>
                  <a:ext cx="1753470" cy="1537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Oval 29"/>
              <p:cNvSpPr/>
              <p:nvPr/>
            </p:nvSpPr>
            <p:spPr>
              <a:xfrm>
                <a:off x="2324101" y="3112573"/>
                <a:ext cx="3027680" cy="2990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Generate Data</a:t>
                </a:r>
                <a:endParaRPr lang="en-US" sz="1200">
                  <a:effectLst/>
                  <a:latin typeface="Times New Roman" panose="02020603050405020304" pitchFamily="18" charset="0"/>
                  <a:ea typeface="Times New Roman" panose="02020603050405020304" pitchFamily="18" charset="0"/>
                </a:endParaRPr>
              </a:p>
            </p:txBody>
          </p:sp>
        </p:grpSp>
        <p:sp>
          <p:nvSpPr>
            <p:cNvPr id="26" name="Oval 25"/>
            <p:cNvSpPr/>
            <p:nvPr/>
          </p:nvSpPr>
          <p:spPr>
            <a:xfrm>
              <a:off x="2774426" y="4031078"/>
              <a:ext cx="3609718" cy="3400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Result in graph</a:t>
              </a:r>
              <a:endParaRPr lang="en-US" sz="1200">
                <a:effectLst/>
                <a:latin typeface="Times New Roman" panose="02020603050405020304" pitchFamily="18" charset="0"/>
                <a:ea typeface="Times New Roman" panose="02020603050405020304" pitchFamily="18" charset="0"/>
              </a:endParaRPr>
            </a:p>
          </p:txBody>
        </p:sp>
        <p:cxnSp>
          <p:nvCxnSpPr>
            <p:cNvPr id="28" name="Straight Arrow Connector 27"/>
            <p:cNvCxnSpPr>
              <a:stCxn id="53" idx="5"/>
            </p:cNvCxnSpPr>
            <p:nvPr/>
          </p:nvCxnSpPr>
          <p:spPr>
            <a:xfrm>
              <a:off x="683871" y="2453720"/>
              <a:ext cx="2062295" cy="1236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9340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Class </a:t>
            </a:r>
            <a:r>
              <a:rPr lang="en-US" dirty="0">
                <a:latin typeface="Times New Roman" panose="02020603050405020304" pitchFamily="18" charset="0"/>
                <a:cs typeface="Times New Roman" panose="02020603050405020304" pitchFamily="18" charset="0"/>
              </a:rPr>
              <a:t>Diagram</a:t>
            </a:r>
          </a:p>
        </p:txBody>
      </p:sp>
      <p:grpSp>
        <p:nvGrpSpPr>
          <p:cNvPr id="22" name="Group 21"/>
          <p:cNvGrpSpPr/>
          <p:nvPr/>
        </p:nvGrpSpPr>
        <p:grpSpPr>
          <a:xfrm>
            <a:off x="2460548" y="1853248"/>
            <a:ext cx="7226300" cy="4676775"/>
            <a:chOff x="0" y="0"/>
            <a:chExt cx="10122293" cy="4012638"/>
          </a:xfrm>
        </p:grpSpPr>
        <p:grpSp>
          <p:nvGrpSpPr>
            <p:cNvPr id="24" name="Group 23"/>
            <p:cNvGrpSpPr/>
            <p:nvPr/>
          </p:nvGrpSpPr>
          <p:grpSpPr>
            <a:xfrm>
              <a:off x="7089" y="0"/>
              <a:ext cx="10115204" cy="3998651"/>
              <a:chOff x="7089" y="0"/>
              <a:chExt cx="11027392" cy="3998651"/>
            </a:xfrm>
          </p:grpSpPr>
          <p:sp>
            <p:nvSpPr>
              <p:cNvPr id="33" name="Rectangle 32"/>
              <p:cNvSpPr/>
              <p:nvPr/>
            </p:nvSpPr>
            <p:spPr>
              <a:xfrm>
                <a:off x="7089" y="0"/>
                <a:ext cx="3002508" cy="16650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300" b="1" kern="1200">
                    <a:solidFill>
                      <a:srgbClr val="000000"/>
                    </a:solidFill>
                    <a:effectLst/>
                    <a:latin typeface="Times New Roman" panose="02020603050405020304" pitchFamily="18" charset="0"/>
                    <a:ea typeface="Times New Roman" panose="02020603050405020304" pitchFamily="18" charset="0"/>
                  </a:rPr>
                  <a:t>PREPROCESS</a:t>
                </a:r>
                <a:endParaRPr lang="en-US" sz="1200">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Dataset select()</a:t>
                </a:r>
                <a:endParaRPr lang="en-US" sz="1200">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Dataset Load()</a:t>
                </a:r>
                <a:endParaRPr lang="en-US" sz="1200">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1300" b="1" kern="12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1300" b="1" kern="1200">
                    <a:solidFill>
                      <a:srgbClr val="000000"/>
                    </a:solidFill>
                    <a:effectLst/>
                    <a:latin typeface="Times New Roman" panose="02020603050405020304" pitchFamily="18" charset="0"/>
                    <a:ea typeface="Times New Roman" panose="02020603050405020304" pitchFamily="18" charset="0"/>
                  </a:rPr>
                  <a:t> </a:t>
                </a:r>
                <a:r>
                  <a:rPr lang="en-US" sz="1300" kern="1200">
                    <a:solidFill>
                      <a:srgbClr val="000000"/>
                    </a:solidFill>
                    <a:effectLst/>
                    <a:latin typeface="Times New Roman" panose="02020603050405020304" pitchFamily="18" charset="0"/>
                    <a:ea typeface="Times New Roman" panose="02020603050405020304" pitchFamily="18" charset="0"/>
                  </a:rPr>
                  <a:t>Preprocess()</a:t>
                </a:r>
                <a:endParaRPr lang="en-US" sz="1200">
                  <a:effectLst/>
                  <a:latin typeface="Times New Roman" panose="02020603050405020304" pitchFamily="18" charset="0"/>
                  <a:ea typeface="Times New Roman" panose="02020603050405020304" pitchFamily="18" charset="0"/>
                </a:endParaRPr>
              </a:p>
            </p:txBody>
          </p:sp>
          <p:sp>
            <p:nvSpPr>
              <p:cNvPr id="36" name="Rectangle 35"/>
              <p:cNvSpPr/>
              <p:nvPr/>
            </p:nvSpPr>
            <p:spPr>
              <a:xfrm>
                <a:off x="7501984" y="0"/>
                <a:ext cx="3138635" cy="16650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300" b="1" kern="1200">
                    <a:solidFill>
                      <a:srgbClr val="000000"/>
                    </a:solidFill>
                    <a:effectLst/>
                    <a:latin typeface="Times New Roman" panose="02020603050405020304" pitchFamily="18" charset="0"/>
                    <a:ea typeface="Times New Roman" panose="02020603050405020304" pitchFamily="18" charset="0"/>
                  </a:rPr>
                  <a:t>USER INTEREST TRACKING</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Predict()</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Prediction</a:t>
                </a:r>
                <a:endParaRPr lang="en-US" sz="1200">
                  <a:effectLst/>
                  <a:latin typeface="Times New Roman" panose="02020603050405020304" pitchFamily="18" charset="0"/>
                  <a:ea typeface="Times New Roman" panose="02020603050405020304" pitchFamily="18" charset="0"/>
                </a:endParaRPr>
              </a:p>
            </p:txBody>
          </p:sp>
          <p:sp>
            <p:nvSpPr>
              <p:cNvPr id="37" name="Rectangle 36"/>
              <p:cNvSpPr/>
              <p:nvPr/>
            </p:nvSpPr>
            <p:spPr>
              <a:xfrm>
                <a:off x="3845521" y="0"/>
                <a:ext cx="3002508" cy="16650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lnSpc>
                    <a:spcPct val="150000"/>
                  </a:lnSpc>
                  <a:spcBef>
                    <a:spcPts val="0"/>
                  </a:spcBef>
                  <a:spcAft>
                    <a:spcPts val="0"/>
                  </a:spcAft>
                </a:pPr>
                <a:r>
                  <a:rPr lang="en-US" sz="1300" b="1" kern="1200">
                    <a:solidFill>
                      <a:srgbClr val="000000"/>
                    </a:solidFill>
                    <a:effectLst/>
                    <a:latin typeface="Times New Roman" panose="02020603050405020304" pitchFamily="18" charset="0"/>
                    <a:ea typeface="Times New Roman" panose="02020603050405020304" pitchFamily="18" charset="0"/>
                  </a:rPr>
                  <a:t>BITERM CONSTRUCTION</a:t>
                </a:r>
                <a:endParaRPr lang="en-US" sz="1200">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Tokenization()</a:t>
                </a:r>
                <a:endParaRPr lang="en-US" sz="1200">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Stop words Removal()</a:t>
                </a:r>
                <a:endParaRPr lang="en-US" sz="1200">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Stemming()</a:t>
                </a:r>
                <a:endParaRPr lang="en-US" sz="1200">
                  <a:effectLst/>
                  <a:latin typeface="Times New Roman" panose="02020603050405020304" pitchFamily="18" charset="0"/>
                  <a:ea typeface="Times New Roman" panose="02020603050405020304" pitchFamily="18" charset="0"/>
                </a:endParaRPr>
              </a:p>
            </p:txBody>
          </p:sp>
          <p:sp>
            <p:nvSpPr>
              <p:cNvPr id="38" name="Rectangle 37"/>
              <p:cNvSpPr/>
              <p:nvPr/>
            </p:nvSpPr>
            <p:spPr>
              <a:xfrm>
                <a:off x="6190872" y="2333625"/>
                <a:ext cx="3413265" cy="16650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IN" sz="1300" b="1" kern="12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300" b="1" kern="1200">
                    <a:solidFill>
                      <a:srgbClr val="000000"/>
                    </a:solidFill>
                    <a:effectLst/>
                    <a:latin typeface="Times New Roman" panose="02020603050405020304" pitchFamily="18" charset="0"/>
                    <a:ea typeface="Times New Roman" panose="02020603050405020304" pitchFamily="18" charset="0"/>
                  </a:rPr>
                  <a:t>USER CLUSTERING AND CLASSIFICATION</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IN" sz="1300" b="1" kern="12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Cluster()</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Naïve-Bayes Classification()</a:t>
                </a:r>
                <a:endParaRPr lang="en-US" sz="1200">
                  <a:effectLst/>
                  <a:latin typeface="Times New Roman" panose="02020603050405020304" pitchFamily="18" charset="0"/>
                  <a:ea typeface="Times New Roman" panose="02020603050405020304" pitchFamily="18" charset="0"/>
                </a:endParaRPr>
              </a:p>
            </p:txBody>
          </p:sp>
          <p:cxnSp>
            <p:nvCxnSpPr>
              <p:cNvPr id="39" name="Straight Connector 38"/>
              <p:cNvCxnSpPr/>
              <p:nvPr/>
            </p:nvCxnSpPr>
            <p:spPr>
              <a:xfrm>
                <a:off x="7089" y="873040"/>
                <a:ext cx="3002508" cy="1"/>
              </a:xfrm>
              <a:prstGeom prst="line">
                <a:avLst/>
              </a:prstGeom>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a:off x="7089" y="447998"/>
                <a:ext cx="3002508" cy="7676"/>
              </a:xfrm>
              <a:prstGeom prst="line">
                <a:avLst/>
              </a:prstGeom>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a:off x="3850865" y="1038186"/>
                <a:ext cx="3002508" cy="1"/>
              </a:xfrm>
              <a:prstGeom prst="line">
                <a:avLst/>
              </a:prstGeom>
            </p:spPr>
            <p:style>
              <a:lnRef idx="2">
                <a:schemeClr val="dk1"/>
              </a:lnRef>
              <a:fillRef idx="1">
                <a:schemeClr val="lt1"/>
              </a:fillRef>
              <a:effectRef idx="0">
                <a:schemeClr val="dk1"/>
              </a:effectRef>
              <a:fontRef idx="minor">
                <a:schemeClr val="dk1"/>
              </a:fontRef>
            </p:style>
          </p:cxnSp>
          <p:cxnSp>
            <p:nvCxnSpPr>
              <p:cNvPr id="42" name="Straight Connector 41"/>
              <p:cNvCxnSpPr/>
              <p:nvPr/>
            </p:nvCxnSpPr>
            <p:spPr>
              <a:xfrm>
                <a:off x="3845521" y="393330"/>
                <a:ext cx="3002508" cy="0"/>
              </a:xfrm>
              <a:prstGeom prst="line">
                <a:avLst/>
              </a:prstGeom>
            </p:spPr>
            <p:style>
              <a:lnRef idx="2">
                <a:schemeClr val="dk1"/>
              </a:lnRef>
              <a:fillRef idx="1">
                <a:schemeClr val="lt1"/>
              </a:fillRef>
              <a:effectRef idx="0">
                <a:schemeClr val="dk1"/>
              </a:effectRef>
              <a:fontRef idx="minor">
                <a:schemeClr val="dk1"/>
              </a:fontRef>
            </p:style>
          </p:cxnSp>
          <p:cxnSp>
            <p:nvCxnSpPr>
              <p:cNvPr id="43" name="Straight Connector 42"/>
              <p:cNvCxnSpPr/>
              <p:nvPr/>
            </p:nvCxnSpPr>
            <p:spPr>
              <a:xfrm>
                <a:off x="7501984" y="1091249"/>
                <a:ext cx="3138635" cy="1"/>
              </a:xfrm>
              <a:prstGeom prst="line">
                <a:avLst/>
              </a:prstGeom>
            </p:spPr>
            <p:style>
              <a:lnRef idx="2">
                <a:schemeClr val="dk1"/>
              </a:lnRef>
              <a:fillRef idx="1">
                <a:schemeClr val="lt1"/>
              </a:fillRef>
              <a:effectRef idx="0">
                <a:schemeClr val="dk1"/>
              </a:effectRef>
              <a:fontRef idx="minor">
                <a:schemeClr val="dk1"/>
              </a:fontRef>
            </p:style>
          </p:cxnSp>
          <p:cxnSp>
            <p:nvCxnSpPr>
              <p:cNvPr id="44" name="Straight Connector 43"/>
              <p:cNvCxnSpPr/>
              <p:nvPr/>
            </p:nvCxnSpPr>
            <p:spPr>
              <a:xfrm>
                <a:off x="7501984" y="591903"/>
                <a:ext cx="3138634" cy="13654"/>
              </a:xfrm>
              <a:prstGeom prst="line">
                <a:avLst/>
              </a:prstGeom>
            </p:spPr>
            <p:style>
              <a:lnRef idx="2">
                <a:schemeClr val="dk1"/>
              </a:lnRef>
              <a:fillRef idx="1">
                <a:schemeClr val="lt1"/>
              </a:fillRef>
              <a:effectRef idx="0">
                <a:schemeClr val="dk1"/>
              </a:effectRef>
              <a:fontRef idx="minor">
                <a:schemeClr val="dk1"/>
              </a:fontRef>
            </p:style>
          </p:cxnSp>
          <p:cxnSp>
            <p:nvCxnSpPr>
              <p:cNvPr id="45" name="Straight Connector 44"/>
              <p:cNvCxnSpPr/>
              <p:nvPr/>
            </p:nvCxnSpPr>
            <p:spPr>
              <a:xfrm flipV="1">
                <a:off x="6183863" y="3500794"/>
                <a:ext cx="3391088" cy="14606"/>
              </a:xfrm>
              <a:prstGeom prst="line">
                <a:avLst/>
              </a:prstGeom>
            </p:spPr>
            <p:style>
              <a:lnRef idx="2">
                <a:schemeClr val="dk1"/>
              </a:lnRef>
              <a:fillRef idx="1">
                <a:schemeClr val="lt1"/>
              </a:fillRef>
              <a:effectRef idx="0">
                <a:schemeClr val="dk1"/>
              </a:effectRef>
              <a:fontRef idx="minor">
                <a:schemeClr val="dk1"/>
              </a:fontRef>
            </p:style>
          </p:cxnSp>
          <p:cxnSp>
            <p:nvCxnSpPr>
              <p:cNvPr id="46" name="Straight Connector 45"/>
              <p:cNvCxnSpPr/>
              <p:nvPr/>
            </p:nvCxnSpPr>
            <p:spPr>
              <a:xfrm>
                <a:off x="6197880" y="3075789"/>
                <a:ext cx="3413265" cy="10990"/>
              </a:xfrm>
              <a:prstGeom prst="line">
                <a:avLst/>
              </a:prstGeom>
            </p:spPr>
            <p:style>
              <a:lnRef idx="2">
                <a:schemeClr val="dk1"/>
              </a:lnRef>
              <a:fillRef idx="1">
                <a:schemeClr val="lt1"/>
              </a:fillRef>
              <a:effectRef idx="0">
                <a:schemeClr val="dk1"/>
              </a:effectRef>
              <a:fontRef idx="minor">
                <a:schemeClr val="dk1"/>
              </a:fontRef>
            </p:style>
          </p:cxnSp>
          <p:cxnSp>
            <p:nvCxnSpPr>
              <p:cNvPr id="47" name="Straight Arrow Connector 46"/>
              <p:cNvCxnSpPr>
                <a:stCxn id="33" idx="3"/>
                <a:endCxn id="37" idx="1"/>
              </p:cNvCxnSpPr>
              <p:nvPr/>
            </p:nvCxnSpPr>
            <p:spPr>
              <a:xfrm>
                <a:off x="3009597" y="832513"/>
                <a:ext cx="835924"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8" name="Straight Arrow Connector 47"/>
              <p:cNvCxnSpPr>
                <a:stCxn id="37" idx="3"/>
                <a:endCxn id="36" idx="1"/>
              </p:cNvCxnSpPr>
              <p:nvPr/>
            </p:nvCxnSpPr>
            <p:spPr>
              <a:xfrm>
                <a:off x="6848029" y="832513"/>
                <a:ext cx="653955"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9" name="Straight Connector 48"/>
              <p:cNvCxnSpPr>
                <a:stCxn id="36" idx="3"/>
              </p:cNvCxnSpPr>
              <p:nvPr/>
            </p:nvCxnSpPr>
            <p:spPr>
              <a:xfrm>
                <a:off x="10640619" y="832513"/>
                <a:ext cx="393861" cy="0"/>
              </a:xfrm>
              <a:prstGeom prst="line">
                <a:avLst/>
              </a:prstGeom>
              <a:ln/>
            </p:spPr>
            <p:style>
              <a:lnRef idx="2">
                <a:schemeClr val="dk1"/>
              </a:lnRef>
              <a:fillRef idx="1">
                <a:schemeClr val="lt1"/>
              </a:fillRef>
              <a:effectRef idx="0">
                <a:schemeClr val="dk1"/>
              </a:effectRef>
              <a:fontRef idx="minor">
                <a:schemeClr val="dk1"/>
              </a:fontRef>
            </p:style>
          </p:cxnSp>
          <p:cxnSp>
            <p:nvCxnSpPr>
              <p:cNvPr id="50" name="Straight Connector 49"/>
              <p:cNvCxnSpPr/>
              <p:nvPr/>
            </p:nvCxnSpPr>
            <p:spPr>
              <a:xfrm>
                <a:off x="11034480" y="832513"/>
                <a:ext cx="0" cy="2388356"/>
              </a:xfrm>
              <a:prstGeom prst="line">
                <a:avLst/>
              </a:prstGeom>
              <a:ln/>
            </p:spPr>
            <p:style>
              <a:lnRef idx="2">
                <a:schemeClr val="dk1"/>
              </a:lnRef>
              <a:fillRef idx="1">
                <a:schemeClr val="lt1"/>
              </a:fillRef>
              <a:effectRef idx="0">
                <a:schemeClr val="dk1"/>
              </a:effectRef>
              <a:fontRef idx="minor">
                <a:schemeClr val="dk1"/>
              </a:fontRef>
            </p:style>
          </p:cxnSp>
          <p:cxnSp>
            <p:nvCxnSpPr>
              <p:cNvPr id="51" name="Straight Arrow Connector 50"/>
              <p:cNvCxnSpPr/>
              <p:nvPr/>
            </p:nvCxnSpPr>
            <p:spPr>
              <a:xfrm flipH="1">
                <a:off x="9604136" y="3220869"/>
                <a:ext cx="1430345"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cxnSp>
          <p:nvCxnSpPr>
            <p:cNvPr id="26" name="Straight Connector 25"/>
            <p:cNvCxnSpPr/>
            <p:nvPr/>
          </p:nvCxnSpPr>
          <p:spPr>
            <a:xfrm>
              <a:off x="3508660" y="1346451"/>
              <a:ext cx="2754140" cy="1"/>
            </a:xfrm>
            <a:prstGeom prst="line">
              <a:avLst/>
            </a:prstGeom>
          </p:spPr>
          <p:style>
            <a:lnRef idx="2">
              <a:schemeClr val="dk1"/>
            </a:lnRef>
            <a:fillRef idx="1">
              <a:schemeClr val="lt1"/>
            </a:fillRef>
            <a:effectRef idx="0">
              <a:schemeClr val="dk1"/>
            </a:effectRef>
            <a:fontRef idx="minor">
              <a:schemeClr val="dk1"/>
            </a:fontRef>
          </p:style>
        </p:cxnSp>
        <p:cxnSp>
          <p:nvCxnSpPr>
            <p:cNvPr id="28" name="Straight Connector 27"/>
            <p:cNvCxnSpPr/>
            <p:nvPr/>
          </p:nvCxnSpPr>
          <p:spPr>
            <a:xfrm>
              <a:off x="3532907" y="674501"/>
              <a:ext cx="2754140" cy="1"/>
            </a:xfrm>
            <a:prstGeom prst="line">
              <a:avLst/>
            </a:prstGeom>
          </p:spPr>
          <p:style>
            <a:lnRef idx="2">
              <a:schemeClr val="dk1"/>
            </a:lnRef>
            <a:fillRef idx="1">
              <a:schemeClr val="lt1"/>
            </a:fillRef>
            <a:effectRef idx="0">
              <a:schemeClr val="dk1"/>
            </a:effectRef>
            <a:fontRef idx="minor">
              <a:schemeClr val="dk1"/>
            </a:fontRef>
          </p:style>
        </p:cxnSp>
        <p:cxnSp>
          <p:nvCxnSpPr>
            <p:cNvPr id="29" name="Straight Connector 28"/>
            <p:cNvCxnSpPr/>
            <p:nvPr/>
          </p:nvCxnSpPr>
          <p:spPr>
            <a:xfrm>
              <a:off x="0" y="1235615"/>
              <a:ext cx="2754140" cy="1"/>
            </a:xfrm>
            <a:prstGeom prst="line">
              <a:avLst/>
            </a:prstGeom>
          </p:spPr>
          <p:style>
            <a:lnRef idx="2">
              <a:schemeClr val="dk1"/>
            </a:lnRef>
            <a:fillRef idx="1">
              <a:schemeClr val="lt1"/>
            </a:fillRef>
            <a:effectRef idx="0">
              <a:schemeClr val="dk1"/>
            </a:effectRef>
            <a:fontRef idx="minor">
              <a:schemeClr val="dk1"/>
            </a:fontRef>
          </p:style>
        </p:cxnSp>
        <p:sp>
          <p:nvSpPr>
            <p:cNvPr id="30" name="Rectangle 29"/>
            <p:cNvSpPr/>
            <p:nvPr/>
          </p:nvSpPr>
          <p:spPr>
            <a:xfrm>
              <a:off x="1998815" y="2347612"/>
              <a:ext cx="3130919" cy="16650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IN" sz="1300" b="1" kern="12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300" b="1" kern="1200">
                  <a:solidFill>
                    <a:srgbClr val="000000"/>
                  </a:solidFill>
                  <a:effectLst/>
                  <a:latin typeface="Times New Roman" panose="02020603050405020304" pitchFamily="18" charset="0"/>
                  <a:ea typeface="Times New Roman" panose="02020603050405020304" pitchFamily="18" charset="0"/>
                </a:rPr>
                <a:t>REPORT GENERATION</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300" kern="1200">
                  <a:solidFill>
                    <a:srgbClr val="000000"/>
                  </a:solidFill>
                  <a:effectLst/>
                  <a:latin typeface="Times New Roman" panose="02020603050405020304" pitchFamily="18" charset="0"/>
                  <a:ea typeface="Times New Roman" panose="02020603050405020304" pitchFamily="18" charset="0"/>
                </a:rPr>
                <a:t>Analysis Report()</a:t>
              </a:r>
              <a:endParaRPr lang="en-US" sz="1200">
                <a:effectLst/>
                <a:latin typeface="Times New Roman" panose="02020603050405020304" pitchFamily="18" charset="0"/>
                <a:ea typeface="Times New Roman" panose="02020603050405020304" pitchFamily="18" charset="0"/>
              </a:endParaRPr>
            </a:p>
          </p:txBody>
        </p:sp>
        <p:cxnSp>
          <p:nvCxnSpPr>
            <p:cNvPr id="31" name="Straight Connector 30"/>
            <p:cNvCxnSpPr/>
            <p:nvPr/>
          </p:nvCxnSpPr>
          <p:spPr>
            <a:xfrm>
              <a:off x="2014652" y="3105866"/>
              <a:ext cx="3130919" cy="10990"/>
            </a:xfrm>
            <a:prstGeom prst="line">
              <a:avLst/>
            </a:prstGeom>
          </p:spPr>
          <p:style>
            <a:lnRef idx="2">
              <a:schemeClr val="dk1"/>
            </a:lnRef>
            <a:fillRef idx="1">
              <a:schemeClr val="lt1"/>
            </a:fillRef>
            <a:effectRef idx="0">
              <a:schemeClr val="dk1"/>
            </a:effectRef>
            <a:fontRef idx="minor">
              <a:schemeClr val="dk1"/>
            </a:fontRef>
          </p:style>
        </p:cxnSp>
        <p:cxnSp>
          <p:nvCxnSpPr>
            <p:cNvPr id="32" name="Straight Arrow Connector 31"/>
            <p:cNvCxnSpPr>
              <a:stCxn id="38" idx="1"/>
              <a:endCxn id="30" idx="3"/>
            </p:cNvCxnSpPr>
            <p:nvPr/>
          </p:nvCxnSpPr>
          <p:spPr>
            <a:xfrm flipH="1">
              <a:off x="5129734" y="3166138"/>
              <a:ext cx="549614" cy="1398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41770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Sequence </a:t>
            </a:r>
            <a:r>
              <a:rPr lang="en-US" dirty="0">
                <a:latin typeface="Times New Roman" panose="02020603050405020304" pitchFamily="18" charset="0"/>
                <a:cs typeface="Times New Roman" panose="02020603050405020304" pitchFamily="18" charset="0"/>
              </a:rPr>
              <a:t>Diagram</a:t>
            </a:r>
          </a:p>
        </p:txBody>
      </p:sp>
      <p:grpSp>
        <p:nvGrpSpPr>
          <p:cNvPr id="22" name="Group 21"/>
          <p:cNvGrpSpPr/>
          <p:nvPr/>
        </p:nvGrpSpPr>
        <p:grpSpPr>
          <a:xfrm>
            <a:off x="2543175" y="1519238"/>
            <a:ext cx="7105650" cy="3819524"/>
            <a:chOff x="0" y="0"/>
            <a:chExt cx="10230848" cy="3867702"/>
          </a:xfrm>
        </p:grpSpPr>
        <p:grpSp>
          <p:nvGrpSpPr>
            <p:cNvPr id="24" name="Group 23"/>
            <p:cNvGrpSpPr/>
            <p:nvPr/>
          </p:nvGrpSpPr>
          <p:grpSpPr>
            <a:xfrm>
              <a:off x="0" y="0"/>
              <a:ext cx="8480854" cy="3799115"/>
              <a:chOff x="0" y="0"/>
              <a:chExt cx="10734429" cy="4609384"/>
            </a:xfrm>
          </p:grpSpPr>
          <p:grpSp>
            <p:nvGrpSpPr>
              <p:cNvPr id="41" name="Group 40"/>
              <p:cNvGrpSpPr/>
              <p:nvPr/>
            </p:nvGrpSpPr>
            <p:grpSpPr>
              <a:xfrm>
                <a:off x="0" y="0"/>
                <a:ext cx="1866476" cy="4480554"/>
                <a:chOff x="0" y="0"/>
                <a:chExt cx="1866476" cy="4480554"/>
              </a:xfrm>
            </p:grpSpPr>
            <p:grpSp>
              <p:nvGrpSpPr>
                <p:cNvPr id="80" name="Group 79"/>
                <p:cNvGrpSpPr/>
                <p:nvPr/>
              </p:nvGrpSpPr>
              <p:grpSpPr>
                <a:xfrm>
                  <a:off x="0" y="0"/>
                  <a:ext cx="1866476" cy="747562"/>
                  <a:chOff x="0" y="0"/>
                  <a:chExt cx="2010051" cy="850094"/>
                </a:xfrm>
              </p:grpSpPr>
              <p:sp>
                <p:nvSpPr>
                  <p:cNvPr id="83" name="Rounded Rectangle 82"/>
                  <p:cNvSpPr/>
                  <p:nvPr/>
                </p:nvSpPr>
                <p:spPr>
                  <a:xfrm>
                    <a:off x="1" y="0"/>
                    <a:ext cx="1969476" cy="85009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84" name="TextBox 48"/>
                  <p:cNvSpPr txBox="1"/>
                  <p:nvPr/>
                </p:nvSpPr>
                <p:spPr>
                  <a:xfrm>
                    <a:off x="0" y="7198"/>
                    <a:ext cx="2010051" cy="842866"/>
                  </a:xfrm>
                  <a:prstGeom prst="rect">
                    <a:avLst/>
                  </a:prstGeom>
                  <a:noFill/>
                </p:spPr>
                <p:txBody>
                  <a:bodyPr wrap="square" rtlCol="0">
                    <a:noAutofit/>
                  </a:bodyPr>
                  <a:lstStyle/>
                  <a:p>
                    <a:pPr marL="0" marR="0" algn="ctr">
                      <a:spcBef>
                        <a:spcPts val="0"/>
                      </a:spcBef>
                      <a:spcAft>
                        <a:spcPts val="0"/>
                      </a:spcAft>
                    </a:pPr>
                    <a:r>
                      <a:rPr lang="en-US" sz="8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SELECTION &amp; LOAD</a:t>
                    </a:r>
                    <a:endParaRPr lang="en-US" sz="1200">
                      <a:effectLst/>
                      <a:latin typeface="Times New Roman" panose="02020603050405020304" pitchFamily="18" charset="0"/>
                      <a:ea typeface="Times New Roman" panose="02020603050405020304" pitchFamily="18" charset="0"/>
                    </a:endParaRPr>
                  </a:p>
                </p:txBody>
              </p:sp>
            </p:grpSp>
            <p:sp>
              <p:nvSpPr>
                <p:cNvPr id="81" name="Rectangle 80"/>
                <p:cNvSpPr/>
                <p:nvPr/>
              </p:nvSpPr>
              <p:spPr>
                <a:xfrm>
                  <a:off x="840436" y="915333"/>
                  <a:ext cx="119792" cy="3544128"/>
                </a:xfrm>
                <a:prstGeom prst="rect">
                  <a:avLst/>
                </a:prstGeom>
                <a:no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endParaRPr lang="en-US"/>
                </a:p>
              </p:txBody>
            </p:sp>
            <p:cxnSp>
              <p:nvCxnSpPr>
                <p:cNvPr id="82" name="Straight Connector 81"/>
                <p:cNvCxnSpPr/>
                <p:nvPr/>
              </p:nvCxnSpPr>
              <p:spPr>
                <a:xfrm flipH="1">
                  <a:off x="828965" y="768655"/>
                  <a:ext cx="1" cy="371189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169005" y="0"/>
                <a:ext cx="1887412" cy="4544926"/>
                <a:chOff x="2169005" y="0"/>
                <a:chExt cx="1887412" cy="4544926"/>
              </a:xfrm>
            </p:grpSpPr>
            <p:grpSp>
              <p:nvGrpSpPr>
                <p:cNvPr id="75" name="Group 74"/>
                <p:cNvGrpSpPr/>
                <p:nvPr/>
              </p:nvGrpSpPr>
              <p:grpSpPr>
                <a:xfrm>
                  <a:off x="2169005" y="0"/>
                  <a:ext cx="1887412" cy="834330"/>
                  <a:chOff x="2169005" y="0"/>
                  <a:chExt cx="1969476" cy="859410"/>
                </a:xfrm>
              </p:grpSpPr>
              <p:sp>
                <p:nvSpPr>
                  <p:cNvPr id="78" name="Rounded Rectangle 77"/>
                  <p:cNvSpPr/>
                  <p:nvPr/>
                </p:nvSpPr>
                <p:spPr>
                  <a:xfrm>
                    <a:off x="2169005" y="0"/>
                    <a:ext cx="1969476" cy="8594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79" name="TextBox 43"/>
                  <p:cNvSpPr txBox="1"/>
                  <p:nvPr/>
                </p:nvSpPr>
                <p:spPr>
                  <a:xfrm>
                    <a:off x="2230203" y="99661"/>
                    <a:ext cx="1908278" cy="655673"/>
                  </a:xfrm>
                  <a:prstGeom prst="rect">
                    <a:avLst/>
                  </a:prstGeom>
                  <a:noFill/>
                </p:spPr>
                <p:txBody>
                  <a:bodyPr wrap="square" rtlCol="0">
                    <a:noAutofit/>
                  </a:bodyPr>
                  <a:lstStyle/>
                  <a:p>
                    <a:pPr marL="0" marR="0" algn="ctr">
                      <a:spcBef>
                        <a:spcPts val="0"/>
                      </a:spcBef>
                      <a:spcAft>
                        <a:spcPts val="0"/>
                      </a:spcAft>
                    </a:pPr>
                    <a:r>
                      <a:rPr lang="en-US" sz="8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PREPROCESSING</a:t>
                    </a:r>
                    <a:endParaRPr lang="en-US" sz="1200">
                      <a:effectLst/>
                      <a:latin typeface="Times New Roman" panose="02020603050405020304" pitchFamily="18" charset="0"/>
                      <a:ea typeface="Times New Roman" panose="02020603050405020304" pitchFamily="18" charset="0"/>
                    </a:endParaRPr>
                  </a:p>
                </p:txBody>
              </p:sp>
            </p:grpSp>
            <p:sp>
              <p:nvSpPr>
                <p:cNvPr id="76" name="Rectangle 75"/>
                <p:cNvSpPr/>
                <p:nvPr/>
              </p:nvSpPr>
              <p:spPr>
                <a:xfrm>
                  <a:off x="3052814" y="1213226"/>
                  <a:ext cx="126225" cy="3291843"/>
                </a:xfrm>
                <a:prstGeom prst="rect">
                  <a:avLst/>
                </a:prstGeom>
                <a:no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endParaRPr lang="en-US"/>
                </a:p>
              </p:txBody>
            </p:sp>
            <p:cxnSp>
              <p:nvCxnSpPr>
                <p:cNvPr id="77" name="Straight Connector 76"/>
                <p:cNvCxnSpPr/>
                <p:nvPr/>
              </p:nvCxnSpPr>
              <p:spPr>
                <a:xfrm flipH="1">
                  <a:off x="3040444" y="833027"/>
                  <a:ext cx="1" cy="371189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4469357" y="17478"/>
                <a:ext cx="2134389" cy="4555962"/>
                <a:chOff x="4469357" y="17478"/>
                <a:chExt cx="2134389" cy="4555962"/>
              </a:xfrm>
            </p:grpSpPr>
            <p:grpSp>
              <p:nvGrpSpPr>
                <p:cNvPr id="70" name="Group 69"/>
                <p:cNvGrpSpPr/>
                <p:nvPr/>
              </p:nvGrpSpPr>
              <p:grpSpPr>
                <a:xfrm>
                  <a:off x="4469357" y="17478"/>
                  <a:ext cx="2134389" cy="820622"/>
                  <a:chOff x="4469357" y="17478"/>
                  <a:chExt cx="2262320" cy="933175"/>
                </a:xfrm>
              </p:grpSpPr>
              <p:sp>
                <p:nvSpPr>
                  <p:cNvPr id="73" name="Rounded Rectangle 72"/>
                  <p:cNvSpPr/>
                  <p:nvPr/>
                </p:nvSpPr>
                <p:spPr>
                  <a:xfrm>
                    <a:off x="4516011" y="17478"/>
                    <a:ext cx="2098686" cy="9331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74" name="TextBox 38"/>
                  <p:cNvSpPr txBox="1"/>
                  <p:nvPr/>
                </p:nvSpPr>
                <p:spPr>
                  <a:xfrm>
                    <a:off x="4469357" y="42478"/>
                    <a:ext cx="2262320" cy="876634"/>
                  </a:xfrm>
                  <a:prstGeom prst="rect">
                    <a:avLst/>
                  </a:prstGeom>
                  <a:noFill/>
                </p:spPr>
                <p:txBody>
                  <a:bodyPr wrap="square" rtlCol="0">
                    <a:noAutofit/>
                  </a:bodyPr>
                  <a:lstStyle/>
                  <a:p>
                    <a:pPr marL="0" marR="0">
                      <a:spcBef>
                        <a:spcPts val="0"/>
                      </a:spcBef>
                      <a:spcAft>
                        <a:spcPts val="0"/>
                      </a:spcAft>
                    </a:pPr>
                    <a:r>
                      <a:rPr lang="en-IN" sz="800" dirty="0" smtClean="0">
                        <a:solidFill>
                          <a:schemeClr val="bg1"/>
                        </a:solidFill>
                        <a:effectLst/>
                        <a:latin typeface="Times New Roman" panose="02020603050405020304" pitchFamily="18" charset="0"/>
                        <a:ea typeface="Times New Roman" panose="02020603050405020304" pitchFamily="18" charset="0"/>
                      </a:rPr>
                      <a:t>TOKENIZATION</a:t>
                    </a:r>
                    <a:endParaRPr lang="en-US" sz="1200" dirty="0">
                      <a:solidFill>
                        <a:schemeClr val="bg1"/>
                      </a:solidFill>
                      <a:effectLst/>
                      <a:latin typeface="Times New Roman" panose="02020603050405020304" pitchFamily="18" charset="0"/>
                      <a:ea typeface="Times New Roman" panose="02020603050405020304" pitchFamily="18" charset="0"/>
                    </a:endParaRPr>
                  </a:p>
                </p:txBody>
              </p:sp>
            </p:grpSp>
            <p:sp>
              <p:nvSpPr>
                <p:cNvPr id="71" name="Rectangle 70"/>
                <p:cNvSpPr/>
                <p:nvPr/>
              </p:nvSpPr>
              <p:spPr>
                <a:xfrm>
                  <a:off x="5583101" y="1258155"/>
                  <a:ext cx="126878" cy="3291843"/>
                </a:xfrm>
                <a:prstGeom prst="rect">
                  <a:avLst/>
                </a:prstGeom>
                <a:no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endParaRPr lang="en-US"/>
                </a:p>
              </p:txBody>
            </p:sp>
            <p:cxnSp>
              <p:nvCxnSpPr>
                <p:cNvPr id="72" name="Straight Connector 71"/>
                <p:cNvCxnSpPr/>
                <p:nvPr/>
              </p:nvCxnSpPr>
              <p:spPr>
                <a:xfrm flipH="1">
                  <a:off x="5577816" y="861541"/>
                  <a:ext cx="2" cy="371189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537397" y="17479"/>
                <a:ext cx="2267136" cy="4591905"/>
                <a:chOff x="6537397" y="17479"/>
                <a:chExt cx="2267136" cy="4591905"/>
              </a:xfrm>
            </p:grpSpPr>
            <p:grpSp>
              <p:nvGrpSpPr>
                <p:cNvPr id="65" name="Group 64"/>
                <p:cNvGrpSpPr/>
                <p:nvPr/>
              </p:nvGrpSpPr>
              <p:grpSpPr>
                <a:xfrm>
                  <a:off x="6537397" y="17479"/>
                  <a:ext cx="2267136" cy="839622"/>
                  <a:chOff x="6537397" y="17479"/>
                  <a:chExt cx="2403023" cy="954782"/>
                </a:xfrm>
              </p:grpSpPr>
              <p:sp>
                <p:nvSpPr>
                  <p:cNvPr id="68" name="Rounded Rectangle 67"/>
                  <p:cNvSpPr/>
                  <p:nvPr/>
                </p:nvSpPr>
                <p:spPr>
                  <a:xfrm>
                    <a:off x="6726379" y="17479"/>
                    <a:ext cx="2112542" cy="9547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69" name="TextBox 33"/>
                  <p:cNvSpPr txBox="1"/>
                  <p:nvPr/>
                </p:nvSpPr>
                <p:spPr>
                  <a:xfrm>
                    <a:off x="6537397" y="182763"/>
                    <a:ext cx="2403023" cy="648708"/>
                  </a:xfrm>
                  <a:prstGeom prst="rect">
                    <a:avLst/>
                  </a:prstGeom>
                  <a:noFill/>
                </p:spPr>
                <p:txBody>
                  <a:bodyPr wrap="square" rtlCol="0">
                    <a:noAutofit/>
                  </a:bodyPr>
                  <a:lstStyle/>
                  <a:p>
                    <a:pPr marL="0" marR="0" algn="ctr">
                      <a:spcBef>
                        <a:spcPts val="0"/>
                      </a:spcBef>
                      <a:spcAft>
                        <a:spcPts val="0"/>
                      </a:spcAft>
                    </a:pPr>
                    <a:r>
                      <a:rPr lang="en-US" sz="8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CLUSTERING</a:t>
                    </a:r>
                    <a:endParaRPr lang="en-US" sz="1200">
                      <a:effectLst/>
                      <a:latin typeface="Times New Roman" panose="02020603050405020304" pitchFamily="18" charset="0"/>
                      <a:ea typeface="Times New Roman" panose="02020603050405020304" pitchFamily="18" charset="0"/>
                    </a:endParaRPr>
                  </a:p>
                </p:txBody>
              </p:sp>
            </p:grpSp>
            <p:sp>
              <p:nvSpPr>
                <p:cNvPr id="66" name="Rectangle 65"/>
                <p:cNvSpPr/>
                <p:nvPr/>
              </p:nvSpPr>
              <p:spPr>
                <a:xfrm>
                  <a:off x="7826957" y="2492201"/>
                  <a:ext cx="100233" cy="2096089"/>
                </a:xfrm>
                <a:prstGeom prst="rect">
                  <a:avLst/>
                </a:prstGeom>
                <a:no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endParaRPr lang="en-US"/>
                </a:p>
              </p:txBody>
            </p:sp>
            <p:cxnSp>
              <p:nvCxnSpPr>
                <p:cNvPr id="67" name="Straight Connector 66"/>
                <p:cNvCxnSpPr/>
                <p:nvPr/>
              </p:nvCxnSpPr>
              <p:spPr>
                <a:xfrm flipH="1">
                  <a:off x="7835739" y="897485"/>
                  <a:ext cx="1" cy="371189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p:cNvCxnSpPr/>
              <p:nvPr/>
            </p:nvCxnSpPr>
            <p:spPr>
              <a:xfrm>
                <a:off x="984258" y="1702956"/>
                <a:ext cx="20561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968127" y="2671131"/>
                <a:ext cx="20723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68127" y="3700887"/>
                <a:ext cx="2072317" cy="107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10"/>
              <p:cNvSpPr txBox="1"/>
              <p:nvPr/>
            </p:nvSpPr>
            <p:spPr>
              <a:xfrm>
                <a:off x="1100942" y="1306717"/>
                <a:ext cx="1846979" cy="1182847"/>
              </a:xfrm>
              <a:prstGeom prst="rect">
                <a:avLst/>
              </a:prstGeom>
              <a:noFill/>
            </p:spPr>
            <p:txBody>
              <a:bodyPr wrap="square" rtlCol="0">
                <a:noAutofit/>
              </a:bodyPr>
              <a:lstStyle/>
              <a:p>
                <a:pPr marL="0" marR="0" algn="ctr">
                  <a:spcBef>
                    <a:spcPts val="0"/>
                  </a:spcBef>
                  <a:spcAft>
                    <a:spcPts val="0"/>
                  </a:spcAft>
                </a:pPr>
                <a:r>
                  <a:rPr lang="en-US" sz="800" kern="120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Select Dataset</a:t>
                </a:r>
                <a:endParaRPr lang="en-US" sz="1200">
                  <a:effectLst/>
                  <a:latin typeface="Times New Roman" panose="02020603050405020304" pitchFamily="18" charset="0"/>
                  <a:ea typeface="Times New Roman" panose="02020603050405020304" pitchFamily="18" charset="0"/>
                </a:endParaRPr>
              </a:p>
            </p:txBody>
          </p:sp>
          <p:sp>
            <p:nvSpPr>
              <p:cNvPr id="49" name="TextBox 11"/>
              <p:cNvSpPr txBox="1"/>
              <p:nvPr/>
            </p:nvSpPr>
            <p:spPr>
              <a:xfrm>
                <a:off x="1041540" y="3372884"/>
                <a:ext cx="1846979" cy="834059"/>
              </a:xfrm>
              <a:prstGeom prst="rect">
                <a:avLst/>
              </a:prstGeom>
              <a:noFill/>
            </p:spPr>
            <p:txBody>
              <a:bodyPr wrap="square" rtlCol="0">
                <a:noAutofit/>
              </a:bodyPr>
              <a:lstStyle/>
              <a:p>
                <a:pPr marL="0" marR="0" algn="ctr">
                  <a:spcBef>
                    <a:spcPts val="0"/>
                  </a:spcBef>
                  <a:spcAft>
                    <a:spcPts val="0"/>
                  </a:spcAft>
                </a:pPr>
                <a:r>
                  <a:rPr lang="en-US" sz="800" kern="120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Preview Data</a:t>
                </a:r>
                <a:endParaRPr lang="en-US" sz="1200">
                  <a:effectLst/>
                  <a:latin typeface="Times New Roman" panose="02020603050405020304" pitchFamily="18" charset="0"/>
                  <a:ea typeface="Times New Roman" panose="02020603050405020304" pitchFamily="18" charset="0"/>
                </a:endParaRPr>
              </a:p>
            </p:txBody>
          </p:sp>
          <p:cxnSp>
            <p:nvCxnSpPr>
              <p:cNvPr id="50" name="Straight Arrow Connector 49"/>
              <p:cNvCxnSpPr/>
              <p:nvPr/>
            </p:nvCxnSpPr>
            <p:spPr>
              <a:xfrm>
                <a:off x="3171944" y="1904538"/>
                <a:ext cx="23805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13"/>
              <p:cNvSpPr txBox="1"/>
              <p:nvPr/>
            </p:nvSpPr>
            <p:spPr>
              <a:xfrm>
                <a:off x="3250432" y="1572960"/>
                <a:ext cx="2247838" cy="1182847"/>
              </a:xfrm>
              <a:prstGeom prst="rect">
                <a:avLst/>
              </a:prstGeom>
              <a:noFill/>
            </p:spPr>
            <p:txBody>
              <a:bodyPr wrap="square" rtlCol="0">
                <a:noAutofit/>
              </a:bodyPr>
              <a:lstStyle/>
              <a:p>
                <a:pPr marL="0" marR="0" algn="ctr">
                  <a:spcBef>
                    <a:spcPts val="0"/>
                  </a:spcBef>
                  <a:spcAft>
                    <a:spcPts val="0"/>
                  </a:spcAft>
                </a:pPr>
                <a:r>
                  <a:rPr lang="en-US" sz="800" kern="120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Data Preprocess</a:t>
                </a:r>
                <a:endParaRPr lang="en-US" sz="1200">
                  <a:effectLst/>
                  <a:latin typeface="Times New Roman" panose="02020603050405020304" pitchFamily="18" charset="0"/>
                  <a:ea typeface="Times New Roman" panose="02020603050405020304" pitchFamily="18" charset="0"/>
                </a:endParaRPr>
              </a:p>
            </p:txBody>
          </p:sp>
          <p:cxnSp>
            <p:nvCxnSpPr>
              <p:cNvPr id="52" name="Straight Arrow Connector 51"/>
              <p:cNvCxnSpPr/>
              <p:nvPr/>
            </p:nvCxnSpPr>
            <p:spPr>
              <a:xfrm>
                <a:off x="5713602" y="1803792"/>
                <a:ext cx="2099746" cy="9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3224321" y="3370731"/>
                <a:ext cx="2319385" cy="23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16"/>
              <p:cNvSpPr txBox="1"/>
              <p:nvPr/>
            </p:nvSpPr>
            <p:spPr>
              <a:xfrm>
                <a:off x="3168693" y="2977872"/>
                <a:ext cx="2247838" cy="285214"/>
              </a:xfrm>
              <a:prstGeom prst="rect">
                <a:avLst/>
              </a:prstGeom>
              <a:noFill/>
            </p:spPr>
            <p:txBody>
              <a:bodyPr wrap="square" rtlCol="0">
                <a:noAutofit/>
              </a:bodyPr>
              <a:lstStyle/>
              <a:p>
                <a:pPr marL="0" marR="0" algn="ctr">
                  <a:spcBef>
                    <a:spcPts val="0"/>
                  </a:spcBef>
                  <a:spcAft>
                    <a:spcPts val="0"/>
                  </a:spcAft>
                </a:pPr>
                <a:r>
                  <a:rPr lang="en-US" sz="800" kern="120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Preview Data</a:t>
                </a:r>
                <a:endParaRPr lang="en-US" sz="1200">
                  <a:effectLst/>
                  <a:latin typeface="Times New Roman" panose="02020603050405020304" pitchFamily="18" charset="0"/>
                  <a:ea typeface="Times New Roman" panose="02020603050405020304" pitchFamily="18" charset="0"/>
                </a:endParaRPr>
              </a:p>
            </p:txBody>
          </p:sp>
          <p:sp>
            <p:nvSpPr>
              <p:cNvPr id="55" name="TextBox 17"/>
              <p:cNvSpPr txBox="1"/>
              <p:nvPr/>
            </p:nvSpPr>
            <p:spPr>
              <a:xfrm>
                <a:off x="8159631" y="2556916"/>
                <a:ext cx="1517924" cy="345207"/>
              </a:xfrm>
              <a:prstGeom prst="rect">
                <a:avLst/>
              </a:prstGeom>
              <a:noFill/>
            </p:spPr>
            <p:txBody>
              <a:bodyPr wrap="square" rtlCol="0">
                <a:noAutofit/>
              </a:bodyPr>
              <a:lstStyle/>
              <a:p>
                <a:pPr marL="0" marR="0" algn="ctr">
                  <a:spcBef>
                    <a:spcPts val="0"/>
                  </a:spcBef>
                  <a:spcAft>
                    <a:spcPts val="0"/>
                  </a:spcAft>
                </a:pPr>
                <a:r>
                  <a:rPr lang="en-US" sz="800" kern="120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Cluster</a:t>
                </a:r>
                <a:endParaRPr lang="en-US" sz="1200">
                  <a:effectLst/>
                  <a:latin typeface="Times New Roman" panose="02020603050405020304" pitchFamily="18" charset="0"/>
                  <a:ea typeface="Times New Roman" panose="02020603050405020304" pitchFamily="18" charset="0"/>
                </a:endParaRPr>
              </a:p>
            </p:txBody>
          </p:sp>
          <p:grpSp>
            <p:nvGrpSpPr>
              <p:cNvPr id="56" name="Group 55"/>
              <p:cNvGrpSpPr/>
              <p:nvPr/>
            </p:nvGrpSpPr>
            <p:grpSpPr>
              <a:xfrm>
                <a:off x="8786666" y="17478"/>
                <a:ext cx="1947763" cy="4555962"/>
                <a:chOff x="8786666" y="17478"/>
                <a:chExt cx="1947763" cy="4555962"/>
              </a:xfrm>
            </p:grpSpPr>
            <p:grpSp>
              <p:nvGrpSpPr>
                <p:cNvPr id="60" name="Group 59"/>
                <p:cNvGrpSpPr/>
                <p:nvPr/>
              </p:nvGrpSpPr>
              <p:grpSpPr>
                <a:xfrm>
                  <a:off x="8786666" y="17478"/>
                  <a:ext cx="1947763" cy="820622"/>
                  <a:chOff x="8786666" y="17478"/>
                  <a:chExt cx="2064508" cy="933175"/>
                </a:xfrm>
              </p:grpSpPr>
              <p:sp>
                <p:nvSpPr>
                  <p:cNvPr id="63" name="Rounded Rectangle 62"/>
                  <p:cNvSpPr/>
                  <p:nvPr/>
                </p:nvSpPr>
                <p:spPr>
                  <a:xfrm>
                    <a:off x="8881698" y="17478"/>
                    <a:ext cx="1969476" cy="9331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64" name="TextBox 28"/>
                  <p:cNvSpPr txBox="1"/>
                  <p:nvPr/>
                </p:nvSpPr>
                <p:spPr>
                  <a:xfrm>
                    <a:off x="8786666" y="37390"/>
                    <a:ext cx="1979916" cy="685302"/>
                  </a:xfrm>
                  <a:prstGeom prst="rect">
                    <a:avLst/>
                  </a:prstGeom>
                  <a:noFill/>
                </p:spPr>
                <p:txBody>
                  <a:bodyPr wrap="square" rtlCol="0">
                    <a:noAutofit/>
                  </a:bodyPr>
                  <a:lstStyle/>
                  <a:p>
                    <a:pPr marL="0" marR="0" algn="ctr">
                      <a:spcBef>
                        <a:spcPts val="0"/>
                      </a:spcBef>
                      <a:spcAft>
                        <a:spcPts val="0"/>
                      </a:spcAft>
                    </a:pPr>
                    <a:r>
                      <a:rPr lang="en-US" sz="8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USERS and CLASSIFICATION</a:t>
                    </a:r>
                    <a:endParaRPr lang="en-US" sz="1200">
                      <a:effectLst/>
                      <a:latin typeface="Times New Roman" panose="02020603050405020304" pitchFamily="18" charset="0"/>
                      <a:ea typeface="Times New Roman" panose="02020603050405020304" pitchFamily="18" charset="0"/>
                    </a:endParaRPr>
                  </a:p>
                </p:txBody>
              </p:sp>
            </p:grpSp>
            <p:sp>
              <p:nvSpPr>
                <p:cNvPr id="61" name="Rectangle 60"/>
                <p:cNvSpPr/>
                <p:nvPr/>
              </p:nvSpPr>
              <p:spPr>
                <a:xfrm>
                  <a:off x="9946053" y="1258155"/>
                  <a:ext cx="126878" cy="3291843"/>
                </a:xfrm>
                <a:prstGeom prst="rect">
                  <a:avLst/>
                </a:prstGeom>
                <a:no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endParaRPr lang="en-US"/>
                </a:p>
              </p:txBody>
            </p:sp>
            <p:cxnSp>
              <p:nvCxnSpPr>
                <p:cNvPr id="62" name="Straight Connector 61"/>
                <p:cNvCxnSpPr/>
                <p:nvPr/>
              </p:nvCxnSpPr>
              <p:spPr>
                <a:xfrm flipH="1">
                  <a:off x="9940769" y="861541"/>
                  <a:ext cx="1" cy="371189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57" name="TextBox 19"/>
              <p:cNvSpPr txBox="1"/>
              <p:nvPr/>
            </p:nvSpPr>
            <p:spPr>
              <a:xfrm>
                <a:off x="1061795" y="2285922"/>
                <a:ext cx="1846979" cy="834059"/>
              </a:xfrm>
              <a:prstGeom prst="rect">
                <a:avLst/>
              </a:prstGeom>
              <a:noFill/>
            </p:spPr>
            <p:txBody>
              <a:bodyPr wrap="square" rtlCol="0">
                <a:noAutofit/>
              </a:bodyPr>
              <a:lstStyle/>
              <a:p>
                <a:pPr marL="0" marR="0" algn="ctr">
                  <a:spcBef>
                    <a:spcPts val="0"/>
                  </a:spcBef>
                  <a:spcAft>
                    <a:spcPts val="0"/>
                  </a:spcAft>
                </a:pPr>
                <a:r>
                  <a:rPr lang="en-US" sz="800" kern="120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Load Data</a:t>
                </a:r>
                <a:endParaRPr lang="en-US" sz="1200">
                  <a:effectLst/>
                  <a:latin typeface="Times New Roman" panose="02020603050405020304" pitchFamily="18" charset="0"/>
                  <a:ea typeface="Times New Roman" panose="02020603050405020304" pitchFamily="18" charset="0"/>
                </a:endParaRPr>
              </a:p>
            </p:txBody>
          </p:sp>
          <p:sp>
            <p:nvSpPr>
              <p:cNvPr id="58" name="TextBox 20"/>
              <p:cNvSpPr txBox="1"/>
              <p:nvPr/>
            </p:nvSpPr>
            <p:spPr>
              <a:xfrm>
                <a:off x="5936273" y="1419874"/>
                <a:ext cx="1513500" cy="316825"/>
              </a:xfrm>
              <a:prstGeom prst="rect">
                <a:avLst/>
              </a:prstGeom>
              <a:noFill/>
            </p:spPr>
            <p:txBody>
              <a:bodyPr wrap="square" rtlCol="0">
                <a:noAutofit/>
              </a:bodyPr>
              <a:lstStyle/>
              <a:p>
                <a:pPr marL="0" marR="0" algn="ctr">
                  <a:spcBef>
                    <a:spcPts val="0"/>
                  </a:spcBef>
                  <a:spcAft>
                    <a:spcPts val="0"/>
                  </a:spcAft>
                </a:pPr>
                <a:r>
                  <a:rPr lang="en-US" sz="8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Tokenization</a:t>
                </a:r>
                <a:endParaRPr lang="en-US" sz="1200">
                  <a:effectLst/>
                  <a:latin typeface="Times New Roman" panose="02020603050405020304" pitchFamily="18" charset="0"/>
                  <a:ea typeface="Times New Roman" panose="02020603050405020304" pitchFamily="18" charset="0"/>
                </a:endParaRPr>
              </a:p>
            </p:txBody>
          </p:sp>
          <p:cxnSp>
            <p:nvCxnSpPr>
              <p:cNvPr id="59" name="Straight Arrow Connector 58"/>
              <p:cNvCxnSpPr/>
              <p:nvPr/>
            </p:nvCxnSpPr>
            <p:spPr>
              <a:xfrm>
                <a:off x="7927190" y="2966838"/>
                <a:ext cx="1996347" cy="90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TextBox 17"/>
            <p:cNvSpPr txBox="1"/>
            <p:nvPr/>
          </p:nvSpPr>
          <p:spPr>
            <a:xfrm>
              <a:off x="8028993" y="1911549"/>
              <a:ext cx="1575507" cy="317090"/>
            </a:xfrm>
            <a:prstGeom prst="rect">
              <a:avLst/>
            </a:prstGeom>
            <a:noFill/>
          </p:spPr>
          <p:txBody>
            <a:bodyPr wrap="square" rtlCol="0">
              <a:noAutofit/>
            </a:bodyPr>
            <a:lstStyle/>
            <a:p>
              <a:pPr marL="0" marR="0" algn="ctr">
                <a:spcBef>
                  <a:spcPts val="0"/>
                </a:spcBef>
                <a:spcAft>
                  <a:spcPts val="0"/>
                </a:spcAft>
              </a:pPr>
              <a:r>
                <a:rPr lang="en-US" sz="800" kern="120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Classification of users </a:t>
              </a:r>
              <a:endParaRPr lang="en-US" sz="1200">
                <a:effectLst/>
                <a:latin typeface="Times New Roman" panose="02020603050405020304" pitchFamily="18" charset="0"/>
                <a:ea typeface="Times New Roman" panose="02020603050405020304" pitchFamily="18" charset="0"/>
              </a:endParaRPr>
            </a:p>
          </p:txBody>
        </p:sp>
        <p:sp>
          <p:nvSpPr>
            <p:cNvPr id="28" name="Rounded Rectangle 27"/>
            <p:cNvSpPr/>
            <p:nvPr/>
          </p:nvSpPr>
          <p:spPr>
            <a:xfrm>
              <a:off x="8755050" y="112620"/>
              <a:ext cx="1468016" cy="6763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29" name="TextBox 28"/>
            <p:cNvSpPr txBox="1"/>
            <p:nvPr/>
          </p:nvSpPr>
          <p:spPr>
            <a:xfrm>
              <a:off x="8755050" y="170243"/>
              <a:ext cx="1475798" cy="586853"/>
            </a:xfrm>
            <a:prstGeom prst="rect">
              <a:avLst/>
            </a:prstGeom>
            <a:noFill/>
          </p:spPr>
          <p:txBody>
            <a:bodyPr wrap="square" rtlCol="0">
              <a:noAutofit/>
            </a:bodyPr>
            <a:lstStyle/>
            <a:p>
              <a:pPr marL="0" marR="0" algn="ctr">
                <a:spcBef>
                  <a:spcPts val="0"/>
                </a:spcBef>
                <a:spcAft>
                  <a:spcPts val="0"/>
                </a:spcAft>
              </a:pPr>
              <a:r>
                <a:rPr lang="en-US" sz="8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ANALYSIS REPORT GENERATION</a:t>
              </a:r>
              <a:endParaRPr lang="en-US" sz="1200">
                <a:effectLst/>
                <a:latin typeface="Times New Roman" panose="02020603050405020304" pitchFamily="18" charset="0"/>
                <a:ea typeface="Times New Roman" panose="02020603050405020304" pitchFamily="18" charset="0"/>
              </a:endParaRPr>
            </a:p>
          </p:txBody>
        </p:sp>
        <p:sp>
          <p:nvSpPr>
            <p:cNvPr id="30" name="Rectangle 29"/>
            <p:cNvSpPr/>
            <p:nvPr/>
          </p:nvSpPr>
          <p:spPr>
            <a:xfrm>
              <a:off x="9600199" y="1135202"/>
              <a:ext cx="100241" cy="2713179"/>
            </a:xfrm>
            <a:prstGeom prst="rect">
              <a:avLst/>
            </a:prstGeom>
            <a:no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endParaRPr lang="en-US"/>
            </a:p>
          </p:txBody>
        </p:sp>
        <p:cxnSp>
          <p:nvCxnSpPr>
            <p:cNvPr id="31" name="Straight Connector 30"/>
            <p:cNvCxnSpPr/>
            <p:nvPr/>
          </p:nvCxnSpPr>
          <p:spPr>
            <a:xfrm flipH="1">
              <a:off x="9596025" y="808307"/>
              <a:ext cx="1" cy="30593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005175" y="2543520"/>
              <a:ext cx="1577236" cy="7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562583" y="1979779"/>
              <a:ext cx="1658927" cy="78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20"/>
            <p:cNvSpPr txBox="1"/>
            <p:nvPr/>
          </p:nvSpPr>
          <p:spPr>
            <a:xfrm>
              <a:off x="4742926" y="1716773"/>
              <a:ext cx="1223065" cy="210005"/>
            </a:xfrm>
            <a:prstGeom prst="rect">
              <a:avLst/>
            </a:prstGeom>
            <a:noFill/>
          </p:spPr>
          <p:txBody>
            <a:bodyPr wrap="square" rtlCol="0">
              <a:noAutofit/>
            </a:bodyPr>
            <a:lstStyle/>
            <a:p>
              <a:pPr marL="0" marR="0" algn="ctr">
                <a:spcBef>
                  <a:spcPts val="0"/>
                </a:spcBef>
                <a:spcAft>
                  <a:spcPts val="0"/>
                </a:spcAft>
              </a:pPr>
              <a:r>
                <a:rPr lang="en-US" sz="8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Postagging</a:t>
              </a:r>
              <a:endParaRPr lang="en-US" sz="1200">
                <a:effectLst/>
                <a:latin typeface="Times New Roman" panose="02020603050405020304" pitchFamily="18" charset="0"/>
                <a:ea typeface="Times New Roman" panose="02020603050405020304" pitchFamily="18" charset="0"/>
              </a:endParaRPr>
            </a:p>
          </p:txBody>
        </p:sp>
        <p:cxnSp>
          <p:nvCxnSpPr>
            <p:cNvPr id="37" name="Straight Arrow Connector 36"/>
            <p:cNvCxnSpPr/>
            <p:nvPr/>
          </p:nvCxnSpPr>
          <p:spPr>
            <a:xfrm>
              <a:off x="4552192" y="2426583"/>
              <a:ext cx="1658927" cy="78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20"/>
            <p:cNvSpPr txBox="1"/>
            <p:nvPr/>
          </p:nvSpPr>
          <p:spPr>
            <a:xfrm>
              <a:off x="4476107" y="2142794"/>
              <a:ext cx="1775929" cy="258215"/>
            </a:xfrm>
            <a:prstGeom prst="rect">
              <a:avLst/>
            </a:prstGeom>
            <a:noFill/>
          </p:spPr>
          <p:txBody>
            <a:bodyPr wrap="square" rtlCol="0">
              <a:noAutofit/>
            </a:bodyPr>
            <a:lstStyle/>
            <a:p>
              <a:pPr marL="0" marR="0" algn="ctr">
                <a:spcBef>
                  <a:spcPts val="0"/>
                </a:spcBef>
                <a:spcAft>
                  <a:spcPts val="0"/>
                </a:spcAft>
              </a:pPr>
              <a:r>
                <a:rPr lang="en-US" sz="8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Stopwords Removal</a:t>
              </a:r>
              <a:endParaRPr lang="en-US" sz="1200">
                <a:effectLst/>
                <a:latin typeface="Times New Roman" panose="02020603050405020304" pitchFamily="18" charset="0"/>
                <a:ea typeface="Times New Roman" panose="02020603050405020304" pitchFamily="18" charset="0"/>
              </a:endParaRPr>
            </a:p>
          </p:txBody>
        </p:sp>
        <p:cxnSp>
          <p:nvCxnSpPr>
            <p:cNvPr id="39" name="Straight Arrow Connector 38"/>
            <p:cNvCxnSpPr/>
            <p:nvPr/>
          </p:nvCxnSpPr>
          <p:spPr>
            <a:xfrm>
              <a:off x="4541801" y="2946129"/>
              <a:ext cx="1658927" cy="78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20"/>
            <p:cNvSpPr txBox="1"/>
            <p:nvPr/>
          </p:nvSpPr>
          <p:spPr>
            <a:xfrm>
              <a:off x="4455325" y="2677117"/>
              <a:ext cx="1775929" cy="216011"/>
            </a:xfrm>
            <a:prstGeom prst="rect">
              <a:avLst/>
            </a:prstGeom>
            <a:noFill/>
          </p:spPr>
          <p:txBody>
            <a:bodyPr wrap="square" rtlCol="0">
              <a:noAutofit/>
            </a:bodyPr>
            <a:lstStyle/>
            <a:p>
              <a:pPr marL="0" marR="0" algn="ctr">
                <a:spcBef>
                  <a:spcPts val="0"/>
                </a:spcBef>
                <a:spcAft>
                  <a:spcPts val="0"/>
                </a:spcAft>
              </a:pPr>
              <a:r>
                <a:rPr lang="en-US" sz="8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Stemming</a:t>
              </a:r>
              <a:endParaRPr lang="en-US"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358101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Modules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Select the data</a:t>
            </a:r>
          </a:p>
          <a:p>
            <a:r>
              <a:rPr lang="en-US" dirty="0">
                <a:latin typeface="Times New Roman" panose="02020603050405020304" pitchFamily="18" charset="0"/>
                <a:cs typeface="Times New Roman" panose="02020603050405020304" pitchFamily="18" charset="0"/>
              </a:rPr>
              <a:t>Load the Data</a:t>
            </a:r>
          </a:p>
          <a:p>
            <a:r>
              <a:rPr lang="en-US" dirty="0">
                <a:latin typeface="Times New Roman" panose="02020603050405020304" pitchFamily="18" charset="0"/>
                <a:cs typeface="Times New Roman" panose="02020603050405020304" pitchFamily="18" charset="0"/>
              </a:rPr>
              <a:t>Preprocessing the Data</a:t>
            </a:r>
          </a:p>
          <a:p>
            <a:r>
              <a:rPr lang="en-US" dirty="0">
                <a:latin typeface="Times New Roman" panose="02020603050405020304" pitchFamily="18" charset="0"/>
                <a:cs typeface="Times New Roman" panose="02020603050405020304" pitchFamily="18" charset="0"/>
              </a:rPr>
              <a:t>Clustering the Data</a:t>
            </a:r>
          </a:p>
          <a:p>
            <a:r>
              <a:rPr lang="en-US" dirty="0">
                <a:latin typeface="Times New Roman" panose="02020603050405020304" pitchFamily="18" charset="0"/>
                <a:cs typeface="Times New Roman" panose="02020603050405020304" pitchFamily="18" charset="0"/>
              </a:rPr>
              <a:t>Predict the Fraud in dataset</a:t>
            </a:r>
          </a:p>
          <a:p>
            <a:r>
              <a:rPr lang="en-US" dirty="0">
                <a:latin typeface="Times New Roman" panose="02020603050405020304" pitchFamily="18" charset="0"/>
                <a:cs typeface="Times New Roman" panose="02020603050405020304" pitchFamily="18" charset="0"/>
              </a:rPr>
              <a:t>Generate the result in chart</a:t>
            </a:r>
          </a:p>
          <a:p>
            <a:endParaRPr lang="en-US" dirty="0"/>
          </a:p>
        </p:txBody>
      </p:sp>
    </p:spTree>
    <p:extLst>
      <p:ext uri="{BB962C8B-B14F-4D97-AF65-F5344CB8AC3E}">
        <p14:creationId xmlns:p14="http://schemas.microsoft.com/office/powerpoint/2010/main" val="1024798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SELECT THE DATA</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46111" y="2065797"/>
            <a:ext cx="8946541" cy="4195481"/>
          </a:xfrm>
        </p:spPr>
        <p:txBody>
          <a:bodyPr/>
          <a:lstStyle/>
          <a:p>
            <a:pPr algn="just">
              <a:lnSpc>
                <a:spcPct val="150000"/>
              </a:lnSpc>
            </a:pPr>
            <a:r>
              <a:rPr lang="en-IN" dirty="0">
                <a:latin typeface="Times New Roman" panose="02020603050405020304" pitchFamily="18" charset="0"/>
                <a:cs typeface="Times New Roman" panose="02020603050405020304" pitchFamily="18" charset="0"/>
              </a:rPr>
              <a:t>Data selection is the process of selecting the appropriate data set for processing. </a:t>
            </a:r>
            <a:endParaRPr lang="en-IN"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dataset which contains the fields </a:t>
            </a:r>
            <a:r>
              <a:rPr lang="en-US" dirty="0" smtClean="0">
                <a:latin typeface="Times New Roman" panose="02020603050405020304" pitchFamily="18" charset="0"/>
                <a:cs typeface="Times New Roman" panose="02020603050405020304" pitchFamily="18" charset="0"/>
              </a:rPr>
              <a:t>of Application name, category, reviews, rating, size, installs, price, current version and android version.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18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LOAD THE DATA</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46111" y="1988524"/>
            <a:ext cx="9404723" cy="4195481"/>
          </a:xfrm>
        </p:spPr>
        <p:txBody>
          <a:bodyPr/>
          <a:lstStyle/>
          <a:p>
            <a:pPr>
              <a:lnSpc>
                <a:spcPct val="150000"/>
              </a:lnSpc>
            </a:pPr>
            <a:r>
              <a:rPr lang="en-US" dirty="0">
                <a:latin typeface="Times New Roman" panose="02020603050405020304" pitchFamily="18" charset="0"/>
                <a:cs typeface="Times New Roman" panose="02020603050405020304" pitchFamily="18" charset="0"/>
              </a:rPr>
              <a:t>The selected dataset is going to be used for identifying the </a:t>
            </a:r>
            <a:r>
              <a:rPr lang="en-US" dirty="0" smtClean="0">
                <a:latin typeface="Times New Roman" panose="02020603050405020304" pitchFamily="18" charset="0"/>
                <a:cs typeface="Times New Roman" panose="02020603050405020304" pitchFamily="18" charset="0"/>
              </a:rPr>
              <a:t>fraud </a:t>
            </a:r>
            <a:r>
              <a:rPr lang="en-US" dirty="0">
                <a:latin typeface="Times New Roman" panose="02020603050405020304" pitchFamily="18" charset="0"/>
                <a:cs typeface="Times New Roman" panose="02020603050405020304" pitchFamily="18" charset="0"/>
              </a:rPr>
              <a:t>about the </a:t>
            </a:r>
            <a:r>
              <a:rPr lang="en-US" dirty="0" smtClean="0">
                <a:latin typeface="Times New Roman" panose="02020603050405020304" pitchFamily="18" charset="0"/>
                <a:cs typeface="Times New Roman" panose="02020603050405020304" pitchFamily="18" charset="0"/>
              </a:rPr>
              <a:t>google play. </a:t>
            </a:r>
          </a:p>
          <a:p>
            <a:pPr>
              <a:lnSpc>
                <a:spcPct val="15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dynamically distributed reviews are detected from the </a:t>
            </a:r>
            <a:r>
              <a:rPr lang="en-US" dirty="0" smtClean="0">
                <a:latin typeface="Times New Roman" panose="02020603050405020304" pitchFamily="18" charset="0"/>
                <a:cs typeface="Times New Roman" panose="02020603050405020304" pitchFamily="18" charset="0"/>
              </a:rPr>
              <a:t>google play dataset.</a:t>
            </a:r>
          </a:p>
          <a:p>
            <a:pPr>
              <a:lnSpc>
                <a:spcPct val="150000"/>
              </a:lnSpc>
            </a:pPr>
            <a:r>
              <a:rPr lang="en-US" dirty="0" smtClean="0">
                <a:latin typeface="Times New Roman" panose="02020603050405020304" pitchFamily="18" charset="0"/>
                <a:cs typeface="Times New Roman" panose="02020603050405020304" pitchFamily="18" charset="0"/>
              </a:rPr>
              <a:t>The selected data is loaded into the database.</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7440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Modify Title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5563" y="3000777"/>
            <a:ext cx="8761412" cy="1674253"/>
          </a:xfrm>
        </p:spPr>
        <p:txBody>
          <a:bodyPr>
            <a:normAutofit/>
          </a:bodyPr>
          <a:lstStyle/>
          <a:p>
            <a:pPr marL="0" indent="0" algn="ctr">
              <a:lnSpc>
                <a:spcPct val="150000"/>
              </a:lnSpc>
              <a:buNone/>
            </a:pPr>
            <a:r>
              <a:rPr lang="en-US" sz="3200" dirty="0" err="1" smtClean="0">
                <a:latin typeface="Times New Roman" panose="02020603050405020304" pitchFamily="18" charset="0"/>
                <a:cs typeface="Times New Roman" panose="02020603050405020304" pitchFamily="18" charset="0"/>
              </a:rPr>
              <a:t>FairPlay</a:t>
            </a:r>
            <a:r>
              <a:rPr lang="en-US" sz="3200" dirty="0" smtClean="0">
                <a:latin typeface="Times New Roman" panose="02020603050405020304" pitchFamily="18" charset="0"/>
                <a:cs typeface="Times New Roman" panose="02020603050405020304" pitchFamily="18" charset="0"/>
              </a:rPr>
              <a:t>: Detecting </a:t>
            </a:r>
            <a:r>
              <a:rPr lang="en-US" sz="3200" dirty="0">
                <a:latin typeface="Times New Roman" panose="02020603050405020304" pitchFamily="18" charset="0"/>
                <a:cs typeface="Times New Roman" panose="02020603050405020304" pitchFamily="18" charset="0"/>
              </a:rPr>
              <a:t>Fraud </a:t>
            </a:r>
            <a:r>
              <a:rPr lang="en-US" sz="3200" dirty="0" smtClean="0">
                <a:latin typeface="Times New Roman" panose="02020603050405020304" pitchFamily="18" charset="0"/>
                <a:cs typeface="Times New Roman" panose="02020603050405020304" pitchFamily="18" charset="0"/>
              </a:rPr>
              <a:t>APPS in Google Play using Data Mining</a:t>
            </a:r>
            <a:endParaRPr lang="en-US" sz="3200" dirty="0"/>
          </a:p>
        </p:txBody>
      </p:sp>
    </p:spTree>
    <p:extLst>
      <p:ext uri="{BB962C8B-B14F-4D97-AF65-F5344CB8AC3E}">
        <p14:creationId xmlns:p14="http://schemas.microsoft.com/office/powerpoint/2010/main" val="2487366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PREPROCESSING THE DATA</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46111" y="2207465"/>
            <a:ext cx="9404723" cy="4195481"/>
          </a:xfrm>
        </p:spPr>
        <p:txBody>
          <a:bodyPr/>
          <a:lstStyle/>
          <a:p>
            <a:pPr algn="just">
              <a:lnSpc>
                <a:spcPct val="150000"/>
              </a:lnSpc>
            </a:pPr>
            <a:r>
              <a:rPr lang="en-IN" dirty="0">
                <a:latin typeface="Times New Roman" panose="02020603050405020304" pitchFamily="18" charset="0"/>
                <a:cs typeface="Times New Roman" panose="02020603050405020304" pitchFamily="18" charset="0"/>
              </a:rPr>
              <a:t>The data is </a:t>
            </a:r>
            <a:r>
              <a:rPr lang="en-IN" dirty="0" smtClean="0">
                <a:latin typeface="Times New Roman" panose="02020603050405020304" pitchFamily="18" charset="0"/>
                <a:cs typeface="Times New Roman" panose="02020603050405020304" pitchFamily="18" charset="0"/>
              </a:rPr>
              <a:t>pre-processed </a:t>
            </a:r>
            <a:r>
              <a:rPr lang="en-IN" dirty="0">
                <a:latin typeface="Times New Roman" panose="02020603050405020304" pitchFamily="18" charset="0"/>
                <a:cs typeface="Times New Roman" panose="02020603050405020304" pitchFamily="18" charset="0"/>
              </a:rPr>
              <a:t>to remove </a:t>
            </a:r>
            <a:r>
              <a:rPr lang="en-IN" dirty="0" smtClean="0">
                <a:latin typeface="Times New Roman" panose="02020603050405020304" pitchFamily="18" charset="0"/>
                <a:cs typeface="Times New Roman" panose="02020603050405020304" pitchFamily="18" charset="0"/>
              </a:rPr>
              <a:t>unwanted data from dataset, </a:t>
            </a:r>
            <a:r>
              <a:rPr lang="en-IN" dirty="0">
                <a:latin typeface="Times New Roman" panose="02020603050405020304" pitchFamily="18" charset="0"/>
                <a:cs typeface="Times New Roman" panose="02020603050405020304" pitchFamily="18" charset="0"/>
              </a:rPr>
              <a:t>since we would like to associate each </a:t>
            </a:r>
            <a:r>
              <a:rPr lang="en-IN" dirty="0" smtClean="0">
                <a:latin typeface="Times New Roman" panose="02020603050405020304" pitchFamily="18" charset="0"/>
                <a:cs typeface="Times New Roman" panose="02020603050405020304" pitchFamily="18" charset="0"/>
              </a:rPr>
              <a:t>data from the google play. </a:t>
            </a:r>
          </a:p>
          <a:p>
            <a:pPr algn="just">
              <a:lnSpc>
                <a:spcPct val="150000"/>
              </a:lnSpc>
            </a:pPr>
            <a:r>
              <a:rPr lang="en-IN" dirty="0">
                <a:latin typeface="Times New Roman" panose="02020603050405020304" pitchFamily="18" charset="0"/>
                <a:cs typeface="Times New Roman" panose="02020603050405020304" pitchFamily="18" charset="0"/>
              </a:rPr>
              <a:t>Tokenization is the act of breaking up a sequence of strings into pieces such as words, keywords, phrases, symbols and other elements called tokens. </a:t>
            </a:r>
            <a:endParaRPr lang="en-US"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Tokens can be individual words, phrases or even whole sentences. </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19936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CLUSTERING THE DATA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2181707"/>
            <a:ext cx="9244864" cy="4195481"/>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Support vector clustering has the following idea: let us transform the points from their space to a higher dimensionality feature space. Find a minimal enclosing sphere in this feature space.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original space, the sphere becomes a set of </a:t>
            </a:r>
            <a:r>
              <a:rPr lang="en-US" dirty="0" smtClean="0">
                <a:latin typeface="Times New Roman" panose="02020603050405020304" pitchFamily="18" charset="0"/>
                <a:cs typeface="Times New Roman" panose="02020603050405020304" pitchFamily="18" charset="0"/>
              </a:rPr>
              <a:t>disjoin </a:t>
            </a:r>
            <a:r>
              <a:rPr lang="en-US" dirty="0">
                <a:latin typeface="Times New Roman" panose="02020603050405020304" pitchFamily="18" charset="0"/>
                <a:cs typeface="Times New Roman" panose="02020603050405020304" pitchFamily="18" charset="0"/>
              </a:rPr>
              <a:t>regions. Each region becomes a </a:t>
            </a:r>
            <a:r>
              <a:rPr lang="en-US" dirty="0" smtClean="0">
                <a:latin typeface="Times New Roman" panose="02020603050405020304" pitchFamily="18" charset="0"/>
                <a:cs typeface="Times New Roman" panose="02020603050405020304" pitchFamily="18" charset="0"/>
              </a:rPr>
              <a:t>cluster.</a:t>
            </a:r>
          </a:p>
          <a:p>
            <a:pPr algn="just">
              <a:lnSpc>
                <a:spcPct val="150000"/>
              </a:lnSpc>
            </a:pPr>
            <a:r>
              <a:rPr lang="en-US" dirty="0">
                <a:latin typeface="Times New Roman" panose="02020603050405020304" pitchFamily="18" charset="0"/>
                <a:cs typeface="Times New Roman" panose="02020603050405020304" pitchFamily="18" charset="0"/>
              </a:rPr>
              <a:t>Support Vector Machines (SVMs) provide a powerful method for classification (supervised learning). Use of SVMs for clustering (unsupervised learning) is now being considered in a number of different ways</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86612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PREDICT THE FRAUD</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46111" y="2065797"/>
            <a:ext cx="9296379" cy="4195481"/>
          </a:xfrm>
        </p:spPr>
        <p:txBody>
          <a:bodyPr>
            <a:normAutofit fontScale="92500" lnSpcReduction="20000"/>
          </a:bodyPr>
          <a:lstStyle/>
          <a:p>
            <a:pPr>
              <a:lnSpc>
                <a:spcPct val="150000"/>
              </a:lnSpc>
            </a:pPr>
            <a:r>
              <a:rPr lang="en-US" dirty="0" smtClean="0">
                <a:latin typeface="Times New Roman" panose="02020603050405020304" pitchFamily="18" charset="0"/>
                <a:cs typeface="Times New Roman" panose="02020603050405020304" pitchFamily="18" charset="0"/>
              </a:rPr>
              <a:t>We will analyze the dataset and cluster the dataset.</a:t>
            </a:r>
          </a:p>
          <a:p>
            <a:pPr>
              <a:lnSpc>
                <a:spcPct val="150000"/>
              </a:lnSpc>
            </a:pPr>
            <a:r>
              <a:rPr lang="en-US" dirty="0" smtClean="0">
                <a:latin typeface="Times New Roman" panose="02020603050405020304" pitchFamily="18" charset="0"/>
                <a:cs typeface="Times New Roman" panose="02020603050405020304" pitchFamily="18" charset="0"/>
              </a:rPr>
              <a:t>Cluster means group and divide the dataset. So we will take the group of the particular data.</a:t>
            </a:r>
          </a:p>
          <a:p>
            <a:pPr>
              <a:lnSpc>
                <a:spcPct val="150000"/>
              </a:lnSpc>
            </a:pPr>
            <a:r>
              <a:rPr lang="en-US" dirty="0" smtClean="0">
                <a:latin typeface="Times New Roman" panose="02020603050405020304" pitchFamily="18" charset="0"/>
                <a:cs typeface="Times New Roman" panose="02020603050405020304" pitchFamily="18" charset="0"/>
              </a:rPr>
              <a:t>The Naive Bayes algorithm is used to predict the fraud in the dataset.</a:t>
            </a:r>
          </a:p>
          <a:p>
            <a:pPr>
              <a:lnSpc>
                <a:spcPct val="150000"/>
              </a:lnSpc>
            </a:pPr>
            <a:r>
              <a:rPr lang="en-US" dirty="0">
                <a:latin typeface="Times New Roman" panose="02020603050405020304" pitchFamily="18" charset="0"/>
                <a:cs typeface="Times New Roman" panose="02020603050405020304" pitchFamily="18" charset="0"/>
              </a:rPr>
              <a:t>Naive Bayes classifiers are highly scalable, requiring a number of parameters linear in the number of variables (features/predictors) in a learning </a:t>
            </a:r>
            <a:r>
              <a:rPr lang="en-US" dirty="0" smtClean="0">
                <a:latin typeface="Times New Roman" panose="02020603050405020304" pitchFamily="18" charset="0"/>
                <a:cs typeface="Times New Roman" panose="02020603050405020304" pitchFamily="18" charset="0"/>
              </a:rPr>
              <a:t>problem.</a:t>
            </a:r>
          </a:p>
          <a:p>
            <a:pPr>
              <a:lnSpc>
                <a:spcPct val="150000"/>
              </a:lnSpc>
            </a:pPr>
            <a:r>
              <a:rPr lang="en-IN" dirty="0">
                <a:latin typeface="Times New Roman" panose="02020603050405020304" pitchFamily="18" charset="0"/>
                <a:cs typeface="Times New Roman" panose="02020603050405020304" pitchFamily="18" charset="0"/>
              </a:rPr>
              <a:t>Classification is a data mining function that assigns items in a collection to target categories or classes. </a:t>
            </a:r>
            <a:endParaRPr lang="en-US"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The goal of classification is to accurately predict the target class for each case in the data.</a:t>
            </a:r>
            <a:endParaRPr lang="en-US" dirty="0">
              <a:latin typeface="Times New Roman" panose="02020603050405020304" pitchFamily="18" charset="0"/>
              <a:cs typeface="Times New Roman" panose="02020603050405020304" pitchFamily="18" charset="0"/>
            </a:endParaRPr>
          </a:p>
          <a:p>
            <a:endParaRPr lang="en-US" dirty="0" smtClean="0"/>
          </a:p>
        </p:txBody>
      </p:sp>
    </p:spTree>
    <p:extLst>
      <p:ext uri="{BB962C8B-B14F-4D97-AF65-F5344CB8AC3E}">
        <p14:creationId xmlns:p14="http://schemas.microsoft.com/office/powerpoint/2010/main" val="3642198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GENERATE THE RESULT IN CHART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46111" y="2220343"/>
            <a:ext cx="9283500" cy="4195481"/>
          </a:xfrm>
        </p:spPr>
        <p:txBody>
          <a:bodyPr/>
          <a:lstStyle/>
          <a:p>
            <a:pPr>
              <a:lnSpc>
                <a:spcPct val="150000"/>
              </a:lnSpc>
            </a:pPr>
            <a:r>
              <a:rPr lang="en-US" dirty="0">
                <a:latin typeface="Times New Roman" panose="02020603050405020304" pitchFamily="18" charset="0"/>
                <a:cs typeface="Times New Roman" panose="02020603050405020304" pitchFamily="18" charset="0"/>
              </a:rPr>
              <a:t>The overall clustering report is generated based on their reviews in </a:t>
            </a:r>
            <a:r>
              <a:rPr lang="en-US" dirty="0" smtClean="0">
                <a:latin typeface="Times New Roman" panose="02020603050405020304" pitchFamily="18" charset="0"/>
                <a:cs typeface="Times New Roman" panose="02020603050405020304" pitchFamily="18" charset="0"/>
              </a:rPr>
              <a:t>google play.</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The report which contain dynamically distributed reviews </a:t>
            </a:r>
            <a:r>
              <a:rPr lang="en-US" dirty="0" smtClean="0">
                <a:latin typeface="Times New Roman" panose="02020603050405020304" pitchFamily="18" charset="0"/>
                <a:cs typeface="Times New Roman" panose="02020603050405020304" pitchFamily="18" charset="0"/>
              </a:rPr>
              <a:t>in google play. </a:t>
            </a:r>
            <a:endParaRPr lang="en-US" dirty="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To predict the fraud in the dataset and result will be display in chart.</a:t>
            </a: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473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820198825"/>
              </p:ext>
            </p:extLst>
          </p:nvPr>
        </p:nvGraphicFramePr>
        <p:xfrm>
          <a:off x="646111" y="2052635"/>
          <a:ext cx="10648660" cy="4206497"/>
        </p:xfrm>
        <a:graphic>
          <a:graphicData uri="http://schemas.openxmlformats.org/drawingml/2006/table">
            <a:tbl>
              <a:tblPr firstRow="1" bandRow="1">
                <a:tableStyleId>{5C22544A-7EE6-4342-B048-85BDC9FD1C3A}</a:tableStyleId>
              </a:tblPr>
              <a:tblGrid>
                <a:gridCol w="1720642"/>
                <a:gridCol w="1720642"/>
                <a:gridCol w="1720642"/>
                <a:gridCol w="1981533"/>
                <a:gridCol w="1676402"/>
                <a:gridCol w="1828799"/>
              </a:tblGrid>
              <a:tr h="876889">
                <a:tc>
                  <a:txBody>
                    <a:bodyPr/>
                    <a:lstStyle/>
                    <a:p>
                      <a:r>
                        <a:rPr lang="en-US" sz="1600" dirty="0" smtClean="0">
                          <a:latin typeface="Times New Roman" panose="02020603050405020304" pitchFamily="18" charset="0"/>
                          <a:cs typeface="Times New Roman" panose="02020603050405020304" pitchFamily="18" charset="0"/>
                        </a:rPr>
                        <a:t>Title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Year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Author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3329608">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Risk Ranker: Scalable and accurate zero-day Android malware detection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2012</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M. Grace, Y. Zhou, Q. Zhang, S. </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Zou</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and X. Jiang</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These malicious apps hide in the sheer number of other normal apps, which makes their detection challenging</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Low latency</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Good Accuracy</a:t>
                      </a:r>
                    </a:p>
                    <a:p>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771018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75908922"/>
              </p:ext>
            </p:extLst>
          </p:nvPr>
        </p:nvGraphicFramePr>
        <p:xfrm>
          <a:off x="414292" y="1751527"/>
          <a:ext cx="11060783" cy="4507605"/>
        </p:xfrm>
        <a:graphic>
          <a:graphicData uri="http://schemas.openxmlformats.org/drawingml/2006/table">
            <a:tbl>
              <a:tblPr firstRow="1" bandRow="1">
                <a:tableStyleId>{5C22544A-7EE6-4342-B048-85BDC9FD1C3A}</a:tableStyleId>
              </a:tblPr>
              <a:tblGrid>
                <a:gridCol w="1787234"/>
                <a:gridCol w="1787234"/>
                <a:gridCol w="1787234"/>
                <a:gridCol w="2058222"/>
                <a:gridCol w="1741282"/>
                <a:gridCol w="1899577"/>
              </a:tblGrid>
              <a:tr h="939658">
                <a:tc>
                  <a:txBody>
                    <a:bodyPr/>
                    <a:lstStyle/>
                    <a:p>
                      <a:r>
                        <a:rPr lang="en-US" sz="1600" dirty="0" smtClean="0">
                          <a:latin typeface="Times New Roman" panose="02020603050405020304" pitchFamily="18" charset="0"/>
                          <a:cs typeface="Times New Roman" panose="02020603050405020304" pitchFamily="18" charset="0"/>
                        </a:rPr>
                        <a:t>Title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Year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Author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3567947">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Android Permissions: A Perspective Combining Risks and Benefits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2012</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B. P. </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Sarma</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N. Li, C. Gates, R. </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Potharaju</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C. Nita-</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Rotaru</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and I. Molloy</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There are numerous instances of malware apps that send premium rate SMS messages, track users’ private data.</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The results of our analysis thousands of spamming accounts were shut down</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We believe that these techniques can help social networks to improve their security and detect malicious users</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304932" y="629923"/>
            <a:ext cx="8323913" cy="738664"/>
          </a:xfrm>
          <a:prstGeom prst="rect">
            <a:avLst/>
          </a:prstGeom>
        </p:spPr>
        <p:txBody>
          <a:bodyPr wrap="square">
            <a:spAutoFit/>
          </a:bodyPr>
          <a:lstStyle/>
          <a:p>
            <a:r>
              <a:rPr lang="en-US" sz="4200" dirty="0">
                <a:latin typeface="Times New Roman" panose="02020603050405020304" pitchFamily="18" charset="0"/>
                <a:cs typeface="Times New Roman" panose="02020603050405020304" pitchFamily="18" charset="0"/>
              </a:rPr>
              <a:t>Literature survey</a:t>
            </a:r>
            <a:endParaRPr lang="en-US" sz="4200" dirty="0"/>
          </a:p>
        </p:txBody>
      </p:sp>
    </p:spTree>
    <p:extLst>
      <p:ext uri="{BB962C8B-B14F-4D97-AF65-F5344CB8AC3E}">
        <p14:creationId xmlns:p14="http://schemas.microsoft.com/office/powerpoint/2010/main" val="3185611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Literature survey</a:t>
            </a:r>
            <a:endParaRPr lang="en-US" dirty="0"/>
          </a:p>
        </p:txBody>
      </p:sp>
      <p:graphicFrame>
        <p:nvGraphicFramePr>
          <p:cNvPr id="4" name="Content Placeholder 3"/>
          <p:cNvGraphicFramePr>
            <a:graphicFrameLocks noGrp="1"/>
          </p:cNvGraphicFramePr>
          <p:nvPr>
            <p:ph idx="1"/>
            <p:extLst/>
          </p:nvPr>
        </p:nvGraphicFramePr>
        <p:xfrm>
          <a:off x="646111" y="2052635"/>
          <a:ext cx="10648660" cy="4206497"/>
        </p:xfrm>
        <a:graphic>
          <a:graphicData uri="http://schemas.openxmlformats.org/drawingml/2006/table">
            <a:tbl>
              <a:tblPr firstRow="1" bandRow="1">
                <a:tableStyleId>{5C22544A-7EE6-4342-B048-85BDC9FD1C3A}</a:tableStyleId>
              </a:tblPr>
              <a:tblGrid>
                <a:gridCol w="1720642"/>
                <a:gridCol w="1720642"/>
                <a:gridCol w="1720642"/>
                <a:gridCol w="1981533"/>
                <a:gridCol w="1676402"/>
                <a:gridCol w="1828799"/>
              </a:tblGrid>
              <a:tr h="876889">
                <a:tc>
                  <a:txBody>
                    <a:bodyPr/>
                    <a:lstStyle/>
                    <a:p>
                      <a:r>
                        <a:rPr lang="en-US" sz="1600" dirty="0" smtClean="0">
                          <a:latin typeface="Times New Roman" panose="02020603050405020304" pitchFamily="18" charset="0"/>
                          <a:cs typeface="Times New Roman" panose="02020603050405020304" pitchFamily="18" charset="0"/>
                        </a:rPr>
                        <a:t>Title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Year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Author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3329608">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Using probabilistic generative models for ranking risks of Android Apps</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2012</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H. Peng, et al</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This approach has been shown to be ineffective as it presents the risk information of each app in a stand-alone fashion </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We use real experiments to show that it is both scalable and robust</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Data Loss</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541481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Literature survey</a:t>
            </a:r>
            <a:endParaRPr lang="en-US" dirty="0"/>
          </a:p>
        </p:txBody>
      </p:sp>
      <p:graphicFrame>
        <p:nvGraphicFramePr>
          <p:cNvPr id="4" name="Content Placeholder 3"/>
          <p:cNvGraphicFramePr>
            <a:graphicFrameLocks noGrp="1"/>
          </p:cNvGraphicFramePr>
          <p:nvPr>
            <p:ph idx="1"/>
            <p:extLst/>
          </p:nvPr>
        </p:nvGraphicFramePr>
        <p:xfrm>
          <a:off x="646111" y="2052635"/>
          <a:ext cx="10648660" cy="4206497"/>
        </p:xfrm>
        <a:graphic>
          <a:graphicData uri="http://schemas.openxmlformats.org/drawingml/2006/table">
            <a:tbl>
              <a:tblPr firstRow="1" bandRow="1">
                <a:tableStyleId>{5C22544A-7EE6-4342-B048-85BDC9FD1C3A}</a:tableStyleId>
              </a:tblPr>
              <a:tblGrid>
                <a:gridCol w="1720642"/>
                <a:gridCol w="1720642"/>
                <a:gridCol w="1720642"/>
                <a:gridCol w="1981533"/>
                <a:gridCol w="1676402"/>
                <a:gridCol w="1828799"/>
              </a:tblGrid>
              <a:tr h="876889">
                <a:tc>
                  <a:txBody>
                    <a:bodyPr/>
                    <a:lstStyle/>
                    <a:p>
                      <a:r>
                        <a:rPr lang="en-US" sz="1600" dirty="0" smtClean="0">
                          <a:latin typeface="Times New Roman" panose="02020603050405020304" pitchFamily="18" charset="0"/>
                          <a:cs typeface="Times New Roman" panose="02020603050405020304" pitchFamily="18" charset="0"/>
                        </a:rPr>
                        <a:t>Title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Year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Author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3329608">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Android Malware detection using parallel machine learning classifiers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2014</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S. </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Yerima</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S. </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Sezer</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and I. </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Muttik</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This paper proposes and investigates a parallel machine learning based classification approach for early detection of Android malware.</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We use real experiments to show that it is both scalable and robust</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Does not have the real accuracy</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001047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Literature survey</a:t>
            </a:r>
            <a:endParaRPr lang="en-US" dirty="0"/>
          </a:p>
        </p:txBody>
      </p:sp>
      <p:graphicFrame>
        <p:nvGraphicFramePr>
          <p:cNvPr id="4" name="Content Placeholder 3"/>
          <p:cNvGraphicFramePr>
            <a:graphicFrameLocks noGrp="1"/>
          </p:cNvGraphicFramePr>
          <p:nvPr>
            <p:ph idx="1"/>
            <p:extLst/>
          </p:nvPr>
        </p:nvGraphicFramePr>
        <p:xfrm>
          <a:off x="646111" y="2052635"/>
          <a:ext cx="10648660" cy="4206497"/>
        </p:xfrm>
        <a:graphic>
          <a:graphicData uri="http://schemas.openxmlformats.org/drawingml/2006/table">
            <a:tbl>
              <a:tblPr firstRow="1" bandRow="1">
                <a:tableStyleId>{5C22544A-7EE6-4342-B048-85BDC9FD1C3A}</a:tableStyleId>
              </a:tblPr>
              <a:tblGrid>
                <a:gridCol w="1720642"/>
                <a:gridCol w="1720642"/>
                <a:gridCol w="1720642"/>
                <a:gridCol w="1981533"/>
                <a:gridCol w="1676402"/>
                <a:gridCol w="1828799"/>
              </a:tblGrid>
              <a:tr h="876889">
                <a:tc>
                  <a:txBody>
                    <a:bodyPr/>
                    <a:lstStyle/>
                    <a:p>
                      <a:r>
                        <a:rPr lang="en-US" sz="1600" dirty="0" smtClean="0">
                          <a:latin typeface="Times New Roman" panose="02020603050405020304" pitchFamily="18" charset="0"/>
                          <a:cs typeface="Times New Roman" panose="02020603050405020304" pitchFamily="18" charset="0"/>
                        </a:rPr>
                        <a:t>Title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Year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Author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3329608">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Opinion Fraud Detection in Online Reviews by Network Effects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2013</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L. </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Akoglu</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R. </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Chandy</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and C. </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Faloutsos</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We propose a fast and effective framework, FRAUDEAGLE, for spotting fraudsters and fake reviews in online review datasets</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Such a phenomenon motivates us to design new and more robust features to detect fraud</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While graph-based features such as local clustering coefficient</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430307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266682"/>
            <a:ext cx="8761412" cy="3753118"/>
          </a:xfrm>
        </p:spPr>
        <p:txBody>
          <a:bodyPr>
            <a:normAutofit/>
          </a:bodyPr>
          <a:lstStyle/>
          <a:p>
            <a:pPr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Since </a:t>
            </a:r>
            <a:r>
              <a:rPr lang="en-US" dirty="0">
                <a:latin typeface="Times New Roman" panose="02020603050405020304" pitchFamily="18" charset="0"/>
                <a:cs typeface="Times New Roman" panose="02020603050405020304" pitchFamily="18" charset="0"/>
              </a:rPr>
              <a:t>the variation of formats is high, it is appropriate to use machine learning based model rather than rule-based model. We closely compare our ML model with the rule-based model and we compare it with the external ML model. </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inner test the performance of rule-based model is perfect as we expected because it has  dedicated patterns in the same news sources whereas  our ML model also gets over 97% on the basis of F1 score. </a:t>
            </a:r>
          </a:p>
          <a:p>
            <a:endParaRPr lang="en-US" dirty="0"/>
          </a:p>
        </p:txBody>
      </p:sp>
    </p:spTree>
    <p:extLst>
      <p:ext uri="{BB962C8B-B14F-4D97-AF65-F5344CB8AC3E}">
        <p14:creationId xmlns:p14="http://schemas.microsoft.com/office/powerpoint/2010/main" val="312301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Domain 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279561"/>
            <a:ext cx="8761412" cy="3740239"/>
          </a:xfrm>
        </p:spPr>
        <p:txBody>
          <a:bodyPr>
            <a:normAutofit fontScale="85000" lnSpcReduction="20000"/>
          </a:bodyPr>
          <a:lstStyle/>
          <a:p>
            <a:pPr algn="just">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 Mining is the Non-trivial extraction od implicit previously unknown and potential useful   information from the data. Data mining is the process of sorting through large data sets to identify patterns and establish relationships to solve problems through data analysis. </a:t>
            </a:r>
          </a:p>
          <a:p>
            <a:pPr algn="just">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Data mining tools allow enterprises to predict future trends. </a:t>
            </a:r>
          </a:p>
          <a:p>
            <a:pPr algn="just">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Data mining is the computing process of discovering patterns in large data sets involving methods at the intersection of artificial intelligence, machine learning, statistics, and database systems. It is an interdisciplinary subfield of computer science.</a:t>
            </a:r>
          </a:p>
          <a:p>
            <a:endParaRPr lang="en-US" dirty="0"/>
          </a:p>
        </p:txBody>
      </p:sp>
    </p:spTree>
    <p:extLst>
      <p:ext uri="{BB962C8B-B14F-4D97-AF65-F5344CB8AC3E}">
        <p14:creationId xmlns:p14="http://schemas.microsoft.com/office/powerpoint/2010/main" val="3165626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Future Enhancement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266682"/>
            <a:ext cx="8761412" cy="3753118"/>
          </a:xfrm>
        </p:spPr>
        <p:txBody>
          <a:bodyPr>
            <a:normAutofit/>
          </a:bodyPr>
          <a:lstStyle/>
          <a:p>
            <a:pPr>
              <a:lnSpc>
                <a:spcPct val="150000"/>
              </a:lnSpc>
            </a:pPr>
            <a:r>
              <a:rPr lang="en-IN" dirty="0">
                <a:latin typeface="Times New Roman" panose="02020603050405020304" pitchFamily="18" charset="0"/>
                <a:cs typeface="Times New Roman" panose="02020603050405020304" pitchFamily="18" charset="0"/>
              </a:rPr>
              <a:t>People using smart-phones are demanding for better applications and want to update existing ones, which in turn created a huge scope for Android application development in India. </a:t>
            </a:r>
            <a:endParaRPr lang="en-IN" dirty="0" smtClean="0">
              <a:latin typeface="Times New Roman" panose="02020603050405020304" pitchFamily="18" charset="0"/>
              <a:cs typeface="Times New Roman" panose="02020603050405020304" pitchFamily="18" charset="0"/>
            </a:endParaRPr>
          </a:p>
          <a:p>
            <a:pPr>
              <a:lnSpc>
                <a:spcPct val="150000"/>
              </a:lnSpc>
            </a:pPr>
            <a:r>
              <a:rPr lang="en-IN" dirty="0" smtClean="0">
                <a:latin typeface="Times New Roman" panose="02020603050405020304" pitchFamily="18" charset="0"/>
                <a:cs typeface="Times New Roman" panose="02020603050405020304" pitchFamily="18" charset="0"/>
              </a:rPr>
              <a:t>Android </a:t>
            </a:r>
            <a:r>
              <a:rPr lang="en-IN" dirty="0">
                <a:latin typeface="Times New Roman" panose="02020603050405020304" pitchFamily="18" charset="0"/>
                <a:cs typeface="Times New Roman" panose="02020603050405020304" pitchFamily="18" charset="0"/>
              </a:rPr>
              <a:t>Programming language is very easy to learn and also app development is cost effective, which put Android into extraordinary use. </a:t>
            </a:r>
            <a:endParaRPr lang="en-IN" dirty="0" smtClean="0">
              <a:latin typeface="Times New Roman" panose="02020603050405020304" pitchFamily="18" charset="0"/>
              <a:cs typeface="Times New Roman" panose="02020603050405020304" pitchFamily="18" charset="0"/>
            </a:endParaRPr>
          </a:p>
          <a:p>
            <a:pPr>
              <a:lnSpc>
                <a:spcPct val="150000"/>
              </a:lnSpc>
            </a:pPr>
            <a:r>
              <a:rPr lang="en-IN" dirty="0" smtClean="0">
                <a:latin typeface="Times New Roman" panose="02020603050405020304" pitchFamily="18" charset="0"/>
                <a:cs typeface="Times New Roman" panose="02020603050405020304" pitchFamily="18" charset="0"/>
              </a:rPr>
              <a:t>Developers </a:t>
            </a:r>
            <a:r>
              <a:rPr lang="en-IN" dirty="0">
                <a:latin typeface="Times New Roman" panose="02020603050405020304" pitchFamily="18" charset="0"/>
                <a:cs typeface="Times New Roman" panose="02020603050405020304" pitchFamily="18" charset="0"/>
              </a:rPr>
              <a:t>can develop apps in different ways as per their need and wish. In future, we will save our data using those applications.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070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240924"/>
            <a:ext cx="8761412" cy="3778876"/>
          </a:xfrm>
        </p:spPr>
        <p:txBody>
          <a:bodyPr>
            <a:normAutofit fontScale="775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[1] Google Play. [Online]. Available: https://play.google.com/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2] E. Siegel, “Fake reviews in Google Play and Apple App Store,” </a:t>
            </a:r>
            <a:r>
              <a:rPr lang="en-US" dirty="0" err="1">
                <a:latin typeface="Times New Roman" panose="02020603050405020304" pitchFamily="18" charset="0"/>
                <a:cs typeface="Times New Roman" panose="02020603050405020304" pitchFamily="18" charset="0"/>
              </a:rPr>
              <a:t>Appentive</a:t>
            </a:r>
            <a:r>
              <a:rPr lang="en-US" dirty="0">
                <a:latin typeface="Times New Roman" panose="02020603050405020304" pitchFamily="18" charset="0"/>
                <a:cs typeface="Times New Roman" panose="02020603050405020304" pitchFamily="18" charset="0"/>
              </a:rPr>
              <a:t>, Seattle, WA, USA, 2014.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3] Z. Miners. (2014, Feb. 19). “Report: Malware-infected Android apps spike in the Google Play store,” PC World. Available: http:// www.pcworld.com/article/2099421/report-malwareinfectedandroid-apps-spike-in-the-google-play-store.html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4] S. </a:t>
            </a:r>
            <a:r>
              <a:rPr lang="en-US" dirty="0" err="1">
                <a:latin typeface="Times New Roman" panose="02020603050405020304" pitchFamily="18" charset="0"/>
                <a:cs typeface="Times New Roman" panose="02020603050405020304" pitchFamily="18" charset="0"/>
              </a:rPr>
              <a:t>Mlot</a:t>
            </a:r>
            <a:r>
              <a:rPr lang="en-US" dirty="0">
                <a:latin typeface="Times New Roman" panose="02020603050405020304" pitchFamily="18" charset="0"/>
                <a:cs typeface="Times New Roman" panose="02020603050405020304" pitchFamily="18" charset="0"/>
              </a:rPr>
              <a:t>. (2014, Apr. 8). “Top Android App a Scam, Pulled From Google Play,” </a:t>
            </a:r>
            <a:r>
              <a:rPr lang="en-US" dirty="0" err="1">
                <a:latin typeface="Times New Roman" panose="02020603050405020304" pitchFamily="18" charset="0"/>
                <a:cs typeface="Times New Roman" panose="02020603050405020304" pitchFamily="18" charset="0"/>
              </a:rPr>
              <a:t>PCMag</a:t>
            </a:r>
            <a:r>
              <a:rPr lang="en-US" dirty="0">
                <a:latin typeface="Times New Roman" panose="02020603050405020304" pitchFamily="18" charset="0"/>
                <a:cs typeface="Times New Roman" panose="02020603050405020304" pitchFamily="18" charset="0"/>
              </a:rPr>
              <a:t>. Available: http://www.pcmag.com/ article2/0,2817,2456165,00.asp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5] D. Roberts. (2015, Jul. 8). “How to spot fake apps on the Google Play store,” Fortune. Available: http://fortune.com/2015/07/08/ google-play-fake-app/</a:t>
            </a:r>
          </a:p>
        </p:txBody>
      </p:sp>
    </p:spTree>
    <p:extLst>
      <p:ext uri="{BB962C8B-B14F-4D97-AF65-F5344CB8AC3E}">
        <p14:creationId xmlns:p14="http://schemas.microsoft.com/office/powerpoint/2010/main" val="2662108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6</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J. </a:t>
            </a:r>
            <a:r>
              <a:rPr lang="en-US" dirty="0" err="1">
                <a:latin typeface="Times New Roman" panose="02020603050405020304" pitchFamily="18" charset="0"/>
                <a:cs typeface="Times New Roman" panose="02020603050405020304" pitchFamily="18" charset="0"/>
              </a:rPr>
              <a:t>Sahs</a:t>
            </a:r>
            <a:r>
              <a:rPr lang="en-US" dirty="0">
                <a:latin typeface="Times New Roman" panose="02020603050405020304" pitchFamily="18" charset="0"/>
                <a:cs typeface="Times New Roman" panose="02020603050405020304" pitchFamily="18" charset="0"/>
              </a:rPr>
              <a:t> and L. Khan, “A machine learning approach to </a:t>
            </a:r>
            <a:r>
              <a:rPr lang="en-US" dirty="0" smtClean="0">
                <a:latin typeface="Times New Roman" panose="02020603050405020304" pitchFamily="18" charset="0"/>
                <a:cs typeface="Times New Roman" panose="02020603050405020304" pitchFamily="18" charset="0"/>
              </a:rPr>
              <a:t>Android malware </a:t>
            </a:r>
            <a:r>
              <a:rPr lang="en-US" dirty="0">
                <a:latin typeface="Times New Roman" panose="02020603050405020304" pitchFamily="18" charset="0"/>
                <a:cs typeface="Times New Roman" panose="02020603050405020304" pitchFamily="18" charset="0"/>
              </a:rPr>
              <a:t>detection,” in Proc. Eur. </a:t>
            </a:r>
            <a:r>
              <a:rPr lang="en-US" dirty="0" err="1">
                <a:latin typeface="Times New Roman" panose="02020603050405020304" pitchFamily="18" charset="0"/>
                <a:cs typeface="Times New Roman" panose="02020603050405020304" pitchFamily="18" charset="0"/>
              </a:rPr>
              <a:t>Intell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Secur</a:t>
            </a:r>
            <a:r>
              <a:rPr lang="en-US" dirty="0">
                <a:latin typeface="Times New Roman" panose="02020603050405020304" pitchFamily="18" charset="0"/>
                <a:cs typeface="Times New Roman" panose="02020603050405020304" pitchFamily="18" charset="0"/>
              </a:rPr>
              <a:t>. Inf. Conf., </a:t>
            </a:r>
            <a:r>
              <a:rPr lang="en-US" dirty="0" smtClean="0">
                <a:latin typeface="Times New Roman" panose="02020603050405020304" pitchFamily="18" charset="0"/>
                <a:cs typeface="Times New Roman" panose="02020603050405020304" pitchFamily="18" charset="0"/>
              </a:rPr>
              <a:t>2012,pp</a:t>
            </a:r>
            <a:r>
              <a:rPr lang="en-US" dirty="0">
                <a:latin typeface="Times New Roman" panose="02020603050405020304" pitchFamily="18" charset="0"/>
                <a:cs typeface="Times New Roman" panose="02020603050405020304" pitchFamily="18" charset="0"/>
              </a:rPr>
              <a:t>. 141–147.</a:t>
            </a: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7</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 </a:t>
            </a:r>
            <a:r>
              <a:rPr lang="en-US" dirty="0" err="1">
                <a:latin typeface="Times New Roman" panose="02020603050405020304" pitchFamily="18" charset="0"/>
                <a:cs typeface="Times New Roman" panose="02020603050405020304" pitchFamily="18" charset="0"/>
              </a:rPr>
              <a:t>Sanz</a:t>
            </a:r>
            <a:r>
              <a:rPr lang="en-US" dirty="0">
                <a:latin typeface="Times New Roman" panose="02020603050405020304" pitchFamily="18" charset="0"/>
                <a:cs typeface="Times New Roman" panose="02020603050405020304" pitchFamily="18" charset="0"/>
              </a:rPr>
              <a:t>, I. Santos, C. </a:t>
            </a:r>
            <a:r>
              <a:rPr lang="en-US" dirty="0" err="1">
                <a:latin typeface="Times New Roman" panose="02020603050405020304" pitchFamily="18" charset="0"/>
                <a:cs typeface="Times New Roman" panose="02020603050405020304" pitchFamily="18" charset="0"/>
              </a:rPr>
              <a:t>Laorden</a:t>
            </a:r>
            <a:r>
              <a:rPr lang="en-US" dirty="0">
                <a:latin typeface="Times New Roman" panose="02020603050405020304" pitchFamily="18" charset="0"/>
                <a:cs typeface="Times New Roman" panose="02020603050405020304" pitchFamily="18" charset="0"/>
              </a:rPr>
              <a:t>, X. </a:t>
            </a:r>
            <a:r>
              <a:rPr lang="en-US" dirty="0" err="1">
                <a:latin typeface="Times New Roman" panose="02020603050405020304" pitchFamily="18" charset="0"/>
                <a:cs typeface="Times New Roman" panose="02020603050405020304" pitchFamily="18" charset="0"/>
              </a:rPr>
              <a:t>Ugarte-Pedrero</a:t>
            </a:r>
            <a:r>
              <a:rPr lang="en-US" dirty="0">
                <a:latin typeface="Times New Roman" panose="02020603050405020304" pitchFamily="18" charset="0"/>
                <a:cs typeface="Times New Roman" panose="02020603050405020304" pitchFamily="18" charset="0"/>
              </a:rPr>
              <a:t>, P. G. </a:t>
            </a:r>
            <a:r>
              <a:rPr lang="en-US" dirty="0" err="1" smtClean="0">
                <a:latin typeface="Times New Roman" panose="02020603050405020304" pitchFamily="18" charset="0"/>
                <a:cs typeface="Times New Roman" panose="02020603050405020304" pitchFamily="18" charset="0"/>
              </a:rPr>
              <a:t>Bringas</a:t>
            </a:r>
            <a:r>
              <a:rPr lang="en-US" dirty="0" smtClean="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rPr>
              <a:t>G.  Alvarez, “Puma: Permission usage to detect </a:t>
            </a:r>
            <a:r>
              <a:rPr lang="en-US" dirty="0" smtClean="0">
                <a:latin typeface="Times New Roman" panose="02020603050405020304" pitchFamily="18" charset="0"/>
                <a:cs typeface="Times New Roman" panose="02020603050405020304" pitchFamily="18" charset="0"/>
              </a:rPr>
              <a:t>malware in </a:t>
            </a:r>
            <a:r>
              <a:rPr lang="en-US" dirty="0">
                <a:latin typeface="Times New Roman" panose="02020603050405020304" pitchFamily="18" charset="0"/>
                <a:cs typeface="Times New Roman" panose="02020603050405020304" pitchFamily="18" charset="0"/>
              </a:rPr>
              <a:t>android,” in Proc. Int. Joint Conf. CISIS12-ICEUTE’ </a:t>
            </a:r>
            <a:r>
              <a:rPr lang="en-US" dirty="0" smtClean="0">
                <a:latin typeface="Times New Roman" panose="02020603050405020304" pitchFamily="18" charset="0"/>
                <a:cs typeface="Times New Roman" panose="02020603050405020304" pitchFamily="18" charset="0"/>
              </a:rPr>
              <a:t>12-SOCO’Special </a:t>
            </a:r>
            <a:r>
              <a:rPr lang="en-US" dirty="0">
                <a:latin typeface="Times New Roman" panose="02020603050405020304" pitchFamily="18" charset="0"/>
                <a:cs typeface="Times New Roman" panose="02020603050405020304" pitchFamily="18" charset="0"/>
              </a:rPr>
              <a:t>Sessions, 2013, pp. 289–298.</a:t>
            </a: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J. Ye and L. </a:t>
            </a:r>
            <a:r>
              <a:rPr lang="en-US" dirty="0" err="1">
                <a:latin typeface="Times New Roman" panose="02020603050405020304" pitchFamily="18" charset="0"/>
                <a:cs typeface="Times New Roman" panose="02020603050405020304" pitchFamily="18" charset="0"/>
              </a:rPr>
              <a:t>Akoglu</a:t>
            </a:r>
            <a:r>
              <a:rPr lang="en-US" dirty="0">
                <a:latin typeface="Times New Roman" panose="02020603050405020304" pitchFamily="18" charset="0"/>
                <a:cs typeface="Times New Roman" panose="02020603050405020304" pitchFamily="18" charset="0"/>
              </a:rPr>
              <a:t>, “Discovering opinion spammer groups </a:t>
            </a:r>
            <a:r>
              <a:rPr lang="en-US" dirty="0" smtClean="0">
                <a:latin typeface="Times New Roman" panose="02020603050405020304" pitchFamily="18" charset="0"/>
                <a:cs typeface="Times New Roman" panose="02020603050405020304" pitchFamily="18" charset="0"/>
              </a:rPr>
              <a:t>by network </a:t>
            </a:r>
            <a:r>
              <a:rPr lang="en-US" dirty="0">
                <a:latin typeface="Times New Roman" panose="02020603050405020304" pitchFamily="18" charset="0"/>
                <a:cs typeface="Times New Roman" panose="02020603050405020304" pitchFamily="18" charset="0"/>
              </a:rPr>
              <a:t>footprints,” in Machine Learning and Knowledge </a:t>
            </a:r>
            <a:r>
              <a:rPr lang="en-US" dirty="0" smtClean="0">
                <a:latin typeface="Times New Roman" panose="02020603050405020304" pitchFamily="18" charset="0"/>
                <a:cs typeface="Times New Roman" panose="02020603050405020304" pitchFamily="18" charset="0"/>
              </a:rPr>
              <a:t>Discovery</a:t>
            </a:r>
            <a:r>
              <a:rPr lang="de-DE" dirty="0" smtClean="0">
                <a:latin typeface="Times New Roman" panose="02020603050405020304" pitchFamily="18" charset="0"/>
                <a:cs typeface="Times New Roman" panose="02020603050405020304" pitchFamily="18" charset="0"/>
              </a:rPr>
              <a:t>in </a:t>
            </a:r>
            <a:r>
              <a:rPr lang="de-DE" dirty="0">
                <a:latin typeface="Times New Roman" panose="02020603050405020304" pitchFamily="18" charset="0"/>
                <a:cs typeface="Times New Roman" panose="02020603050405020304" pitchFamily="18" charset="0"/>
              </a:rPr>
              <a:t>Databases. Berlin, Germany: Springer, 2015, pp. 267–282.</a:t>
            </a: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9</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 </a:t>
            </a:r>
            <a:r>
              <a:rPr lang="en-US" dirty="0" err="1">
                <a:latin typeface="Times New Roman" panose="02020603050405020304" pitchFamily="18" charset="0"/>
                <a:cs typeface="Times New Roman" panose="02020603050405020304" pitchFamily="18" charset="0"/>
              </a:rPr>
              <a:t>Akoglu</a:t>
            </a:r>
            <a:r>
              <a:rPr lang="en-US" dirty="0">
                <a:latin typeface="Times New Roman" panose="02020603050405020304" pitchFamily="18" charset="0"/>
                <a:cs typeface="Times New Roman" panose="02020603050405020304" pitchFamily="18" charset="0"/>
              </a:rPr>
              <a:t>, R. </a:t>
            </a:r>
            <a:r>
              <a:rPr lang="en-US" dirty="0" err="1">
                <a:latin typeface="Times New Roman" panose="02020603050405020304" pitchFamily="18" charset="0"/>
                <a:cs typeface="Times New Roman" panose="02020603050405020304" pitchFamily="18" charset="0"/>
              </a:rPr>
              <a:t>Chandy</a:t>
            </a:r>
            <a:r>
              <a:rPr lang="en-US" dirty="0">
                <a:latin typeface="Times New Roman" panose="02020603050405020304" pitchFamily="18" charset="0"/>
                <a:cs typeface="Times New Roman" panose="02020603050405020304" pitchFamily="18" charset="0"/>
              </a:rPr>
              <a:t>, and C. </a:t>
            </a:r>
            <a:r>
              <a:rPr lang="en-US" dirty="0" err="1">
                <a:latin typeface="Times New Roman" panose="02020603050405020304" pitchFamily="18" charset="0"/>
                <a:cs typeface="Times New Roman" panose="02020603050405020304" pitchFamily="18" charset="0"/>
              </a:rPr>
              <a:t>Faloutsos</a:t>
            </a:r>
            <a:r>
              <a:rPr lang="en-US" dirty="0">
                <a:latin typeface="Times New Roman" panose="02020603050405020304" pitchFamily="18" charset="0"/>
                <a:cs typeface="Times New Roman" panose="02020603050405020304" pitchFamily="18" charset="0"/>
              </a:rPr>
              <a:t>, “Opinion Fraud </a:t>
            </a:r>
            <a:r>
              <a:rPr lang="en-US" dirty="0" smtClean="0">
                <a:latin typeface="Times New Roman" panose="02020603050405020304" pitchFamily="18" charset="0"/>
                <a:cs typeface="Times New Roman" panose="02020603050405020304" pitchFamily="18" charset="0"/>
              </a:rPr>
              <a:t>Detection in </a:t>
            </a:r>
            <a:r>
              <a:rPr lang="en-US" dirty="0">
                <a:latin typeface="Times New Roman" panose="02020603050405020304" pitchFamily="18" charset="0"/>
                <a:cs typeface="Times New Roman" panose="02020603050405020304" pitchFamily="18" charset="0"/>
              </a:rPr>
              <a:t>Online Reviews by Network Effects,” in Proc. 7th Int. </a:t>
            </a:r>
            <a:r>
              <a:rPr lang="en-US" dirty="0" smtClean="0">
                <a:latin typeface="Times New Roman" panose="02020603050405020304" pitchFamily="18" charset="0"/>
                <a:cs typeface="Times New Roman" panose="02020603050405020304" pitchFamily="18" charset="0"/>
              </a:rPr>
              <a:t>AAAI</a:t>
            </a:r>
            <a:r>
              <a:rPr lang="es-ES" dirty="0" smtClean="0">
                <a:latin typeface="Times New Roman" panose="02020603050405020304" pitchFamily="18" charset="0"/>
                <a:cs typeface="Times New Roman" panose="02020603050405020304" pitchFamily="18" charset="0"/>
              </a:rPr>
              <a:t>Conf</a:t>
            </a:r>
            <a:r>
              <a:rPr lang="es-ES" dirty="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Web </a:t>
            </a:r>
            <a:r>
              <a:rPr lang="es-ES" dirty="0" err="1" smtClean="0">
                <a:latin typeface="Times New Roman" panose="02020603050405020304" pitchFamily="18" charset="0"/>
                <a:cs typeface="Times New Roman" panose="02020603050405020304" pitchFamily="18" charset="0"/>
              </a:rPr>
              <a:t>logs</a:t>
            </a:r>
            <a:r>
              <a:rPr lang="es-ES" dirty="0" smtClean="0">
                <a:latin typeface="Times New Roman" panose="02020603050405020304" pitchFamily="18" charset="0"/>
                <a:cs typeface="Times New Roman" panose="02020603050405020304" pitchFamily="18" charset="0"/>
              </a:rPr>
              <a:t> </a:t>
            </a:r>
            <a:r>
              <a:rPr lang="es-ES" dirty="0">
                <a:latin typeface="Times New Roman" panose="02020603050405020304" pitchFamily="18" charset="0"/>
                <a:cs typeface="Times New Roman" panose="02020603050405020304" pitchFamily="18" charset="0"/>
              </a:rPr>
              <a:t>Soc. Media, 2013, pp. 2–11.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749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3958"/>
          </a:xfrm>
        </p:spPr>
        <p:txBody>
          <a:bodyPr/>
          <a:lstStyle/>
          <a:p>
            <a:r>
              <a:rPr lang="en-US" dirty="0">
                <a:latin typeface="Times New Roman" panose="02020603050405020304" pitchFamily="18" charset="0"/>
                <a:cs typeface="Times New Roman" panose="02020603050405020304" pitchFamily="18" charset="0"/>
              </a:rPr>
              <a:t>Reference</a:t>
            </a:r>
            <a:endParaRPr lang="en-US" dirty="0"/>
          </a:p>
        </p:txBody>
      </p:sp>
      <p:sp>
        <p:nvSpPr>
          <p:cNvPr id="3" name="Content Placeholder 2"/>
          <p:cNvSpPr>
            <a:spLocks noGrp="1"/>
          </p:cNvSpPr>
          <p:nvPr>
            <p:ph idx="1"/>
          </p:nvPr>
        </p:nvSpPr>
        <p:spPr>
          <a:xfrm>
            <a:off x="1103312" y="1622738"/>
            <a:ext cx="8946541" cy="4625661"/>
          </a:xfrm>
        </p:spPr>
        <p:txBody>
          <a:bodyPr>
            <a:noAutofit/>
          </a:bodyPr>
          <a:lstStyle/>
          <a:p>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10] G</a:t>
            </a:r>
            <a:r>
              <a:rPr lang="en-US" sz="1800" dirty="0">
                <a:latin typeface="Times New Roman" panose="02020603050405020304" pitchFamily="18" charset="0"/>
                <a:cs typeface="Times New Roman" panose="02020603050405020304" pitchFamily="18" charset="0"/>
              </a:rPr>
              <a:t>. Wang, et al., “Serf and turf: </a:t>
            </a:r>
            <a:r>
              <a:rPr lang="en-US" sz="1800" dirty="0" smtClean="0">
                <a:latin typeface="Times New Roman" panose="02020603050405020304" pitchFamily="18" charset="0"/>
                <a:cs typeface="Times New Roman" panose="02020603050405020304" pitchFamily="18" charset="0"/>
              </a:rPr>
              <a:t>Crowd </a:t>
            </a:r>
            <a:r>
              <a:rPr lang="en-US" sz="1800" dirty="0" err="1" smtClean="0">
                <a:latin typeface="Times New Roman" panose="02020603050405020304" pitchFamily="18" charset="0"/>
                <a:cs typeface="Times New Roman" panose="02020603050405020304" pitchFamily="18" charset="0"/>
              </a:rPr>
              <a:t>turfing</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for fun and profit</a:t>
            </a:r>
            <a:r>
              <a:rPr lang="en-US" sz="1800" dirty="0" smtClean="0">
                <a:latin typeface="Times New Roman" panose="02020603050405020304" pitchFamily="18" charset="0"/>
                <a:cs typeface="Times New Roman" panose="02020603050405020304" pitchFamily="18" charset="0"/>
              </a:rPr>
              <a:t>, ”in </a:t>
            </a:r>
            <a:r>
              <a:rPr lang="en-US" sz="1800" dirty="0">
                <a:latin typeface="Times New Roman" panose="02020603050405020304" pitchFamily="18" charset="0"/>
                <a:cs typeface="Times New Roman" panose="02020603050405020304" pitchFamily="18" charset="0"/>
              </a:rPr>
              <a:t>Proc. ACM WWW, 2012. [Online]. Available: http://</a:t>
            </a:r>
            <a:r>
              <a:rPr lang="en-US" sz="1800" dirty="0" smtClean="0">
                <a:latin typeface="Times New Roman" panose="02020603050405020304" pitchFamily="18" charset="0"/>
                <a:cs typeface="Times New Roman" panose="02020603050405020304" pitchFamily="18" charset="0"/>
              </a:rPr>
              <a:t>doi.acm.org/10.1145/2187836.2187928</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[11] J. Oberheide and C. Miller, “Dissecting the Android </a:t>
            </a:r>
            <a:r>
              <a:rPr lang="en-US" sz="1800" dirty="0" smtClean="0">
                <a:latin typeface="Times New Roman" panose="02020603050405020304" pitchFamily="18" charset="0"/>
                <a:cs typeface="Times New Roman" panose="02020603050405020304" pitchFamily="18" charset="0"/>
              </a:rPr>
              <a:t>Bouncer, "presented </a:t>
            </a:r>
            <a:r>
              <a:rPr lang="en-US" sz="1800" dirty="0">
                <a:latin typeface="Times New Roman" panose="02020603050405020304" pitchFamily="18" charset="0"/>
                <a:cs typeface="Times New Roman" panose="02020603050405020304" pitchFamily="18" charset="0"/>
              </a:rPr>
              <a:t>at the SummerCon2012, New York, NY, USA, 2012.</a:t>
            </a:r>
          </a:p>
          <a:p>
            <a:r>
              <a:rPr lang="en-US" sz="1800" dirty="0">
                <a:latin typeface="Times New Roman" panose="02020603050405020304" pitchFamily="18" charset="0"/>
                <a:cs typeface="Times New Roman" panose="02020603050405020304" pitchFamily="18" charset="0"/>
              </a:rPr>
              <a:t>[12] </a:t>
            </a:r>
            <a:r>
              <a:rPr lang="en-US" sz="1800" dirty="0" smtClean="0">
                <a:latin typeface="Times New Roman" panose="02020603050405020304" pitchFamily="18" charset="0"/>
                <a:cs typeface="Times New Roman" panose="02020603050405020304" pitchFamily="18" charset="0"/>
              </a:rPr>
              <a:t>Virus Total </a:t>
            </a:r>
            <a:r>
              <a:rPr lang="en-US" sz="1800" dirty="0">
                <a:latin typeface="Times New Roman" panose="02020603050405020304" pitchFamily="18" charset="0"/>
                <a:cs typeface="Times New Roman" panose="02020603050405020304" pitchFamily="18" charset="0"/>
              </a:rPr>
              <a:t>- free online virus, Malware and URL scanner</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Online]. Available: https://www.virustotal.com/, Last </a:t>
            </a:r>
            <a:r>
              <a:rPr lang="en-US" sz="1800" dirty="0" smtClean="0">
                <a:latin typeface="Times New Roman" panose="02020603050405020304" pitchFamily="18" charset="0"/>
                <a:cs typeface="Times New Roman" panose="02020603050405020304" pitchFamily="18" charset="0"/>
              </a:rPr>
              <a:t>accessed on: </a:t>
            </a:r>
            <a:r>
              <a:rPr lang="en-US" sz="1800" dirty="0">
                <a:latin typeface="Times New Roman" panose="02020603050405020304" pitchFamily="18" charset="0"/>
                <a:cs typeface="Times New Roman" panose="02020603050405020304" pitchFamily="18" charset="0"/>
              </a:rPr>
              <a:t>May 2015.</a:t>
            </a:r>
          </a:p>
          <a:p>
            <a:r>
              <a:rPr lang="en-US" sz="1800" dirty="0">
                <a:latin typeface="Times New Roman" panose="02020603050405020304" pitchFamily="18" charset="0"/>
                <a:cs typeface="Times New Roman" panose="02020603050405020304" pitchFamily="18" charset="0"/>
              </a:rPr>
              <a:t>[13] I. </a:t>
            </a:r>
            <a:r>
              <a:rPr lang="en-US" sz="1800" dirty="0" err="1">
                <a:latin typeface="Times New Roman" panose="02020603050405020304" pitchFamily="18" charset="0"/>
                <a:cs typeface="Times New Roman" panose="02020603050405020304" pitchFamily="18" charset="0"/>
              </a:rPr>
              <a:t>Burguera</a:t>
            </a:r>
            <a:r>
              <a:rPr lang="en-US" sz="1800" dirty="0">
                <a:latin typeface="Times New Roman" panose="02020603050405020304" pitchFamily="18" charset="0"/>
                <a:cs typeface="Times New Roman" panose="02020603050405020304" pitchFamily="18" charset="0"/>
              </a:rPr>
              <a:t>, U. </a:t>
            </a:r>
            <a:r>
              <a:rPr lang="en-US" sz="1800" dirty="0" err="1">
                <a:latin typeface="Times New Roman" panose="02020603050405020304" pitchFamily="18" charset="0"/>
                <a:cs typeface="Times New Roman" panose="02020603050405020304" pitchFamily="18" charset="0"/>
              </a:rPr>
              <a:t>Zurutuza</a:t>
            </a:r>
            <a:r>
              <a:rPr lang="en-US" sz="1800" dirty="0">
                <a:latin typeface="Times New Roman" panose="02020603050405020304" pitchFamily="18" charset="0"/>
                <a:cs typeface="Times New Roman" panose="02020603050405020304" pitchFamily="18" charset="0"/>
              </a:rPr>
              <a:t>, and S. Nadjm-Tehrani , </a:t>
            </a:r>
            <a:r>
              <a:rPr lang="en-US" sz="1800" dirty="0" smtClean="0">
                <a:latin typeface="Times New Roman" panose="02020603050405020304" pitchFamily="18" charset="0"/>
                <a:cs typeface="Times New Roman" panose="02020603050405020304" pitchFamily="18" charset="0"/>
              </a:rPr>
              <a:t>“Crow droid: Behavior-based </a:t>
            </a:r>
            <a:r>
              <a:rPr lang="en-US" sz="1800" dirty="0">
                <a:latin typeface="Times New Roman" panose="02020603050405020304" pitchFamily="18" charset="0"/>
                <a:cs typeface="Times New Roman" panose="02020603050405020304" pitchFamily="18" charset="0"/>
              </a:rPr>
              <a:t>Malware detection system for Android,” in </a:t>
            </a:r>
            <a:r>
              <a:rPr lang="en-US" sz="1800" dirty="0" err="1" smtClean="0">
                <a:latin typeface="Times New Roman" panose="02020603050405020304" pitchFamily="18" charset="0"/>
                <a:cs typeface="Times New Roman" panose="02020603050405020304" pitchFamily="18" charset="0"/>
              </a:rPr>
              <a:t>Proc.ACM</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SPSM, 2011, pp. 15–26.</a:t>
            </a:r>
          </a:p>
          <a:p>
            <a:r>
              <a:rPr lang="en-US" sz="1800" dirty="0">
                <a:latin typeface="Times New Roman" panose="02020603050405020304" pitchFamily="18" charset="0"/>
                <a:cs typeface="Times New Roman" panose="02020603050405020304" pitchFamily="18" charset="0"/>
              </a:rPr>
              <a:t>[14] A. </a:t>
            </a:r>
            <a:r>
              <a:rPr lang="en-US" sz="1800" dirty="0" err="1">
                <a:latin typeface="Times New Roman" panose="02020603050405020304" pitchFamily="18" charset="0"/>
                <a:cs typeface="Times New Roman" panose="02020603050405020304" pitchFamily="18" charset="0"/>
              </a:rPr>
              <a:t>Shabtai</a:t>
            </a:r>
            <a:r>
              <a:rPr lang="en-US" sz="1800" dirty="0">
                <a:latin typeface="Times New Roman" panose="02020603050405020304" pitchFamily="18" charset="0"/>
                <a:cs typeface="Times New Roman" panose="02020603050405020304" pitchFamily="18" charset="0"/>
              </a:rPr>
              <a:t>, U. </a:t>
            </a:r>
            <a:r>
              <a:rPr lang="en-US" sz="1800" dirty="0" err="1">
                <a:latin typeface="Times New Roman" panose="02020603050405020304" pitchFamily="18" charset="0"/>
                <a:cs typeface="Times New Roman" panose="02020603050405020304" pitchFamily="18" charset="0"/>
              </a:rPr>
              <a:t>Kanonov</a:t>
            </a:r>
            <a:r>
              <a:rPr lang="en-US" sz="1800" dirty="0">
                <a:latin typeface="Times New Roman" panose="02020603050405020304" pitchFamily="18" charset="0"/>
                <a:cs typeface="Times New Roman" panose="02020603050405020304" pitchFamily="18" charset="0"/>
              </a:rPr>
              <a:t>, Y. </a:t>
            </a:r>
            <a:r>
              <a:rPr lang="en-US" sz="1800" dirty="0" err="1">
                <a:latin typeface="Times New Roman" panose="02020603050405020304" pitchFamily="18" charset="0"/>
                <a:cs typeface="Times New Roman" panose="02020603050405020304" pitchFamily="18" charset="0"/>
              </a:rPr>
              <a:t>Elovici</a:t>
            </a:r>
            <a:r>
              <a:rPr lang="en-US" sz="1800" dirty="0">
                <a:latin typeface="Times New Roman" panose="02020603050405020304" pitchFamily="18" charset="0"/>
                <a:cs typeface="Times New Roman" panose="02020603050405020304" pitchFamily="18" charset="0"/>
              </a:rPr>
              <a:t>, C. </a:t>
            </a:r>
            <a:r>
              <a:rPr lang="en-US" sz="1800" dirty="0" err="1">
                <a:latin typeface="Times New Roman" panose="02020603050405020304" pitchFamily="18" charset="0"/>
                <a:cs typeface="Times New Roman" panose="02020603050405020304" pitchFamily="18" charset="0"/>
              </a:rPr>
              <a:t>Glezer</a:t>
            </a:r>
            <a:r>
              <a:rPr lang="en-US" sz="1800" dirty="0">
                <a:latin typeface="Times New Roman" panose="02020603050405020304" pitchFamily="18" charset="0"/>
                <a:cs typeface="Times New Roman" panose="02020603050405020304" pitchFamily="18" charset="0"/>
              </a:rPr>
              <a:t>, and Y. Weiss</a:t>
            </a:r>
            <a:r>
              <a:rPr lang="en-US" sz="1800" dirty="0" smtClean="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Andromaly</a:t>
            </a:r>
            <a:r>
              <a:rPr lang="en-US" sz="1800" dirty="0">
                <a:latin typeface="Times New Roman" panose="02020603050405020304" pitchFamily="18" charset="0"/>
                <a:cs typeface="Times New Roman" panose="02020603050405020304" pitchFamily="18" charset="0"/>
              </a:rPr>
              <a:t>: A behavioral malware detection framework </a:t>
            </a:r>
            <a:r>
              <a:rPr lang="en-US" sz="1800" dirty="0" smtClean="0">
                <a:latin typeface="Times New Roman" panose="02020603050405020304" pitchFamily="18" charset="0"/>
                <a:cs typeface="Times New Roman" panose="02020603050405020304" pitchFamily="18" charset="0"/>
              </a:rPr>
              <a:t>for Android </a:t>
            </a:r>
            <a:r>
              <a:rPr lang="en-US" sz="1800" dirty="0">
                <a:latin typeface="Times New Roman" panose="02020603050405020304" pitchFamily="18" charset="0"/>
                <a:cs typeface="Times New Roman" panose="02020603050405020304" pitchFamily="18" charset="0"/>
              </a:rPr>
              <a:t>devices,” </a:t>
            </a:r>
            <a:r>
              <a:rPr lang="en-US" sz="1800" dirty="0" err="1">
                <a:latin typeface="Times New Roman" panose="02020603050405020304" pitchFamily="18" charset="0"/>
                <a:cs typeface="Times New Roman" panose="02020603050405020304" pitchFamily="18" charset="0"/>
              </a:rPr>
              <a:t>Intell</a:t>
            </a:r>
            <a:r>
              <a:rPr lang="en-US" sz="1800" dirty="0">
                <a:latin typeface="Times New Roman" panose="02020603050405020304" pitchFamily="18" charset="0"/>
                <a:cs typeface="Times New Roman" panose="02020603050405020304" pitchFamily="18" charset="0"/>
              </a:rPr>
              <a:t>. Inform. Syst., vol. 38, no. 1, pp. 161–190, 2012.</a:t>
            </a:r>
          </a:p>
          <a:p>
            <a:r>
              <a:rPr lang="en-US" sz="1800" dirty="0">
                <a:latin typeface="Times New Roman" panose="02020603050405020304" pitchFamily="18" charset="0"/>
                <a:cs typeface="Times New Roman" panose="02020603050405020304" pitchFamily="18" charset="0"/>
              </a:rPr>
              <a:t>[15] M. Grace, Y. Zhou, Q. Zhang, S. </a:t>
            </a:r>
            <a:r>
              <a:rPr lang="en-US" sz="1800" dirty="0" err="1">
                <a:latin typeface="Times New Roman" panose="02020603050405020304" pitchFamily="18" charset="0"/>
                <a:cs typeface="Times New Roman" panose="02020603050405020304" pitchFamily="18" charset="0"/>
              </a:rPr>
              <a:t>Zou</a:t>
            </a:r>
            <a:r>
              <a:rPr lang="en-US" sz="1800" dirty="0">
                <a:latin typeface="Times New Roman" panose="02020603050405020304" pitchFamily="18" charset="0"/>
                <a:cs typeface="Times New Roman" panose="02020603050405020304" pitchFamily="18" charset="0"/>
              </a:rPr>
              <a:t>, and X. Jiang, “</a:t>
            </a:r>
            <a:r>
              <a:rPr lang="en-US" sz="1800" dirty="0" smtClean="0">
                <a:latin typeface="Times New Roman" panose="02020603050405020304" pitchFamily="18" charset="0"/>
                <a:cs typeface="Times New Roman" panose="02020603050405020304" pitchFamily="18" charset="0"/>
              </a:rPr>
              <a:t>Risk Ranker: Scalable </a:t>
            </a:r>
            <a:r>
              <a:rPr lang="en-US" sz="1800" dirty="0">
                <a:latin typeface="Times New Roman" panose="02020603050405020304" pitchFamily="18" charset="0"/>
                <a:cs typeface="Times New Roman" panose="02020603050405020304" pitchFamily="18" charset="0"/>
              </a:rPr>
              <a:t>and accurate zero-day Android malware detection,” </a:t>
            </a:r>
            <a:r>
              <a:rPr lang="en-US" sz="1800" dirty="0" smtClean="0">
                <a:latin typeface="Times New Roman" panose="02020603050405020304" pitchFamily="18" charset="0"/>
                <a:cs typeface="Times New Roman" panose="02020603050405020304" pitchFamily="18" charset="0"/>
              </a:rPr>
              <a:t>in</a:t>
            </a:r>
            <a:r>
              <a:rPr lang="pl-PL" sz="1800" dirty="0" smtClean="0">
                <a:latin typeface="Times New Roman" panose="02020603050405020304" pitchFamily="18" charset="0"/>
                <a:cs typeface="Times New Roman" panose="02020603050405020304" pitchFamily="18" charset="0"/>
              </a:rPr>
              <a:t>Proc</a:t>
            </a:r>
            <a:r>
              <a:rPr lang="pl-PL" sz="1800" dirty="0">
                <a:latin typeface="Times New Roman" panose="02020603050405020304" pitchFamily="18" charset="0"/>
                <a:cs typeface="Times New Roman" panose="02020603050405020304" pitchFamily="18" charset="0"/>
              </a:rPr>
              <a:t>. ACM MobiSys, 2012, pp. 281–294.</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90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228045"/>
            <a:ext cx="8761412" cy="4629955"/>
          </a:xfrm>
        </p:spPr>
        <p:txBody>
          <a:bodyPr>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Fraudulent behaviors in Google Play, the most popular Android app market, fuel search rank abuse and malware proliferation. To identify malware, previous work has focused on app executable and permission analysis</a:t>
            </a:r>
            <a:r>
              <a:rPr lang="en-US" sz="1600" dirty="0" smtClean="0">
                <a:latin typeface="Times New Roman" panose="02020603050405020304" pitchFamily="18" charset="0"/>
                <a:cs typeface="Times New Roman" panose="02020603050405020304" pitchFamily="18" charset="0"/>
              </a:rPr>
              <a:t>.</a:t>
            </a:r>
          </a:p>
          <a:p>
            <a:pPr algn="just">
              <a:lnSpc>
                <a:spcPct val="150000"/>
              </a:lnSpc>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 this paper, we introduce </a:t>
            </a:r>
            <a:r>
              <a:rPr lang="en-US" sz="1600" dirty="0" err="1">
                <a:latin typeface="Times New Roman" panose="02020603050405020304" pitchFamily="18" charset="0"/>
                <a:cs typeface="Times New Roman" panose="02020603050405020304" pitchFamily="18" charset="0"/>
              </a:rPr>
              <a:t>FairPlay</a:t>
            </a:r>
            <a:r>
              <a:rPr lang="en-US" sz="1600" dirty="0">
                <a:latin typeface="Times New Roman" panose="02020603050405020304" pitchFamily="18" charset="0"/>
                <a:cs typeface="Times New Roman" panose="02020603050405020304" pitchFamily="18" charset="0"/>
              </a:rPr>
              <a:t>, a novel system that discovers and leverages traces left behind by fraudsters, to detect both malware and apps subjected to search rank fraud. </a:t>
            </a:r>
            <a:r>
              <a:rPr lang="en-US" sz="1600" dirty="0" err="1">
                <a:latin typeface="Times New Roman" panose="02020603050405020304" pitchFamily="18" charset="0"/>
                <a:cs typeface="Times New Roman" panose="02020603050405020304" pitchFamily="18" charset="0"/>
              </a:rPr>
              <a:t>FairPlay</a:t>
            </a:r>
            <a:r>
              <a:rPr lang="en-US" sz="1600" dirty="0">
                <a:latin typeface="Times New Roman" panose="02020603050405020304" pitchFamily="18" charset="0"/>
                <a:cs typeface="Times New Roman" panose="02020603050405020304" pitchFamily="18" charset="0"/>
              </a:rPr>
              <a:t> correlates review activities and uniquely combines detected review relations with linguistic and behavioral signals gleaned from Google Play app data (87 K apps, 2.9 M reviews, and 2.4M reviewers, collected over half a year), in order to identify suspicious apps.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r>
              <a:rPr lang="en-US" sz="1600" dirty="0" err="1" smtClean="0">
                <a:latin typeface="Times New Roman" panose="02020603050405020304" pitchFamily="18" charset="0"/>
                <a:cs typeface="Times New Roman" panose="02020603050405020304" pitchFamily="18" charset="0"/>
              </a:rPr>
              <a:t>FairPlay</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achieves over 95 percent accuracy in classifying gold standard datasets of malware, fraudulent and legitimate apps</a:t>
            </a:r>
            <a:r>
              <a:rPr lang="en-US" sz="1600" dirty="0" smtClean="0">
                <a:latin typeface="Times New Roman" panose="02020603050405020304" pitchFamily="18" charset="0"/>
                <a:cs typeface="Times New Roman" panose="02020603050405020304" pitchFamily="18" charset="0"/>
              </a:rPr>
              <a:t>.</a:t>
            </a: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93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05318"/>
            <a:ext cx="8761412" cy="3714482"/>
          </a:xfrm>
        </p:spPr>
        <p:txBody>
          <a:bodyPr/>
          <a:lstStyle/>
          <a:p>
            <a:pPr algn="just">
              <a:lnSpc>
                <a:spcPct val="2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detect the problems for </a:t>
            </a:r>
            <a:r>
              <a:rPr lang="en-US" dirty="0" smtClean="0">
                <a:latin typeface="Times New Roman" panose="02020603050405020304" pitchFamily="18" charset="0"/>
                <a:cs typeface="Times New Roman" panose="02020603050405020304" pitchFamily="18" charset="0"/>
              </a:rPr>
              <a:t>SVM </a:t>
            </a:r>
            <a:r>
              <a:rPr lang="en-US" dirty="0">
                <a:latin typeface="Times New Roman" panose="02020603050405020304" pitchFamily="18" charset="0"/>
                <a:cs typeface="Times New Roman" panose="02020603050405020304" pitchFamily="18" charset="0"/>
              </a:rPr>
              <a:t>classification Mining process. </a:t>
            </a:r>
            <a:endParaRPr lang="en-US" dirty="0" smtClean="0">
              <a:latin typeface="Times New Roman" panose="02020603050405020304" pitchFamily="18" charset="0"/>
              <a:cs typeface="Times New Roman" panose="02020603050405020304" pitchFamily="18" charset="0"/>
            </a:endParaRPr>
          </a:p>
          <a:p>
            <a:pPr algn="just">
              <a:lnSpc>
                <a:spcPct val="2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solve the </a:t>
            </a:r>
            <a:r>
              <a:rPr lang="en-US" dirty="0" smtClean="0">
                <a:latin typeface="Times New Roman" panose="02020603050405020304" pitchFamily="18" charset="0"/>
                <a:cs typeface="Times New Roman" panose="02020603050405020304" pitchFamily="18" charset="0"/>
              </a:rPr>
              <a:t>malicious detection.</a:t>
            </a: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52249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Existing System</a:t>
            </a:r>
            <a:endParaRPr lang="en-US" dirty="0"/>
          </a:p>
        </p:txBody>
      </p:sp>
      <p:sp>
        <p:nvSpPr>
          <p:cNvPr id="3" name="Content Placeholder 2"/>
          <p:cNvSpPr>
            <a:spLocks noGrp="1"/>
          </p:cNvSpPr>
          <p:nvPr>
            <p:ph idx="1"/>
          </p:nvPr>
        </p:nvSpPr>
        <p:spPr>
          <a:xfrm>
            <a:off x="1154955" y="2253803"/>
            <a:ext cx="8761412" cy="3765997"/>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Fraudulent Apps. We used contacts established among Freelancer </a:t>
            </a:r>
            <a:r>
              <a:rPr lang="en-US" sz="1600" dirty="0" smtClean="0">
                <a:latin typeface="Times New Roman" panose="02020603050405020304" pitchFamily="18" charset="0"/>
                <a:cs typeface="Times New Roman" panose="02020603050405020304" pitchFamily="18" charset="0"/>
              </a:rPr>
              <a:t>’s </a:t>
            </a:r>
            <a:r>
              <a:rPr lang="en-US" sz="1600" dirty="0">
                <a:latin typeface="Times New Roman" panose="02020603050405020304" pitchFamily="18" charset="0"/>
                <a:cs typeface="Times New Roman" panose="02020603050405020304" pitchFamily="18" charset="0"/>
              </a:rPr>
              <a:t>search rank fraud community, to obtain the identities of 15 Google Play accounts that were used to write fraudulent reviews for 201 unique apps. We call the 15 accounts “seed fraud accounts” and the 201 apps “seed fraud apps</a:t>
            </a:r>
            <a:r>
              <a:rPr lang="en-US" sz="1600" dirty="0" smtClean="0">
                <a:latin typeface="Times New Roman" panose="02020603050405020304" pitchFamily="18" charset="0"/>
                <a:cs typeface="Times New Roman" panose="02020603050405020304" pitchFamily="18" charset="0"/>
              </a:rPr>
              <a:t>”.</a:t>
            </a:r>
          </a:p>
          <a:p>
            <a:pPr>
              <a:lnSpc>
                <a:spcPct val="150000"/>
              </a:lnSpc>
            </a:pPr>
            <a:r>
              <a:rPr lang="en-US" sz="1600" dirty="0" smtClean="0">
                <a:latin typeface="Times New Roman" panose="02020603050405020304" pitchFamily="18" charset="0"/>
                <a:cs typeface="Times New Roman" panose="02020603050405020304" pitchFamily="18" charset="0"/>
              </a:rPr>
              <a:t> It </a:t>
            </a:r>
            <a:r>
              <a:rPr lang="en-US" sz="1600" dirty="0">
                <a:latin typeface="Times New Roman" panose="02020603050405020304" pitchFamily="18" charset="0"/>
                <a:cs typeface="Times New Roman" panose="02020603050405020304" pitchFamily="18" charset="0"/>
              </a:rPr>
              <a:t>shows the graph formed by the review habits of the 15 seed accounts: nodes are accounts, edges connect accounts who reviewed apps in common, and edge weights represent the number of such commonly reviewed apps</a:t>
            </a:r>
            <a:r>
              <a:rPr lang="en-US" sz="1600" dirty="0" smtClean="0">
                <a:latin typeface="Times New Roman" panose="02020603050405020304" pitchFamily="18" charset="0"/>
                <a:cs typeface="Times New Roman" panose="02020603050405020304" pitchFamily="18" charset="0"/>
              </a:rPr>
              <a:t>.</a:t>
            </a:r>
          </a:p>
          <a:p>
            <a:pPr>
              <a:lnSpc>
                <a:spcPct val="150000"/>
              </a:lnSpc>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15 seed fraud accounts form a suspicious clique. This shows that worker controlled accounts are used to review many apps in common: the weights of the edges between the seed fraud accounts range between 60 and 217. Fraudulent Reviews. </a:t>
            </a:r>
          </a:p>
        </p:txBody>
      </p:sp>
    </p:spTree>
    <p:extLst>
      <p:ext uri="{BB962C8B-B14F-4D97-AF65-F5344CB8AC3E}">
        <p14:creationId xmlns:p14="http://schemas.microsoft.com/office/powerpoint/2010/main" val="61801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Disadvantages</a:t>
            </a:r>
            <a:endParaRPr lang="en-US" dirty="0"/>
          </a:p>
        </p:txBody>
      </p:sp>
      <p:sp>
        <p:nvSpPr>
          <p:cNvPr id="3" name="Content Placeholder 2"/>
          <p:cNvSpPr>
            <a:spLocks noGrp="1"/>
          </p:cNvSpPr>
          <p:nvPr>
            <p:ph idx="1"/>
          </p:nvPr>
        </p:nvSpPr>
        <p:spPr>
          <a:xfrm>
            <a:off x="1154955" y="2266682"/>
            <a:ext cx="8761412" cy="3753118"/>
          </a:xfrm>
        </p:spPr>
        <p:txBody>
          <a:bodyPr>
            <a:normAutofit/>
          </a:bodyPr>
          <a:lstStyle/>
          <a:p>
            <a:r>
              <a:rPr lang="en-US" dirty="0" smtClean="0">
                <a:latin typeface="Times New Roman" panose="02020603050405020304" pitchFamily="18" charset="0"/>
                <a:cs typeface="Times New Roman" panose="02020603050405020304" pitchFamily="18" charset="0"/>
              </a:rPr>
              <a:t>It does not have a correct accuracy.</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Time delay</a:t>
            </a:r>
          </a:p>
          <a:p>
            <a:pPr lvl="0"/>
            <a:r>
              <a:rPr lang="en-US" dirty="0">
                <a:solidFill>
                  <a:schemeClr val="tx1"/>
                </a:solidFill>
                <a:latin typeface="Times New Roman" panose="02020603050405020304" pitchFamily="18" charset="0"/>
                <a:cs typeface="Times New Roman" panose="02020603050405020304" pitchFamily="18" charset="0"/>
              </a:rPr>
              <a:t>Loss of Information.</a:t>
            </a:r>
          </a:p>
          <a:p>
            <a:pPr marL="45720" indent="0" algn="just">
              <a:lnSpc>
                <a:spcPct val="150000"/>
              </a:lnSpc>
              <a:buNone/>
            </a:pPr>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74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Proposed  </a:t>
            </a:r>
            <a:r>
              <a:rPr lang="en-US" dirty="0">
                <a:latin typeface="Times New Roman" panose="02020603050405020304" pitchFamily="18" charset="0"/>
                <a:cs typeface="Times New Roman" panose="02020603050405020304" pitchFamily="18" charset="0"/>
              </a:rPr>
              <a:t>System</a:t>
            </a:r>
            <a:endParaRPr lang="en-US" dirty="0"/>
          </a:p>
        </p:txBody>
      </p:sp>
      <p:sp>
        <p:nvSpPr>
          <p:cNvPr id="3" name="Content Placeholder 2"/>
          <p:cNvSpPr>
            <a:spLocks noGrp="1"/>
          </p:cNvSpPr>
          <p:nvPr>
            <p:ph idx="1"/>
          </p:nvPr>
        </p:nvSpPr>
        <p:spPr>
          <a:xfrm>
            <a:off x="1154955" y="2292439"/>
            <a:ext cx="8761412" cy="3727361"/>
          </a:xfrm>
        </p:spPr>
        <p:txBody>
          <a:bodyPr>
            <a:normAutofit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Instead of analyzing app executables, </a:t>
            </a:r>
            <a:r>
              <a:rPr lang="en-US" dirty="0" err="1">
                <a:latin typeface="Times New Roman" panose="02020603050405020304" pitchFamily="18" charset="0"/>
                <a:cs typeface="Times New Roman" panose="02020603050405020304" pitchFamily="18" charset="0"/>
              </a:rPr>
              <a:t>FairPlay</a:t>
            </a:r>
            <a:r>
              <a:rPr lang="en-US" dirty="0">
                <a:latin typeface="Times New Roman" panose="02020603050405020304" pitchFamily="18" charset="0"/>
                <a:cs typeface="Times New Roman" panose="02020603050405020304" pitchFamily="18" charset="0"/>
              </a:rPr>
              <a:t> employs a relational, linguistic and behavioral approach based on longitudinal app data. </a:t>
            </a:r>
            <a:r>
              <a:rPr lang="en-US" dirty="0" err="1">
                <a:latin typeface="Times New Roman" panose="02020603050405020304" pitchFamily="18" charset="0"/>
                <a:cs typeface="Times New Roman" panose="02020603050405020304" pitchFamily="18" charset="0"/>
              </a:rPr>
              <a:t>FairPlay’s</a:t>
            </a:r>
            <a:r>
              <a:rPr lang="en-US" dirty="0">
                <a:latin typeface="Times New Roman" panose="02020603050405020304" pitchFamily="18" charset="0"/>
                <a:cs typeface="Times New Roman" panose="02020603050405020304" pitchFamily="18" charset="0"/>
              </a:rPr>
              <a:t> use of app permissions differs from existing work through its focus on the temporal dimension, e.g., changes in the number of requested permissions, in particular the “dangerous” ones. We observe that </a:t>
            </a:r>
            <a:r>
              <a:rPr lang="en-US" dirty="0" err="1">
                <a:latin typeface="Times New Roman" panose="02020603050405020304" pitchFamily="18" charset="0"/>
                <a:cs typeface="Times New Roman" panose="02020603050405020304" pitchFamily="18" charset="0"/>
              </a:rPr>
              <a:t>FairPlay</a:t>
            </a:r>
            <a:r>
              <a:rPr lang="en-US" dirty="0">
                <a:latin typeface="Times New Roman" panose="02020603050405020304" pitchFamily="18" charset="0"/>
                <a:cs typeface="Times New Roman" panose="02020603050405020304" pitchFamily="18" charset="0"/>
              </a:rPr>
              <a:t> identifies and exploits a new relationship between malware and search rank fraud</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smtClean="0">
                <a:latin typeface="Times New Roman" panose="02020603050405020304" pitchFamily="18" charset="0"/>
                <a:cs typeface="Times New Roman" panose="02020603050405020304" pitchFamily="18" charset="0"/>
              </a:rPr>
              <a:t>Performing SVM algorithm we analyze the result of the fraud detect in google paly.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71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Advantage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18197"/>
            <a:ext cx="8761412" cy="3701603"/>
          </a:xfrm>
        </p:spPr>
        <p:txBody>
          <a:bodyPr/>
          <a:lstStyle/>
          <a:p>
            <a:pPr lvl="0"/>
            <a:r>
              <a:rPr lang="en-US" sz="2000" dirty="0" smtClean="0">
                <a:solidFill>
                  <a:schemeClr val="tx1"/>
                </a:solidFill>
                <a:latin typeface="Times New Roman" panose="02020603050405020304" pitchFamily="18" charset="0"/>
                <a:cs typeface="Times New Roman" panose="02020603050405020304" pitchFamily="18" charset="0"/>
              </a:rPr>
              <a:t>High </a:t>
            </a:r>
            <a:r>
              <a:rPr lang="en-US" sz="2000" dirty="0">
                <a:solidFill>
                  <a:schemeClr val="tx1"/>
                </a:solidFill>
                <a:latin typeface="Times New Roman" panose="02020603050405020304" pitchFamily="18" charset="0"/>
                <a:cs typeface="Times New Roman" panose="02020603050405020304" pitchFamily="18" charset="0"/>
              </a:rPr>
              <a:t>Performance.</a:t>
            </a:r>
          </a:p>
          <a:p>
            <a:pPr lvl="0"/>
            <a:r>
              <a:rPr lang="en-US" sz="2000" dirty="0">
                <a:solidFill>
                  <a:schemeClr val="tx1"/>
                </a:solidFill>
                <a:latin typeface="Times New Roman" panose="02020603050405020304" pitchFamily="18" charset="0"/>
                <a:cs typeface="Times New Roman" panose="02020603050405020304" pitchFamily="18" charset="0"/>
              </a:rPr>
              <a:t>No Time </a:t>
            </a:r>
            <a:r>
              <a:rPr lang="en-US" sz="2000" dirty="0" smtClean="0">
                <a:solidFill>
                  <a:schemeClr val="tx1"/>
                </a:solidFill>
                <a:latin typeface="Times New Roman" panose="02020603050405020304" pitchFamily="18" charset="0"/>
                <a:cs typeface="Times New Roman" panose="02020603050405020304" pitchFamily="18" charset="0"/>
              </a:rPr>
              <a:t>Delay</a:t>
            </a:r>
          </a:p>
          <a:p>
            <a:r>
              <a:rPr lang="en-US" sz="2000" dirty="0">
                <a:latin typeface="Times New Roman" panose="02020603050405020304" pitchFamily="18" charset="0"/>
                <a:cs typeface="Times New Roman" panose="02020603050405020304" pitchFamily="18" charset="0"/>
              </a:rPr>
              <a:t>Improving Security.</a:t>
            </a:r>
          </a:p>
          <a:p>
            <a:pPr lvl="0"/>
            <a:endParaRPr lang="en-IN" sz="2000" dirty="0">
              <a:latin typeface="Times New Roman" panose="02020603050405020304" pitchFamily="18" charset="0"/>
              <a:cs typeface="Times New Roman" panose="02020603050405020304" pitchFamily="18" charset="0"/>
            </a:endParaRPr>
          </a:p>
          <a:p>
            <a:pPr>
              <a:buFont typeface="+mj-lt"/>
              <a:buAutoNum type="arabicPeriod"/>
            </a:pPr>
            <a:endParaRPr lang="en-US" dirty="0"/>
          </a:p>
        </p:txBody>
      </p:sp>
    </p:spTree>
    <p:extLst>
      <p:ext uri="{BB962C8B-B14F-4D97-AF65-F5344CB8AC3E}">
        <p14:creationId xmlns:p14="http://schemas.microsoft.com/office/powerpoint/2010/main" val="14434829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587</TotalTime>
  <Words>2103</Words>
  <Application>Microsoft Office PowerPoint</Application>
  <PresentationFormat>Widescreen</PresentationFormat>
  <Paragraphs>250</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Century Gothic</vt:lpstr>
      <vt:lpstr>Tahoma</vt:lpstr>
      <vt:lpstr>Times New Roman</vt:lpstr>
      <vt:lpstr>Wingdings</vt:lpstr>
      <vt:lpstr>Wingdings 3</vt:lpstr>
      <vt:lpstr>Ion</vt:lpstr>
      <vt:lpstr>Original Title: Search Rank fraud and Malware detection in Google Play </vt:lpstr>
      <vt:lpstr>Modify Title</vt:lpstr>
      <vt:lpstr>Domain Introduction</vt:lpstr>
      <vt:lpstr>Abstract</vt:lpstr>
      <vt:lpstr>Objective</vt:lpstr>
      <vt:lpstr>Existing System</vt:lpstr>
      <vt:lpstr>Disadvantages</vt:lpstr>
      <vt:lpstr>Proposed  System</vt:lpstr>
      <vt:lpstr>Advantage</vt:lpstr>
      <vt:lpstr>System Requirement  </vt:lpstr>
      <vt:lpstr>System Requirement</vt:lpstr>
      <vt:lpstr>System Architecture</vt:lpstr>
      <vt:lpstr>Flow Diagram</vt:lpstr>
      <vt:lpstr>Use Case Diagram</vt:lpstr>
      <vt:lpstr>Class Diagram</vt:lpstr>
      <vt:lpstr>Sequence Diagram</vt:lpstr>
      <vt:lpstr>Modules</vt:lpstr>
      <vt:lpstr>SELECT THE DATA </vt:lpstr>
      <vt:lpstr>LOAD THE DATA </vt:lpstr>
      <vt:lpstr>PREPROCESSING THE DATA </vt:lpstr>
      <vt:lpstr>CLUSTERING THE DATA</vt:lpstr>
      <vt:lpstr>PREDICT THE FRAUD </vt:lpstr>
      <vt:lpstr>GENERATE THE RESULT IN CHART </vt:lpstr>
      <vt:lpstr>Literature survey</vt:lpstr>
      <vt:lpstr>PowerPoint Presentation</vt:lpstr>
      <vt:lpstr>Literature survey</vt:lpstr>
      <vt:lpstr>Literature survey</vt:lpstr>
      <vt:lpstr>Literature survey</vt:lpstr>
      <vt:lpstr>Conclusion</vt:lpstr>
      <vt:lpstr>Future Enhancement</vt:lpstr>
      <vt:lpstr>Reference</vt:lpstr>
      <vt:lpstr>Reference</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Fraud APPS using Sentiment Analysis student Grade Prediction c4.5 decision</dc:title>
  <dc:creator>EGC</dc:creator>
  <cp:lastModifiedBy>EGC</cp:lastModifiedBy>
  <cp:revision>44</cp:revision>
  <dcterms:created xsi:type="dcterms:W3CDTF">2018-12-24T12:20:52Z</dcterms:created>
  <dcterms:modified xsi:type="dcterms:W3CDTF">2019-04-20T07:05:44Z</dcterms:modified>
</cp:coreProperties>
</file>