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8" r:id="rId1"/>
  </p:sldMasterIdLst>
  <p:notesMasterIdLst>
    <p:notesMasterId r:id="rId42"/>
  </p:notesMasterIdLst>
  <p:sldIdLst>
    <p:sldId id="256" r:id="rId2"/>
    <p:sldId id="283" r:id="rId3"/>
    <p:sldId id="287" r:id="rId4"/>
    <p:sldId id="258" r:id="rId5"/>
    <p:sldId id="259" r:id="rId6"/>
    <p:sldId id="260" r:id="rId7"/>
    <p:sldId id="289" r:id="rId8"/>
    <p:sldId id="290" r:id="rId9"/>
    <p:sldId id="291" r:id="rId10"/>
    <p:sldId id="292" r:id="rId11"/>
    <p:sldId id="293" r:id="rId12"/>
    <p:sldId id="262" r:id="rId13"/>
    <p:sldId id="261" r:id="rId14"/>
    <p:sldId id="267" r:id="rId15"/>
    <p:sldId id="294" r:id="rId16"/>
    <p:sldId id="284" r:id="rId17"/>
    <p:sldId id="285" r:id="rId18"/>
    <p:sldId id="286" r:id="rId19"/>
    <p:sldId id="265" r:id="rId20"/>
    <p:sldId id="278" r:id="rId21"/>
    <p:sldId id="263" r:id="rId22"/>
    <p:sldId id="264" r:id="rId23"/>
    <p:sldId id="288" r:id="rId24"/>
    <p:sldId id="305" r:id="rId25"/>
    <p:sldId id="306" r:id="rId26"/>
    <p:sldId id="303" r:id="rId27"/>
    <p:sldId id="302" r:id="rId28"/>
    <p:sldId id="269" r:id="rId29"/>
    <p:sldId id="299" r:id="rId30"/>
    <p:sldId id="298" r:id="rId31"/>
    <p:sldId id="282" r:id="rId32"/>
    <p:sldId id="280" r:id="rId33"/>
    <p:sldId id="281" r:id="rId34"/>
    <p:sldId id="279" r:id="rId35"/>
    <p:sldId id="300" r:id="rId36"/>
    <p:sldId id="295" r:id="rId37"/>
    <p:sldId id="301" r:id="rId38"/>
    <p:sldId id="304" r:id="rId39"/>
    <p:sldId id="276" r:id="rId40"/>
    <p:sldId id="27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7F663-DD62-4A07-891A-E836E5257A19}"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BB072-E099-4654-944C-8DB16F44B71B}" type="slidenum">
              <a:rPr lang="en-IN" smtClean="0"/>
              <a:t>‹#›</a:t>
            </a:fld>
            <a:endParaRPr lang="en-IN"/>
          </a:p>
        </p:txBody>
      </p:sp>
    </p:spTree>
    <p:extLst>
      <p:ext uri="{BB962C8B-B14F-4D97-AF65-F5344CB8AC3E}">
        <p14:creationId xmlns:p14="http://schemas.microsoft.com/office/powerpoint/2010/main" val="1360880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5CD586D-24D4-4E89-9433-7E71050F9AEC}" type="datetime1">
              <a:rPr lang="en-US" smtClean="0"/>
              <a:t>5/25/2024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421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25387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25206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400645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4533226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5B144C-69F2-48A6-9E40-A75A1A3049DF}" type="datetime1">
              <a:rPr lang="en-US" smtClean="0"/>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983395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5B144C-69F2-48A6-9E40-A75A1A3049DF}" type="datetime1">
              <a:rPr lang="en-US" smtClean="0"/>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745595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B144C-69F2-48A6-9E40-A75A1A3049DF}"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568712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B144C-69F2-48A6-9E40-A75A1A3049DF}"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070897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B144C-69F2-48A6-9E40-A75A1A3049DF}"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66967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B23E73-2477-493F-9A10-11342F93CABC}"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885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5B144C-69F2-48A6-9E40-A75A1A3049DF}" type="datetime1">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528806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5B144C-69F2-48A6-9E40-A75A1A3049DF}" type="datetime1">
              <a:rPr lang="en-US" smtClean="0"/>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67463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80E87-0657-41F9-9CF2-8FDCE023A757}" type="datetime1">
              <a:rPr lang="en-US" smtClean="0"/>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6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6A0D9-F073-4EDF-A55A-FB7F34664509}" type="datetime1">
              <a:rPr lang="en-US" smtClean="0"/>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152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054527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654325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5B144C-69F2-48A6-9E40-A75A1A3049DF}" type="datetime1">
              <a:rPr lang="en-US" smtClean="0"/>
              <a:t>5/25/2024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0184740"/>
      </p:ext>
    </p:extLst>
  </p:cSld>
  <p:clrMap bg1="dk1" tx1="lt1" bg2="dk2" tx2="lt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1B57-4628-BAC1-0609-A51BB0455F51}"/>
              </a:ext>
            </a:extLst>
          </p:cNvPr>
          <p:cNvSpPr>
            <a:spLocks noGrp="1"/>
          </p:cNvSpPr>
          <p:nvPr>
            <p:ph type="ctrTitle"/>
          </p:nvPr>
        </p:nvSpPr>
        <p:spPr>
          <a:xfrm>
            <a:off x="1174399" y="3584316"/>
            <a:ext cx="9843201" cy="1192949"/>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AI ENABLED INTEGRATED APPLICATION FOR LUGGAGE CAREER SYSTEM</a:t>
            </a:r>
            <a:br>
              <a:rPr lang="en-US" sz="2800" b="1" dirty="0">
                <a:latin typeface="Times New Roman" panose="02020603050405020304" pitchFamily="18" charset="0"/>
                <a:cs typeface="Times New Roman" panose="02020603050405020304" pitchFamily="18" charset="0"/>
              </a:rPr>
            </a:br>
            <a:br>
              <a:rPr lang="en-US" sz="2500" b="1" dirty="0">
                <a:latin typeface="Times New Roman" panose="02020603050405020304" pitchFamily="18" charset="0"/>
                <a:cs typeface="Times New Roman" panose="02020603050405020304" pitchFamily="18" charset="0"/>
              </a:rPr>
            </a:br>
            <a:endParaRPr lang="en-IN" sz="2500" dirty="0"/>
          </a:p>
        </p:txBody>
      </p:sp>
      <p:sp>
        <p:nvSpPr>
          <p:cNvPr id="4" name="Subtitle 2">
            <a:extLst>
              <a:ext uri="{FF2B5EF4-FFF2-40B4-BE49-F238E27FC236}">
                <a16:creationId xmlns:a16="http://schemas.microsoft.com/office/drawing/2014/main" id="{052383DD-B07F-0683-8701-7E28D833BE9E}"/>
              </a:ext>
            </a:extLst>
          </p:cNvPr>
          <p:cNvSpPr>
            <a:spLocks noGrp="1"/>
          </p:cNvSpPr>
          <p:nvPr>
            <p:ph type="subTitle" idx="1"/>
          </p:nvPr>
        </p:nvSpPr>
        <p:spPr>
          <a:xfrm>
            <a:off x="1606402" y="2669580"/>
            <a:ext cx="8915399" cy="268357"/>
          </a:xfrm>
        </p:spPr>
        <p:txBody>
          <a:bodyPr>
            <a:noAutofit/>
          </a:bodyPr>
          <a:lstStyle/>
          <a:p>
            <a:pPr algn="ctr"/>
            <a:r>
              <a:rPr lang="en-US" sz="1800" dirty="0">
                <a:solidFill>
                  <a:schemeClr val="tx1"/>
                </a:solidFill>
                <a:latin typeface="Times New Roman" panose="02020603050405020304" pitchFamily="18" charset="0"/>
                <a:cs typeface="Times New Roman" panose="02020603050405020304" pitchFamily="18" charset="0"/>
              </a:rPr>
              <a:t>Project Presentation on</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4BA5CEC-86C0-D1F1-6846-04F2095FB7EA}"/>
              </a:ext>
            </a:extLst>
          </p:cNvPr>
          <p:cNvSpPr>
            <a:spLocks noGrp="1"/>
          </p:cNvSpPr>
          <p:nvPr>
            <p:ph type="sldNum" sz="quarter" idx="12"/>
          </p:nvPr>
        </p:nvSpPr>
        <p:spPr/>
        <p:txBody>
          <a:bodyPr>
            <a:normAutofit/>
          </a:bodyPr>
          <a:lstStyle/>
          <a:p>
            <a:fld id="{6D22F896-40B5-4ADD-8801-0D06FADFA095}" type="slidenum">
              <a:rPr lang="en-US" smtClean="0"/>
              <a:t>1</a:t>
            </a:fld>
            <a:endParaRPr lang="en-US" dirty="0"/>
          </a:p>
        </p:txBody>
      </p:sp>
      <p:sp>
        <p:nvSpPr>
          <p:cNvPr id="3" name="Title 1">
            <a:extLst>
              <a:ext uri="{FF2B5EF4-FFF2-40B4-BE49-F238E27FC236}">
                <a16:creationId xmlns:a16="http://schemas.microsoft.com/office/drawing/2014/main" id="{A6E93425-98CC-E699-9CBF-D1FDC5D20306}"/>
              </a:ext>
            </a:extLst>
          </p:cNvPr>
          <p:cNvSpPr txBox="1">
            <a:spLocks/>
          </p:cNvSpPr>
          <p:nvPr/>
        </p:nvSpPr>
        <p:spPr>
          <a:xfrm>
            <a:off x="1606402" y="304728"/>
            <a:ext cx="9327803" cy="457198"/>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AJAY KUMAR GARG ENGINEERING COLLEGE, GHAZIABAD</a:t>
            </a:r>
            <a:endParaRPr lang="en-IN" sz="2400" b="1" dirty="0">
              <a:latin typeface="Times New Roman" panose="02020603050405020304" pitchFamily="18" charset="0"/>
              <a:cs typeface="Times New Roman" panose="02020603050405020304" pitchFamily="18" charset="0"/>
            </a:endParaRPr>
          </a:p>
        </p:txBody>
      </p:sp>
      <p:pic>
        <p:nvPicPr>
          <p:cNvPr id="5" name="Picture 4" descr="Ajay Kumar Garg Engineering College - AKGEC | Ghaziabad">
            <a:extLst>
              <a:ext uri="{FF2B5EF4-FFF2-40B4-BE49-F238E27FC236}">
                <a16:creationId xmlns:a16="http://schemas.microsoft.com/office/drawing/2014/main" id="{A8CE1BC4-8458-F3E7-46E7-164481D5C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779" y="830331"/>
            <a:ext cx="1665384" cy="1628701"/>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537285E4-BAED-AF8C-86FF-B4712D80D8EE}"/>
              </a:ext>
            </a:extLst>
          </p:cNvPr>
          <p:cNvSpPr txBox="1">
            <a:spLocks/>
          </p:cNvSpPr>
          <p:nvPr/>
        </p:nvSpPr>
        <p:spPr>
          <a:xfrm>
            <a:off x="6270303" y="4267273"/>
            <a:ext cx="4620308" cy="27573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b="1" dirty="0">
                <a:latin typeface="Times New Roman" panose="02020603050405020304" pitchFamily="18" charset="0"/>
                <a:cs typeface="Times New Roman" panose="02020603050405020304" pitchFamily="18" charset="0"/>
              </a:rPr>
              <a:t>Presented By,</a:t>
            </a:r>
          </a:p>
          <a:p>
            <a:pPr algn="r"/>
            <a:r>
              <a:rPr lang="en-US" sz="1800" dirty="0">
                <a:latin typeface="Times New Roman" panose="02020603050405020304" pitchFamily="18" charset="0"/>
                <a:cs typeface="Times New Roman" panose="02020603050405020304" pitchFamily="18" charset="0"/>
              </a:rPr>
              <a:t>Atish </a:t>
            </a:r>
            <a:r>
              <a:rPr lang="en-US" sz="1800" dirty="0" err="1">
                <a:latin typeface="Times New Roman" panose="02020603050405020304" pitchFamily="18" charset="0"/>
                <a:cs typeface="Times New Roman" panose="02020603050405020304" pitchFamily="18" charset="0"/>
              </a:rPr>
              <a:t>Gorka</a:t>
            </a:r>
            <a:r>
              <a:rPr lang="en-US" sz="1800" dirty="0">
                <a:latin typeface="Times New Roman" panose="02020603050405020304" pitchFamily="18" charset="0"/>
                <a:cs typeface="Times New Roman" panose="02020603050405020304" pitchFamily="18" charset="0"/>
              </a:rPr>
              <a:t> (2000270110026)</a:t>
            </a:r>
          </a:p>
          <a:p>
            <a:pPr algn="r"/>
            <a:r>
              <a:rPr lang="en-US" sz="1800" dirty="0">
                <a:latin typeface="Times New Roman" panose="02020603050405020304" pitchFamily="18" charset="0"/>
                <a:cs typeface="Times New Roman" panose="02020603050405020304" pitchFamily="18" charset="0"/>
              </a:rPr>
              <a:t>Gaurav Singh (2000270110040)</a:t>
            </a:r>
          </a:p>
          <a:p>
            <a:pPr algn="r"/>
            <a:r>
              <a:rPr lang="en-US" sz="1800" dirty="0" err="1">
                <a:latin typeface="Times New Roman" panose="02020603050405020304" pitchFamily="18" charset="0"/>
                <a:cs typeface="Times New Roman" panose="02020603050405020304" pitchFamily="18" charset="0"/>
              </a:rPr>
              <a:t>Kartikey</a:t>
            </a:r>
            <a:r>
              <a:rPr lang="en-US" sz="1800" dirty="0">
                <a:latin typeface="Times New Roman" panose="02020603050405020304" pitchFamily="18" charset="0"/>
                <a:cs typeface="Times New Roman" panose="02020603050405020304" pitchFamily="18" charset="0"/>
              </a:rPr>
              <a:t> Tyagi (2100270119005)</a:t>
            </a:r>
          </a:p>
          <a:p>
            <a:pPr algn="r"/>
            <a:r>
              <a:rPr lang="en-US" sz="1800" dirty="0" err="1">
                <a:latin typeface="Times New Roman" panose="02020603050405020304" pitchFamily="18" charset="0"/>
                <a:cs typeface="Times New Roman" panose="02020603050405020304" pitchFamily="18" charset="0"/>
              </a:rPr>
              <a:t>Sahastranshu</a:t>
            </a:r>
            <a:r>
              <a:rPr lang="en-US" sz="1800" dirty="0">
                <a:latin typeface="Times New Roman" panose="02020603050405020304" pitchFamily="18" charset="0"/>
                <a:cs typeface="Times New Roman" panose="02020603050405020304" pitchFamily="18" charset="0"/>
              </a:rPr>
              <a:t> Mishra (2000270310134)</a:t>
            </a:r>
          </a:p>
        </p:txBody>
      </p:sp>
      <p:sp>
        <p:nvSpPr>
          <p:cNvPr id="9" name="Subtitle 2">
            <a:extLst>
              <a:ext uri="{FF2B5EF4-FFF2-40B4-BE49-F238E27FC236}">
                <a16:creationId xmlns:a16="http://schemas.microsoft.com/office/drawing/2014/main" id="{07D984F5-1695-3D6B-A6B5-35C75E320EC1}"/>
              </a:ext>
            </a:extLst>
          </p:cNvPr>
          <p:cNvSpPr txBox="1">
            <a:spLocks/>
          </p:cNvSpPr>
          <p:nvPr/>
        </p:nvSpPr>
        <p:spPr>
          <a:xfrm>
            <a:off x="1029508" y="4336349"/>
            <a:ext cx="4216271" cy="8818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latin typeface="Times New Roman" panose="02020603050405020304" pitchFamily="18" charset="0"/>
                <a:cs typeface="Times New Roman" panose="02020603050405020304" pitchFamily="18" charset="0"/>
              </a:rPr>
              <a:t>Guided By</a:t>
            </a:r>
          </a:p>
          <a:p>
            <a:pPr algn="l"/>
            <a:r>
              <a:rPr lang="en-US" sz="1800" dirty="0">
                <a:effectLst/>
                <a:latin typeface="Times New Roman" panose="02020603050405020304" pitchFamily="18" charset="0"/>
                <a:ea typeface="Calibri" panose="020F0502020204030204" pitchFamily="34" charset="0"/>
              </a:rPr>
              <a:t>Ms. Akansha Shukla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28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STUDY</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325FBCA-F3EA-7A89-97B4-CC60C9AE8134}"/>
              </a:ext>
            </a:extLst>
          </p:cNvPr>
          <p:cNvSpPr>
            <a:spLocks noGrp="1"/>
          </p:cNvSpPr>
          <p:nvPr>
            <p:ph type="sldNum" sz="quarter" idx="12"/>
          </p:nvPr>
        </p:nvSpPr>
        <p:spPr/>
        <p:txBody>
          <a:bodyPr>
            <a:normAutofit/>
          </a:bodyPr>
          <a:lstStyle/>
          <a:p>
            <a:fld id="{6D22F896-40B5-4ADD-8801-0D06FADFA095}" type="slidenum">
              <a:rPr lang="en-US" smtClean="0"/>
              <a:t>10</a:t>
            </a:fld>
            <a:endParaRPr lang="en-US" dirty="0"/>
          </a:p>
        </p:txBody>
      </p:sp>
      <p:pic>
        <p:nvPicPr>
          <p:cNvPr id="4" name="Picture 3" descr="Ajay Kumar Garg Engineering College - AKGEC | Ghaziabad">
            <a:extLst>
              <a:ext uri="{FF2B5EF4-FFF2-40B4-BE49-F238E27FC236}">
                <a16:creationId xmlns:a16="http://schemas.microsoft.com/office/drawing/2014/main" id="{9250404A-79E2-F10B-449D-709FA6042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61D9E321-F9E3-67AD-687F-709901CB2682}"/>
              </a:ext>
            </a:extLst>
          </p:cNvPr>
          <p:cNvGraphicFramePr>
            <a:graphicFrameLocks noGrp="1"/>
          </p:cNvGraphicFramePr>
          <p:nvPr>
            <p:extLst>
              <p:ext uri="{D42A27DB-BD31-4B8C-83A1-F6EECF244321}">
                <p14:modId xmlns:p14="http://schemas.microsoft.com/office/powerpoint/2010/main" val="3479219789"/>
              </p:ext>
            </p:extLst>
          </p:nvPr>
        </p:nvGraphicFramePr>
        <p:xfrm>
          <a:off x="1014244" y="1368674"/>
          <a:ext cx="9740350" cy="4697162"/>
        </p:xfrm>
        <a:graphic>
          <a:graphicData uri="http://schemas.openxmlformats.org/drawingml/2006/table">
            <a:tbl>
              <a:tblPr firstRow="1" bandRow="1">
                <a:tableStyleId>{5940675A-B579-460E-94D1-54222C63F5DA}</a:tableStyleId>
              </a:tblPr>
              <a:tblGrid>
                <a:gridCol w="744413">
                  <a:extLst>
                    <a:ext uri="{9D8B030D-6E8A-4147-A177-3AD203B41FA5}">
                      <a16:colId xmlns:a16="http://schemas.microsoft.com/office/drawing/2014/main" val="1150539115"/>
                    </a:ext>
                  </a:extLst>
                </a:gridCol>
                <a:gridCol w="2972138">
                  <a:extLst>
                    <a:ext uri="{9D8B030D-6E8A-4147-A177-3AD203B41FA5}">
                      <a16:colId xmlns:a16="http://schemas.microsoft.com/office/drawing/2014/main" val="4084798622"/>
                    </a:ext>
                  </a:extLst>
                </a:gridCol>
                <a:gridCol w="3566845">
                  <a:extLst>
                    <a:ext uri="{9D8B030D-6E8A-4147-A177-3AD203B41FA5}">
                      <a16:colId xmlns:a16="http://schemas.microsoft.com/office/drawing/2014/main" val="3069670076"/>
                    </a:ext>
                  </a:extLst>
                </a:gridCol>
                <a:gridCol w="2456954">
                  <a:extLst>
                    <a:ext uri="{9D8B030D-6E8A-4147-A177-3AD203B41FA5}">
                      <a16:colId xmlns:a16="http://schemas.microsoft.com/office/drawing/2014/main" val="3291064563"/>
                    </a:ext>
                  </a:extLst>
                </a:gridCol>
              </a:tblGrid>
              <a:tr h="467824">
                <a:tc>
                  <a:txBody>
                    <a:bodyPr/>
                    <a:lstStyle/>
                    <a:p>
                      <a:pPr algn="ctr"/>
                      <a:r>
                        <a:rPr lang="en-US" b="1" dirty="0">
                          <a:latin typeface="Times New Roman" panose="02020603050405020304" pitchFamily="18" charset="0"/>
                          <a:cs typeface="Times New Roman" panose="02020603050405020304" pitchFamily="18" charset="0"/>
                        </a:rPr>
                        <a:t>S. No</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Author(s)</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Title</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Overview</a:t>
                      </a:r>
                      <a:endParaRPr lang="en-IN"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95242267"/>
                  </a:ext>
                </a:extLst>
              </a:tr>
              <a:tr h="1845662">
                <a:tc>
                  <a:txBody>
                    <a:bodyPr/>
                    <a:lstStyle/>
                    <a:p>
                      <a:pPr algn="just"/>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nchor="ctr"/>
                </a:tc>
                <a:tc>
                  <a:txBody>
                    <a:bodyPr/>
                    <a:lstStyle/>
                    <a:p>
                      <a:pPr algn="just"/>
                      <a:r>
                        <a:rPr lang="en-US" dirty="0">
                          <a:latin typeface="Times New Roman" panose="02020603050405020304" pitchFamily="18" charset="0"/>
                          <a:cs typeface="Times New Roman" panose="02020603050405020304" pitchFamily="18" charset="0"/>
                        </a:rPr>
                        <a:t>Deepti Mishra et. al</a:t>
                      </a:r>
                      <a:endParaRPr lang="en-IN" dirty="0">
                        <a:latin typeface="Times New Roman" panose="02020603050405020304" pitchFamily="18" charset="0"/>
                        <a:cs typeface="Times New Roman" panose="02020603050405020304" pitchFamily="18" charset="0"/>
                      </a:endParaRPr>
                    </a:p>
                  </a:txBody>
                  <a:tcPr anchor="ctr"/>
                </a:tc>
                <a:tc>
                  <a:txBody>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Improving Baggage Tracking, Security and Customer Services with RFID in the Airline Industry</a:t>
                      </a:r>
                      <a:endParaRPr lang="en-IN" dirty="0">
                        <a:latin typeface="Times New Roman" panose="02020603050405020304" pitchFamily="18" charset="0"/>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This paper presents the state of RFID adoption planning, architecture and implementation of luggage career system in aviation industry</a:t>
                      </a:r>
                    </a:p>
                  </a:txBody>
                  <a:tcPr anchor="ctr"/>
                </a:tc>
                <a:extLst>
                  <a:ext uri="{0D108BD9-81ED-4DB2-BD59-A6C34878D82A}">
                    <a16:rowId xmlns:a16="http://schemas.microsoft.com/office/drawing/2014/main" val="693172969"/>
                  </a:ext>
                </a:extLst>
              </a:tr>
              <a:tr h="2383676">
                <a:tc>
                  <a:txBody>
                    <a:bodyPr/>
                    <a:lstStyle/>
                    <a:p>
                      <a:pPr algn="just"/>
                      <a:r>
                        <a:rPr lang="en-US" dirty="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nchor="ctr"/>
                </a:tc>
                <a:tc>
                  <a:txBody>
                    <a:bodyPr/>
                    <a:lstStyle/>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Tetsuya Manabe et.al</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Ultraviolet sterilization information provision system of baggage carts and arriving baggage for airports</a:t>
                      </a:r>
                    </a:p>
                  </a:txBody>
                  <a:tcPr anchor="ctr"/>
                </a:tc>
                <a:tc>
                  <a:txBody>
                    <a:bodyPr/>
                    <a:lstStyle/>
                    <a:p>
                      <a:pPr algn="just"/>
                      <a:r>
                        <a:rPr lang="en-US" dirty="0">
                          <a:latin typeface="Times New Roman" panose="02020603050405020304" pitchFamily="18" charset="0"/>
                          <a:cs typeface="Times New Roman" panose="02020603050405020304" pitchFamily="18" charset="0"/>
                        </a:rPr>
                        <a:t>In this work a system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developed to provide information on the sterilization of baggage carts and arriving passenger baggage to airport </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25877075"/>
                  </a:ext>
                </a:extLst>
              </a:tr>
            </a:tbl>
          </a:graphicData>
        </a:graphic>
      </p:graphicFrame>
    </p:spTree>
    <p:extLst>
      <p:ext uri="{BB962C8B-B14F-4D97-AF65-F5344CB8AC3E}">
        <p14:creationId xmlns:p14="http://schemas.microsoft.com/office/powerpoint/2010/main" val="230184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C6E4BC2D-6C8E-051D-2454-CBD6953BD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38484" y="349100"/>
            <a:ext cx="4494024"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818707" y="1335960"/>
            <a:ext cx="8617687" cy="5172940"/>
          </a:xfrm>
        </p:spPr>
        <p:txBody>
          <a:bodyPr>
            <a:noAutofit/>
          </a:bodyPr>
          <a:lstStyle/>
          <a:p>
            <a:pPr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In the rapidly evolving landscape of luggage management, our proposed AI-enabled luggage carrier system stands out as a transformative solution, surpassing conventional systems through a comprehensive set of features designed to revolutionize the industry. Embracing cutting-edge artificial intelligence (AI) technologies, our system introduces a paradigm shift in the way luggage is handled, offering a superior level of efficiency, security, and user experience. </a:t>
            </a:r>
          </a:p>
          <a:p>
            <a:pPr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Unlike traditional systems, our AI-enabled solution provides real-time luggage tracking capabilities, allowing both carriers and users to monitor the precise location and status of luggage throughout its entire journey. This feature enhances transparency, minimizes the risk of loss, and ensures an unparalleled level of customer satisfaction. The system's route optimization, GPS based route tracking, notification alerts, luggage verification and authorized delivery represent a departure from outdated methods. </a:t>
            </a:r>
          </a:p>
          <a:p>
            <a:pPr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By leveraging AI, we empower carriers to streamline operations, minimizing travel time and maximizing resource efficiency. This not only enhances overall system productivity but also contributes to cost savings an advantage that sets our proposed model apart from its predecessors.</a:t>
            </a:r>
            <a:endParaRPr lang="en-IN" sz="17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325FBCA-F3EA-7A89-97B4-CC60C9AE8134}"/>
              </a:ext>
            </a:extLst>
          </p:cNvPr>
          <p:cNvSpPr>
            <a:spLocks noGrp="1"/>
          </p:cNvSpPr>
          <p:nvPr>
            <p:ph type="sldNum" sz="quarter" idx="12"/>
          </p:nvPr>
        </p:nvSpPr>
        <p:spPr/>
        <p:txBody>
          <a:bodyPr>
            <a:normAutofit/>
          </a:bodyPr>
          <a:lstStyle/>
          <a:p>
            <a:fld id="{6D22F896-40B5-4ADD-8801-0D06FADFA095}" type="slidenum">
              <a:rPr lang="en-US" smtClean="0"/>
              <a:t>11</a:t>
            </a:fld>
            <a:endParaRPr lang="en-US" dirty="0"/>
          </a:p>
        </p:txBody>
      </p:sp>
      <p:pic>
        <p:nvPicPr>
          <p:cNvPr id="4" name="Picture 3" descr="Ajay Kumar Garg Engineering College - AKGEC | Ghaziabad">
            <a:extLst>
              <a:ext uri="{FF2B5EF4-FFF2-40B4-BE49-F238E27FC236}">
                <a16:creationId xmlns:a16="http://schemas.microsoft.com/office/drawing/2014/main" id="{9250404A-79E2-F10B-449D-709FA6042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38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System overall architecture</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4AEF7BD-665F-791B-E37D-FC0101333468}"/>
              </a:ext>
            </a:extLst>
          </p:cNvPr>
          <p:cNvSpPr>
            <a:spLocks noGrp="1"/>
          </p:cNvSpPr>
          <p:nvPr>
            <p:ph type="sldNum" sz="quarter" idx="12"/>
          </p:nvPr>
        </p:nvSpPr>
        <p:spPr/>
        <p:txBody>
          <a:bodyPr>
            <a:normAutofit/>
          </a:bodyPr>
          <a:lstStyle/>
          <a:p>
            <a:fld id="{6D22F896-40B5-4ADD-8801-0D06FADFA095}" type="slidenum">
              <a:rPr lang="en-US" smtClean="0"/>
              <a:t>12</a:t>
            </a:fld>
            <a:endParaRPr lang="en-US" dirty="0"/>
          </a:p>
        </p:txBody>
      </p:sp>
      <p:pic>
        <p:nvPicPr>
          <p:cNvPr id="3" name="Picture 2" descr="Ajay Kumar Garg Engineering College - AKGEC | Ghaziabad">
            <a:extLst>
              <a:ext uri="{FF2B5EF4-FFF2-40B4-BE49-F238E27FC236}">
                <a16:creationId xmlns:a16="http://schemas.microsoft.com/office/drawing/2014/main" id="{DDBBF68A-5F62-3D43-EDF6-6841BF521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AF9973B-D7B4-B5A1-72AD-989B93CD403F}"/>
              </a:ext>
            </a:extLst>
          </p:cNvPr>
          <p:cNvPicPr>
            <a:picLocks noChangeAspect="1"/>
          </p:cNvPicPr>
          <p:nvPr/>
        </p:nvPicPr>
        <p:blipFill>
          <a:blip r:embed="rId3"/>
          <a:stretch>
            <a:fillRect/>
          </a:stretch>
        </p:blipFill>
        <p:spPr>
          <a:xfrm>
            <a:off x="1410915" y="1331884"/>
            <a:ext cx="8399005" cy="5017696"/>
          </a:xfrm>
          <a:prstGeom prst="rect">
            <a:avLst/>
          </a:prstGeom>
        </p:spPr>
      </p:pic>
    </p:spTree>
    <p:extLst>
      <p:ext uri="{BB962C8B-B14F-4D97-AF65-F5344CB8AC3E}">
        <p14:creationId xmlns:p14="http://schemas.microsoft.com/office/powerpoint/2010/main" val="424909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FB168EA9-283F-A4E0-1357-EB1CF385B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198242" y="349100"/>
            <a:ext cx="4834266"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TECHNICAL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988828" y="1544182"/>
            <a:ext cx="8617687" cy="3769635"/>
          </a:xfrm>
        </p:spPr>
        <p:txBody>
          <a:bodyPr>
            <a:noAutofit/>
          </a:bodyPr>
          <a:lstStyle/>
          <a:p>
            <a:pPr marL="0" indent="0" algn="just">
              <a:buNone/>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HARDWARE REQUIREMENTS</a:t>
            </a:r>
          </a:p>
          <a:p>
            <a:pPr algn="just"/>
            <a:r>
              <a:rPr lang="pt-BR" b="0" i="0" dirty="0">
                <a:effectLst/>
                <a:latin typeface="Times New Roman" panose="02020603050405020304" pitchFamily="18" charset="0"/>
                <a:ea typeface="Tahoma" panose="020B0604030504040204" pitchFamily="34" charset="0"/>
                <a:cs typeface="Times New Roman" panose="02020603050405020304" pitchFamily="18" charset="0"/>
              </a:rPr>
              <a:t>Intel(R) Core(TM) i5-7300U CPU @ 2.60GHz   2.71 GHz</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b="0" i="0" dirty="0">
                <a:effectLst/>
                <a:latin typeface="Times New Roman" panose="02020603050405020304" pitchFamily="18" charset="0"/>
                <a:ea typeface="Tahoma" panose="020B0604030504040204" pitchFamily="34" charset="0"/>
                <a:cs typeface="Times New Roman" panose="02020603050405020304" pitchFamily="18" charset="0"/>
              </a:rPr>
              <a:t>4GB RAM</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15MB Hard drive storage</a:t>
            </a:r>
          </a:p>
          <a:p>
            <a:pPr marL="0" indent="0" algn="just">
              <a:buNone/>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SOFTWARE REQUIREMENTS</a:t>
            </a:r>
          </a:p>
          <a:p>
            <a:pPr algn="just"/>
            <a:r>
              <a:rPr lang="en-US" b="0" i="0" dirty="0">
                <a:effectLst/>
                <a:latin typeface="Times New Roman" panose="02020603050405020304" pitchFamily="18" charset="0"/>
                <a:ea typeface="Tahoma" panose="020B0604030504040204" pitchFamily="34" charset="0"/>
                <a:cs typeface="Times New Roman" panose="02020603050405020304" pitchFamily="18" charset="0"/>
              </a:rPr>
              <a:t>Anaconda Distribution</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GPS</a:t>
            </a:r>
            <a:endParaRPr lang="en-US"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err="1">
                <a:latin typeface="Times New Roman" panose="02020603050405020304" pitchFamily="18" charset="0"/>
                <a:ea typeface="Tahoma" panose="020B0604030504040204" pitchFamily="34" charset="0"/>
                <a:cs typeface="Times New Roman" panose="02020603050405020304" pitchFamily="18" charset="0"/>
              </a:rPr>
              <a:t>Vscode</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err="1">
                <a:latin typeface="Times New Roman" panose="02020603050405020304" pitchFamily="18" charset="0"/>
                <a:ea typeface="Tahoma" panose="020B0604030504040204" pitchFamily="34" charset="0"/>
                <a:cs typeface="Times New Roman" panose="02020603050405020304" pitchFamily="18" charset="0"/>
              </a:rPr>
              <a:t>Xampp</a:t>
            </a:r>
            <a:r>
              <a:rPr lang="en-US" dirty="0">
                <a:latin typeface="Times New Roman" panose="02020603050405020304" pitchFamily="18" charset="0"/>
                <a:ea typeface="Tahoma" panose="020B0604030504040204" pitchFamily="34" charset="0"/>
                <a:cs typeface="Times New Roman" panose="02020603050405020304" pitchFamily="18" charset="0"/>
              </a:rPr>
              <a:t> Server</a:t>
            </a:r>
            <a:endParaRPr lang="en-US" b="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E4231F9-4068-149F-E009-1E1E42FBE437}"/>
              </a:ext>
            </a:extLst>
          </p:cNvPr>
          <p:cNvSpPr>
            <a:spLocks noGrp="1"/>
          </p:cNvSpPr>
          <p:nvPr>
            <p:ph type="sldNum" sz="quarter" idx="12"/>
          </p:nvPr>
        </p:nvSpPr>
        <p:spPr/>
        <p:txBody>
          <a:bodyPr>
            <a:normAutofit/>
          </a:bodyPr>
          <a:lstStyle/>
          <a:p>
            <a:fld id="{6D22F896-40B5-4ADD-8801-0D06FADFA095}" type="slidenum">
              <a:rPr lang="en-US" smtClean="0"/>
              <a:t>13</a:t>
            </a:fld>
            <a:endParaRPr lang="en-US" dirty="0"/>
          </a:p>
        </p:txBody>
      </p:sp>
      <p:pic>
        <p:nvPicPr>
          <p:cNvPr id="4" name="Picture 3" descr="Ajay Kumar Garg Engineering College - AKGEC | Ghaziabad">
            <a:extLst>
              <a:ext uri="{FF2B5EF4-FFF2-40B4-BE49-F238E27FC236}">
                <a16:creationId xmlns:a16="http://schemas.microsoft.com/office/drawing/2014/main" id="{1485DEE7-F320-63CB-F9E1-B6B2BA65C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200245"/>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641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7FF896A6-EF96-ABC1-607F-6EF35B259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624084" y="349100"/>
            <a:ext cx="5408424"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METHODOLGIES USED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1259073" y="1481860"/>
            <a:ext cx="8617687" cy="4640643"/>
          </a:xfrm>
        </p:spPr>
        <p:txBody>
          <a:bodyPr numCol="2">
            <a:noAutofit/>
          </a:bodyPr>
          <a:lstStyle/>
          <a:p>
            <a:pPr marL="342900" indent="-342900" algn="just">
              <a:buAutoNum type="arabicPeriod"/>
            </a:pPr>
            <a:r>
              <a:rPr lang="en-US" sz="1800" b="1" dirty="0">
                <a:latin typeface="Times New Roman" panose="02020603050405020304" pitchFamily="18" charset="0"/>
                <a:ea typeface="Tahoma" panose="020B0604030504040204" pitchFamily="34" charset="0"/>
                <a:cs typeface="Times New Roman" panose="02020603050405020304" pitchFamily="18" charset="0"/>
              </a:rPr>
              <a:t>Data collection and Preprocessing</a:t>
            </a:r>
          </a:p>
          <a:p>
            <a:pPr algn="just"/>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Pandas</a:t>
            </a:r>
          </a:p>
          <a:p>
            <a:pPr algn="just"/>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NumPy and Matplot</a:t>
            </a:r>
            <a:r>
              <a:rPr lang="en-US" sz="1800" dirty="0">
                <a:latin typeface="Times New Roman" panose="02020603050405020304" pitchFamily="18" charset="0"/>
                <a:ea typeface="Tahoma" panose="020B0604030504040204" pitchFamily="34" charset="0"/>
                <a:cs typeface="Times New Roman" panose="02020603050405020304" pitchFamily="18" charset="0"/>
              </a:rPr>
              <a:t>lib</a:t>
            </a:r>
          </a:p>
          <a:p>
            <a:pPr marL="0" indent="0" algn="just">
              <a:buNone/>
            </a:pPr>
            <a:r>
              <a:rPr lang="en-US" sz="1800" b="1" i="0" dirty="0">
                <a:effectLst/>
                <a:latin typeface="Times New Roman" panose="02020603050405020304" pitchFamily="18" charset="0"/>
                <a:ea typeface="Tahoma" panose="020B0604030504040204" pitchFamily="34" charset="0"/>
                <a:cs typeface="Times New Roman" panose="02020603050405020304" pitchFamily="18" charset="0"/>
              </a:rPr>
              <a:t>2. </a:t>
            </a:r>
            <a:r>
              <a:rPr lang="en-US" sz="1800" b="1" dirty="0">
                <a:latin typeface="Times New Roman" panose="02020603050405020304" pitchFamily="18" charset="0"/>
                <a:ea typeface="Tahoma" panose="020B0604030504040204" pitchFamily="34" charset="0"/>
                <a:cs typeface="Times New Roman" panose="02020603050405020304" pitchFamily="18" charset="0"/>
              </a:rPr>
              <a:t>Time, Route Estimation</a:t>
            </a:r>
            <a:endParaRPr lang="en-US" sz="1800" b="1" i="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Scikit Learn</a:t>
            </a:r>
            <a:endParaRPr lang="en-US" sz="1800" i="0" dirty="0">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3. Zone Comfortable Detection</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GPS</a:t>
            </a:r>
          </a:p>
          <a:p>
            <a:pPr algn="just"/>
            <a:r>
              <a:rPr lang="en-US" sz="1800" i="0" dirty="0">
                <a:effectLst/>
                <a:latin typeface="Times New Roman" panose="02020603050405020304" pitchFamily="18" charset="0"/>
                <a:ea typeface="Tahoma" panose="020B0604030504040204" pitchFamily="34" charset="0"/>
                <a:cs typeface="Times New Roman" panose="02020603050405020304" pitchFamily="18" charset="0"/>
              </a:rPr>
              <a:t>Scikit – lear</a:t>
            </a:r>
            <a:r>
              <a:rPr lang="en-US" sz="1800" dirty="0">
                <a:latin typeface="Times New Roman" panose="02020603050405020304" pitchFamily="18" charset="0"/>
                <a:ea typeface="Tahoma" panose="020B0604030504040204" pitchFamily="34" charset="0"/>
                <a:cs typeface="Times New Roman" panose="02020603050405020304" pitchFamily="18" charset="0"/>
              </a:rPr>
              <a:t>n</a:t>
            </a:r>
          </a:p>
          <a:p>
            <a:pPr marL="0" indent="0" algn="just">
              <a:buNone/>
            </a:pPr>
            <a:endParaRPr lang="en-US" sz="1800" i="0" dirty="0">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b="1"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4. Web GUI </a:t>
            </a:r>
          </a:p>
          <a:p>
            <a:pPr algn="just"/>
            <a:r>
              <a:rPr lang="en-US" sz="1800" i="0" dirty="0">
                <a:effectLst/>
                <a:latin typeface="Times New Roman" panose="02020603050405020304" pitchFamily="18" charset="0"/>
                <a:ea typeface="Tahoma" panose="020B0604030504040204" pitchFamily="34" charset="0"/>
                <a:cs typeface="Times New Roman" panose="02020603050405020304" pitchFamily="18" charset="0"/>
              </a:rPr>
              <a:t>HTML, CS</a:t>
            </a:r>
            <a:r>
              <a:rPr lang="en-US" sz="1800" dirty="0">
                <a:latin typeface="Times New Roman" panose="02020603050405020304" pitchFamily="18" charset="0"/>
                <a:ea typeface="Tahoma" panose="020B0604030504040204" pitchFamily="34" charset="0"/>
                <a:cs typeface="Times New Roman" panose="02020603050405020304" pitchFamily="18" charset="0"/>
              </a:rPr>
              <a:t>S</a:t>
            </a:r>
          </a:p>
          <a:p>
            <a:pPr algn="just"/>
            <a:r>
              <a:rPr lang="en-US" sz="1800" i="0" dirty="0">
                <a:effectLst/>
                <a:latin typeface="Times New Roman" panose="02020603050405020304" pitchFamily="18" charset="0"/>
                <a:ea typeface="Tahoma" panose="020B0604030504040204" pitchFamily="34" charset="0"/>
                <a:cs typeface="Times New Roman" panose="02020603050405020304" pitchFamily="18" charset="0"/>
              </a:rPr>
              <a:t>Bootstrap</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jQuery</a:t>
            </a:r>
          </a:p>
          <a:p>
            <a:pPr marL="0" indent="0" algn="jus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5. Data Management</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MySQL Database</a:t>
            </a:r>
          </a:p>
          <a:p>
            <a:pPr marL="0" indent="0" algn="jus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6. Object Detection</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Open cv</a:t>
            </a:r>
          </a:p>
          <a:p>
            <a:pPr marL="0" indent="0" algn="just">
              <a:buNone/>
            </a:pPr>
            <a:r>
              <a:rPr lang="en-US" sz="1800" b="1" i="0" dirty="0">
                <a:effectLst/>
                <a:latin typeface="Times New Roman" panose="02020603050405020304" pitchFamily="18" charset="0"/>
                <a:ea typeface="Tahoma" panose="020B0604030504040204" pitchFamily="34" charset="0"/>
                <a:cs typeface="Times New Roman" panose="02020603050405020304" pitchFamily="18" charset="0"/>
              </a:rPr>
              <a:t>7. Encryption</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Md5 and QR code</a:t>
            </a:r>
            <a:endParaRPr lang="en-US" sz="180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8F90E8-FAC3-AB04-5CEE-75B4F1F7E934}"/>
              </a:ext>
            </a:extLst>
          </p:cNvPr>
          <p:cNvSpPr>
            <a:spLocks noGrp="1"/>
          </p:cNvSpPr>
          <p:nvPr>
            <p:ph type="sldNum" sz="quarter" idx="12"/>
          </p:nvPr>
        </p:nvSpPr>
        <p:spPr/>
        <p:txBody>
          <a:bodyPr>
            <a:normAutofit/>
          </a:bodyPr>
          <a:lstStyle/>
          <a:p>
            <a:fld id="{6D22F896-40B5-4ADD-8801-0D06FADFA095}" type="slidenum">
              <a:rPr lang="en-US" smtClean="0"/>
              <a:t>14</a:t>
            </a:fld>
            <a:endParaRPr lang="en-US" dirty="0"/>
          </a:p>
        </p:txBody>
      </p:sp>
      <p:pic>
        <p:nvPicPr>
          <p:cNvPr id="4" name="Picture 3" descr="Ajay Kumar Garg Engineering College - AKGEC | Ghaziabad">
            <a:extLst>
              <a:ext uri="{FF2B5EF4-FFF2-40B4-BE49-F238E27FC236}">
                <a16:creationId xmlns:a16="http://schemas.microsoft.com/office/drawing/2014/main" id="{AB118885-FC44-9E5D-9400-268015199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29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C6E4BC2D-6C8E-051D-2454-CBD6953BD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38484" y="349100"/>
            <a:ext cx="4494024"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Modules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818707" y="1335960"/>
            <a:ext cx="8617687" cy="5172940"/>
          </a:xfrm>
        </p:spPr>
        <p:txBody>
          <a:bodyPr>
            <a:noAutofit/>
          </a:bodyPr>
          <a:lstStyle/>
          <a:p>
            <a:pPr marL="342900" lvl="0" indent="-342900" algn="just">
              <a:lnSpc>
                <a:spcPct val="115000"/>
              </a:lnSpc>
              <a:spcAft>
                <a:spcPts val="1200"/>
              </a:spcAft>
              <a:buFont typeface="+mj-lt"/>
              <a:buAutoNum type="romanLcPeriod"/>
            </a:pPr>
            <a:r>
              <a:rPr lang="en-GB" sz="1800" dirty="0">
                <a:effectLst/>
                <a:latin typeface="Times New Roman" panose="02020603050405020304" pitchFamily="18" charset="0"/>
                <a:ea typeface="Arial" panose="020B0604020202020204" pitchFamily="34" charset="0"/>
              </a:rPr>
              <a:t>Distance and Travel time detection</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spcAft>
                <a:spcPts val="1200"/>
              </a:spcAft>
              <a:buFont typeface="+mj-lt"/>
              <a:buAutoNum type="romanLcPeriod"/>
            </a:pPr>
            <a:r>
              <a:rPr lang="en-GB" sz="1800" dirty="0">
                <a:effectLst/>
                <a:latin typeface="Times New Roman" panose="02020603050405020304" pitchFamily="18" charset="0"/>
                <a:ea typeface="Arial" panose="020B0604020202020204" pitchFamily="34" charset="0"/>
              </a:rPr>
              <a:t>Hub route optimization</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spcAft>
                <a:spcPts val="1200"/>
              </a:spcAft>
              <a:buFont typeface="+mj-lt"/>
              <a:buAutoNum type="romanLcPeriod"/>
            </a:pPr>
            <a:r>
              <a:rPr lang="en-GB" sz="1800" dirty="0">
                <a:effectLst/>
                <a:latin typeface="Times New Roman" panose="02020603050405020304" pitchFamily="18" charset="0"/>
                <a:ea typeface="Arial" panose="020B0604020202020204" pitchFamily="34" charset="0"/>
              </a:rPr>
              <a:t>Destination Suitability Prediction for Safe Transport</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spcAft>
                <a:spcPts val="1200"/>
              </a:spcAft>
              <a:buFont typeface="+mj-lt"/>
              <a:buAutoNum type="romanLcPeriod"/>
            </a:pPr>
            <a:r>
              <a:rPr lang="en-GB" sz="1800" dirty="0">
                <a:effectLst/>
                <a:latin typeface="Times New Roman" panose="02020603050405020304" pitchFamily="18" charset="0"/>
                <a:ea typeface="Arial" panose="020B0604020202020204" pitchFamily="34" charset="0"/>
              </a:rPr>
              <a:t>Location based luggage tracking</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spcAft>
                <a:spcPts val="1200"/>
              </a:spcAft>
              <a:buFont typeface="+mj-lt"/>
              <a:buAutoNum type="romanLcPeriod"/>
            </a:pPr>
            <a:r>
              <a:rPr lang="en-GB" sz="1800" dirty="0">
                <a:effectLst/>
                <a:latin typeface="Times New Roman" panose="02020603050405020304" pitchFamily="18" charset="0"/>
                <a:ea typeface="Arial" panose="020B0604020202020204" pitchFamily="34" charset="0"/>
              </a:rPr>
              <a:t>Parcel verification</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spcAft>
                <a:spcPts val="1200"/>
              </a:spcAft>
              <a:buFont typeface="+mj-lt"/>
              <a:buAutoNum type="romanLcPeriod"/>
            </a:pPr>
            <a:r>
              <a:rPr lang="en-GB" sz="1800" dirty="0">
                <a:effectLst/>
                <a:latin typeface="Times New Roman" panose="02020603050405020304" pitchFamily="18" charset="0"/>
                <a:ea typeface="Arial" panose="020B0604020202020204" pitchFamily="34" charset="0"/>
              </a:rPr>
              <a:t>Encrypted OTP QR Verification</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spcAft>
                <a:spcPts val="1200"/>
              </a:spcAft>
              <a:buFont typeface="+mj-lt"/>
              <a:buAutoNum type="romanLcPeriod"/>
            </a:pPr>
            <a:r>
              <a:rPr lang="en-GB" sz="1800" dirty="0">
                <a:effectLst/>
                <a:latin typeface="Times New Roman" panose="02020603050405020304" pitchFamily="18" charset="0"/>
                <a:ea typeface="Arial" panose="020B0604020202020204" pitchFamily="34" charset="0"/>
              </a:rPr>
              <a:t>Customer sentiment analysis.</a:t>
            </a:r>
            <a:endParaRPr lang="en-IN" sz="1800" dirty="0">
              <a:effectLst/>
              <a:latin typeface="Arial" panose="020B0604020202020204" pitchFamily="34" charset="0"/>
              <a:ea typeface="Arial" panose="020B0604020202020204" pitchFamily="34" charset="0"/>
            </a:endParaRPr>
          </a:p>
          <a:p>
            <a:pPr algn="just">
              <a:buFont typeface="Wingdings" panose="05000000000000000000" pitchFamily="2" charset="2"/>
              <a:buChar char="Ø"/>
            </a:pPr>
            <a:endParaRPr lang="en-IN" sz="17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325FBCA-F3EA-7A89-97B4-CC60C9AE8134}"/>
              </a:ext>
            </a:extLst>
          </p:cNvPr>
          <p:cNvSpPr>
            <a:spLocks noGrp="1"/>
          </p:cNvSpPr>
          <p:nvPr>
            <p:ph type="sldNum" sz="quarter" idx="12"/>
          </p:nvPr>
        </p:nvSpPr>
        <p:spPr/>
        <p:txBody>
          <a:bodyPr>
            <a:normAutofit/>
          </a:bodyPr>
          <a:lstStyle/>
          <a:p>
            <a:fld id="{6D22F896-40B5-4ADD-8801-0D06FADFA095}" type="slidenum">
              <a:rPr lang="en-US" smtClean="0"/>
              <a:t>15</a:t>
            </a:fld>
            <a:endParaRPr lang="en-US" dirty="0"/>
          </a:p>
        </p:txBody>
      </p:sp>
      <p:pic>
        <p:nvPicPr>
          <p:cNvPr id="4" name="Picture 3" descr="Ajay Kumar Garg Engineering College - AKGEC | Ghaziabad">
            <a:extLst>
              <a:ext uri="{FF2B5EF4-FFF2-40B4-BE49-F238E27FC236}">
                <a16:creationId xmlns:a16="http://schemas.microsoft.com/office/drawing/2014/main" id="{9250404A-79E2-F10B-449D-709FA6042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39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Destination suitability </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4AEF7BD-665F-791B-E37D-FC0101333468}"/>
              </a:ext>
            </a:extLst>
          </p:cNvPr>
          <p:cNvSpPr>
            <a:spLocks noGrp="1"/>
          </p:cNvSpPr>
          <p:nvPr>
            <p:ph type="sldNum" sz="quarter" idx="12"/>
          </p:nvPr>
        </p:nvSpPr>
        <p:spPr/>
        <p:txBody>
          <a:bodyPr>
            <a:normAutofit/>
          </a:bodyPr>
          <a:lstStyle/>
          <a:p>
            <a:fld id="{6D22F896-40B5-4ADD-8801-0D06FADFA095}" type="slidenum">
              <a:rPr lang="en-US" smtClean="0"/>
              <a:t>16</a:t>
            </a:fld>
            <a:endParaRPr lang="en-US" dirty="0"/>
          </a:p>
        </p:txBody>
      </p:sp>
      <p:pic>
        <p:nvPicPr>
          <p:cNvPr id="3" name="Picture 2" descr="Ajay Kumar Garg Engineering College - AKGEC | Ghaziabad">
            <a:extLst>
              <a:ext uri="{FF2B5EF4-FFF2-40B4-BE49-F238E27FC236}">
                <a16:creationId xmlns:a16="http://schemas.microsoft.com/office/drawing/2014/main" id="{DDBBF68A-5F62-3D43-EDF6-6841BF521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10BE851-930E-A85B-3D4E-A9F3F1FC3DFA}"/>
              </a:ext>
            </a:extLst>
          </p:cNvPr>
          <p:cNvPicPr>
            <a:picLocks noChangeAspect="1"/>
          </p:cNvPicPr>
          <p:nvPr/>
        </p:nvPicPr>
        <p:blipFill>
          <a:blip r:embed="rId3"/>
          <a:stretch>
            <a:fillRect/>
          </a:stretch>
        </p:blipFill>
        <p:spPr>
          <a:xfrm>
            <a:off x="3408990" y="1192102"/>
            <a:ext cx="4522898" cy="5291390"/>
          </a:xfrm>
          <a:prstGeom prst="rect">
            <a:avLst/>
          </a:prstGeom>
        </p:spPr>
      </p:pic>
    </p:spTree>
    <p:extLst>
      <p:ext uri="{BB962C8B-B14F-4D97-AF65-F5344CB8AC3E}">
        <p14:creationId xmlns:p14="http://schemas.microsoft.com/office/powerpoint/2010/main" val="813413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Parcel verification </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4AEF7BD-665F-791B-E37D-FC0101333468}"/>
              </a:ext>
            </a:extLst>
          </p:cNvPr>
          <p:cNvSpPr>
            <a:spLocks noGrp="1"/>
          </p:cNvSpPr>
          <p:nvPr>
            <p:ph type="sldNum" sz="quarter" idx="12"/>
          </p:nvPr>
        </p:nvSpPr>
        <p:spPr/>
        <p:txBody>
          <a:bodyPr>
            <a:normAutofit/>
          </a:bodyPr>
          <a:lstStyle/>
          <a:p>
            <a:fld id="{6D22F896-40B5-4ADD-8801-0D06FADFA095}" type="slidenum">
              <a:rPr lang="en-US" smtClean="0"/>
              <a:t>17</a:t>
            </a:fld>
            <a:endParaRPr lang="en-US" dirty="0"/>
          </a:p>
        </p:txBody>
      </p:sp>
      <p:pic>
        <p:nvPicPr>
          <p:cNvPr id="3" name="Picture 2" descr="Ajay Kumar Garg Engineering College - AKGEC | Ghaziabad">
            <a:extLst>
              <a:ext uri="{FF2B5EF4-FFF2-40B4-BE49-F238E27FC236}">
                <a16:creationId xmlns:a16="http://schemas.microsoft.com/office/drawing/2014/main" id="{DDBBF68A-5F62-3D43-EDF6-6841BF521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CC7D30F-92DB-70B5-309C-CD602E3C4160}"/>
              </a:ext>
            </a:extLst>
          </p:cNvPr>
          <p:cNvPicPr>
            <a:picLocks noChangeAspect="1"/>
          </p:cNvPicPr>
          <p:nvPr/>
        </p:nvPicPr>
        <p:blipFill>
          <a:blip r:embed="rId3"/>
          <a:stretch>
            <a:fillRect/>
          </a:stretch>
        </p:blipFill>
        <p:spPr>
          <a:xfrm>
            <a:off x="2647212" y="1393233"/>
            <a:ext cx="5922630" cy="4758691"/>
          </a:xfrm>
          <a:prstGeom prst="rect">
            <a:avLst/>
          </a:prstGeom>
        </p:spPr>
      </p:pic>
    </p:spTree>
    <p:extLst>
      <p:ext uri="{BB962C8B-B14F-4D97-AF65-F5344CB8AC3E}">
        <p14:creationId xmlns:p14="http://schemas.microsoft.com/office/powerpoint/2010/main" val="135093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OTP ENCRYPTED QR DELIVERY</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4AEF7BD-665F-791B-E37D-FC0101333468}"/>
              </a:ext>
            </a:extLst>
          </p:cNvPr>
          <p:cNvSpPr>
            <a:spLocks noGrp="1"/>
          </p:cNvSpPr>
          <p:nvPr>
            <p:ph type="sldNum" sz="quarter" idx="12"/>
          </p:nvPr>
        </p:nvSpPr>
        <p:spPr/>
        <p:txBody>
          <a:bodyPr>
            <a:normAutofit/>
          </a:bodyPr>
          <a:lstStyle/>
          <a:p>
            <a:fld id="{6D22F896-40B5-4ADD-8801-0D06FADFA095}" type="slidenum">
              <a:rPr lang="en-US" smtClean="0"/>
              <a:t>18</a:t>
            </a:fld>
            <a:endParaRPr lang="en-US" dirty="0"/>
          </a:p>
        </p:txBody>
      </p:sp>
      <p:pic>
        <p:nvPicPr>
          <p:cNvPr id="3" name="Picture 2" descr="Ajay Kumar Garg Engineering College - AKGEC | Ghaziabad">
            <a:extLst>
              <a:ext uri="{FF2B5EF4-FFF2-40B4-BE49-F238E27FC236}">
                <a16:creationId xmlns:a16="http://schemas.microsoft.com/office/drawing/2014/main" id="{DDBBF68A-5F62-3D43-EDF6-6841BF521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E9AA5DE-1D58-FB79-D0FD-BB81EE006270}"/>
              </a:ext>
            </a:extLst>
          </p:cNvPr>
          <p:cNvPicPr>
            <a:picLocks noChangeAspect="1"/>
          </p:cNvPicPr>
          <p:nvPr/>
        </p:nvPicPr>
        <p:blipFill>
          <a:blip r:embed="rId3"/>
          <a:stretch>
            <a:fillRect/>
          </a:stretch>
        </p:blipFill>
        <p:spPr>
          <a:xfrm>
            <a:off x="3367346" y="1038446"/>
            <a:ext cx="4670868" cy="5612515"/>
          </a:xfrm>
          <a:prstGeom prst="rect">
            <a:avLst/>
          </a:prstGeom>
        </p:spPr>
      </p:pic>
    </p:spTree>
    <p:extLst>
      <p:ext uri="{BB962C8B-B14F-4D97-AF65-F5344CB8AC3E}">
        <p14:creationId xmlns:p14="http://schemas.microsoft.com/office/powerpoint/2010/main" val="70762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FDDC617-9DD8-C5B7-8E3D-70EC28B81371}"/>
              </a:ext>
            </a:extLst>
          </p:cNvPr>
          <p:cNvSpPr>
            <a:spLocks noGrp="1"/>
          </p:cNvSpPr>
          <p:nvPr>
            <p:ph type="sldNum" sz="quarter" idx="12"/>
          </p:nvPr>
        </p:nvSpPr>
        <p:spPr/>
        <p:txBody>
          <a:bodyPr>
            <a:normAutofit/>
          </a:bodyPr>
          <a:lstStyle/>
          <a:p>
            <a:fld id="{6D22F896-40B5-4ADD-8801-0D06FADFA095}" type="slidenum">
              <a:rPr lang="en-US" smtClean="0"/>
              <a:t>19</a:t>
            </a:fld>
            <a:endParaRPr lang="en-US" dirty="0"/>
          </a:p>
        </p:txBody>
      </p:sp>
      <p:pic>
        <p:nvPicPr>
          <p:cNvPr id="4" name="Picture 3" descr="Ajay Kumar Garg Engineering College - AKGEC | Ghaziabad">
            <a:extLst>
              <a:ext uri="{FF2B5EF4-FFF2-40B4-BE49-F238E27FC236}">
                <a16:creationId xmlns:a16="http://schemas.microsoft.com/office/drawing/2014/main" id="{D7B61C19-ABB8-4FD0-14D3-CAE293B0F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6AF904C-ABAB-0DCB-2C5A-AF07B1F347F0}"/>
              </a:ext>
            </a:extLst>
          </p:cNvPr>
          <p:cNvPicPr>
            <a:picLocks noChangeAspect="1"/>
          </p:cNvPicPr>
          <p:nvPr/>
        </p:nvPicPr>
        <p:blipFill>
          <a:blip r:embed="rId3"/>
          <a:stretch>
            <a:fillRect/>
          </a:stretch>
        </p:blipFill>
        <p:spPr>
          <a:xfrm>
            <a:off x="2861663" y="1384049"/>
            <a:ext cx="6045511" cy="4864350"/>
          </a:xfrm>
          <a:prstGeom prst="rect">
            <a:avLst/>
          </a:prstGeom>
        </p:spPr>
      </p:pic>
    </p:spTree>
    <p:extLst>
      <p:ext uri="{BB962C8B-B14F-4D97-AF65-F5344CB8AC3E}">
        <p14:creationId xmlns:p14="http://schemas.microsoft.com/office/powerpoint/2010/main" val="262947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F2D3B0-0970-099C-905D-CE8452561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914581" y="699942"/>
            <a:ext cx="3494567"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1004777" y="988396"/>
            <a:ext cx="9404497" cy="5077440"/>
          </a:xfrm>
        </p:spPr>
        <p:txBody>
          <a:bodyPr>
            <a:noAutofit/>
          </a:bodyPr>
          <a:lstStyle/>
          <a:p>
            <a:pPr algn="just">
              <a:buFont typeface="Wingdings" panose="05000000000000000000" pitchFamily="2" charset="2"/>
              <a:buChar char="Ø"/>
            </a:pPr>
            <a:r>
              <a:rPr lang="en-US" sz="1700" b="0" i="0" dirty="0">
                <a:effectLst/>
                <a:latin typeface="Times New Roman" panose="02020603050405020304" pitchFamily="18" charset="0"/>
                <a:ea typeface="Tahoma" panose="020B0604030504040204" pitchFamily="34" charset="0"/>
                <a:cs typeface="Times New Roman" panose="02020603050405020304" pitchFamily="18" charset="0"/>
              </a:rPr>
              <a:t>The importance of a luggage carrier system in today's era lies in its ability to address the challenges posed by increased travel, globalization, security concerns, and technological advancements. By providing efficient, secure, and data-driven solutions, these systems play a crucial role in shaping the future of the transportation and logistics industry. </a:t>
            </a:r>
          </a:p>
          <a:p>
            <a:pPr algn="just">
              <a:buFont typeface="Wingdings" panose="05000000000000000000" pitchFamily="2" charset="2"/>
              <a:buChar char="Ø"/>
            </a:pPr>
            <a:r>
              <a:rPr lang="en-US" sz="1700" b="0" i="0" dirty="0">
                <a:effectLst/>
                <a:latin typeface="Times New Roman" panose="02020603050405020304" pitchFamily="18" charset="0"/>
                <a:ea typeface="Tahoma" panose="020B0604030504040204" pitchFamily="34" charset="0"/>
                <a:cs typeface="Times New Roman" panose="02020603050405020304" pitchFamily="18" charset="0"/>
              </a:rPr>
              <a:t>This project implements, AI integrated services into the logistic management application to enables the tasks such as parcel similarity detection, travel time detection, upcoming hubs tracking and the destination suitability prediction for safe travel of the upcoming hubs. If there is a lack of possibility found then the good route will be suggested to reach the next hub. Also integrated GPS services in order to identify the present location and routes. </a:t>
            </a:r>
          </a:p>
          <a:p>
            <a:pPr algn="just">
              <a:buFont typeface="Wingdings" panose="05000000000000000000" pitchFamily="2" charset="2"/>
              <a:buChar char="Ø"/>
            </a:pPr>
            <a:r>
              <a:rPr lang="en-US" sz="1700" b="0" i="0" dirty="0">
                <a:effectLst/>
                <a:latin typeface="Times New Roman" panose="02020603050405020304" pitchFamily="18" charset="0"/>
                <a:ea typeface="Tahoma" panose="020B0604030504040204" pitchFamily="34" charset="0"/>
                <a:cs typeface="Times New Roman" panose="02020603050405020304" pitchFamily="18" charset="0"/>
              </a:rPr>
              <a:t>The luggage’s location will be traced when transporting one hub to another and if the luggage’s location getting changed more than a particular range then the notification will be sent to the previous and oncoming hub managers and the map will be created for the luggage present location. Upon the luggage reaching the next hub, the system will generate goods receiving notes. Subsequently, a comparison between the source image and the received parcel image will take place. </a:t>
            </a:r>
          </a:p>
        </p:txBody>
      </p:sp>
      <p:sp>
        <p:nvSpPr>
          <p:cNvPr id="2" name="Slide Number Placeholder 1">
            <a:extLst>
              <a:ext uri="{FF2B5EF4-FFF2-40B4-BE49-F238E27FC236}">
                <a16:creationId xmlns:a16="http://schemas.microsoft.com/office/drawing/2014/main" id="{9D9470AE-9F7E-A879-0CE7-BFA3C86825E3}"/>
              </a:ext>
            </a:extLst>
          </p:cNvPr>
          <p:cNvSpPr>
            <a:spLocks noGrp="1"/>
          </p:cNvSpPr>
          <p:nvPr>
            <p:ph type="sldNum" sz="quarter" idx="12"/>
          </p:nvPr>
        </p:nvSpPr>
        <p:spPr/>
        <p:txBody>
          <a:bodyPr>
            <a:normAutofit/>
          </a:bodyPr>
          <a:lstStyle/>
          <a:p>
            <a:fld id="{6D22F896-40B5-4ADD-8801-0D06FADFA095}" type="slidenum">
              <a:rPr lang="en-US" smtClean="0"/>
              <a:t>2</a:t>
            </a:fld>
            <a:endParaRPr lang="en-US" dirty="0"/>
          </a:p>
        </p:txBody>
      </p:sp>
      <p:pic>
        <p:nvPicPr>
          <p:cNvPr id="4" name="Picture 3" descr="Ajay Kumar Garg Engineering College - AKGEC | Ghaziabad">
            <a:extLst>
              <a:ext uri="{FF2B5EF4-FFF2-40B4-BE49-F238E27FC236}">
                <a16:creationId xmlns:a16="http://schemas.microsoft.com/office/drawing/2014/main" id="{3F63AD9C-828E-06E8-0F9B-5FF9EB997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47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FDDC617-9DD8-C5B7-8E3D-70EC28B81371}"/>
              </a:ext>
            </a:extLst>
          </p:cNvPr>
          <p:cNvSpPr>
            <a:spLocks noGrp="1"/>
          </p:cNvSpPr>
          <p:nvPr>
            <p:ph type="sldNum" sz="quarter" idx="12"/>
          </p:nvPr>
        </p:nvSpPr>
        <p:spPr/>
        <p:txBody>
          <a:bodyPr>
            <a:normAutofit/>
          </a:bodyPr>
          <a:lstStyle/>
          <a:p>
            <a:fld id="{6D22F896-40B5-4ADD-8801-0D06FADFA095}" type="slidenum">
              <a:rPr lang="en-US" smtClean="0"/>
              <a:t>20</a:t>
            </a:fld>
            <a:endParaRPr lang="en-US" dirty="0"/>
          </a:p>
        </p:txBody>
      </p:sp>
      <p:pic>
        <p:nvPicPr>
          <p:cNvPr id="4" name="Picture 3" descr="Ajay Kumar Garg Engineering College - AKGEC | Ghaziabad">
            <a:extLst>
              <a:ext uri="{FF2B5EF4-FFF2-40B4-BE49-F238E27FC236}">
                <a16:creationId xmlns:a16="http://schemas.microsoft.com/office/drawing/2014/main" id="{D7B61C19-ABB8-4FD0-14D3-CAE293B0F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B667927-05BE-6855-8720-4519A11C7FDE}"/>
              </a:ext>
            </a:extLst>
          </p:cNvPr>
          <p:cNvPicPr>
            <a:picLocks noChangeAspect="1"/>
          </p:cNvPicPr>
          <p:nvPr/>
        </p:nvPicPr>
        <p:blipFill>
          <a:blip r:embed="rId3"/>
          <a:stretch>
            <a:fillRect/>
          </a:stretch>
        </p:blipFill>
        <p:spPr>
          <a:xfrm>
            <a:off x="2777954" y="1038446"/>
            <a:ext cx="6636091" cy="5302523"/>
          </a:xfrm>
          <a:prstGeom prst="rect">
            <a:avLst/>
          </a:prstGeom>
        </p:spPr>
      </p:pic>
    </p:spTree>
    <p:extLst>
      <p:ext uri="{BB962C8B-B14F-4D97-AF65-F5344CB8AC3E}">
        <p14:creationId xmlns:p14="http://schemas.microsoft.com/office/powerpoint/2010/main" val="4258400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88E7BD0-B14B-E0D6-C11F-229994D616FB}"/>
              </a:ext>
            </a:extLst>
          </p:cNvPr>
          <p:cNvSpPr>
            <a:spLocks noGrp="1"/>
          </p:cNvSpPr>
          <p:nvPr>
            <p:ph type="sldNum" sz="quarter" idx="12"/>
          </p:nvPr>
        </p:nvSpPr>
        <p:spPr/>
        <p:txBody>
          <a:bodyPr>
            <a:normAutofit/>
          </a:bodyPr>
          <a:lstStyle/>
          <a:p>
            <a:fld id="{6D22F896-40B5-4ADD-8801-0D06FADFA095}" type="slidenum">
              <a:rPr lang="en-US" smtClean="0"/>
              <a:t>21</a:t>
            </a:fld>
            <a:endParaRPr lang="en-US" dirty="0"/>
          </a:p>
        </p:txBody>
      </p:sp>
      <p:sp>
        <p:nvSpPr>
          <p:cNvPr id="6" name="Title 1">
            <a:extLst>
              <a:ext uri="{FF2B5EF4-FFF2-40B4-BE49-F238E27FC236}">
                <a16:creationId xmlns:a16="http://schemas.microsoft.com/office/drawing/2014/main" id="{2C858031-C586-545C-246C-FC53267E10BC}"/>
              </a:ext>
            </a:extLst>
          </p:cNvPr>
          <p:cNvSpPr txBox="1">
            <a:spLocks/>
          </p:cNvSpPr>
          <p:nvPr/>
        </p:nvSpPr>
        <p:spPr>
          <a:xfrm>
            <a:off x="1030287" y="1489045"/>
            <a:ext cx="10131425" cy="443024"/>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LEVEL 0 DFD</a:t>
            </a:r>
            <a:endParaRPr lang="en-IN" b="1"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BBEB65E7-A16E-0B2A-8A59-3D77DC132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9FC439F-4143-5099-7901-5A1D215BA6A6}"/>
              </a:ext>
            </a:extLst>
          </p:cNvPr>
          <p:cNvPicPr>
            <a:picLocks noChangeAspect="1"/>
          </p:cNvPicPr>
          <p:nvPr/>
        </p:nvPicPr>
        <p:blipFill>
          <a:blip r:embed="rId3"/>
          <a:stretch>
            <a:fillRect/>
          </a:stretch>
        </p:blipFill>
        <p:spPr>
          <a:xfrm>
            <a:off x="1207036" y="2382668"/>
            <a:ext cx="8856474" cy="2089941"/>
          </a:xfrm>
          <a:prstGeom prst="rect">
            <a:avLst/>
          </a:prstGeom>
        </p:spPr>
      </p:pic>
    </p:spTree>
    <p:extLst>
      <p:ext uri="{BB962C8B-B14F-4D97-AF65-F5344CB8AC3E}">
        <p14:creationId xmlns:p14="http://schemas.microsoft.com/office/powerpoint/2010/main" val="1834326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34CDEEB-7A41-2FBA-711B-303D7A7171B8}"/>
              </a:ext>
            </a:extLst>
          </p:cNvPr>
          <p:cNvSpPr>
            <a:spLocks noGrp="1"/>
          </p:cNvSpPr>
          <p:nvPr>
            <p:ph type="sldNum" sz="quarter" idx="12"/>
          </p:nvPr>
        </p:nvSpPr>
        <p:spPr/>
        <p:txBody>
          <a:bodyPr>
            <a:normAutofit/>
          </a:bodyPr>
          <a:lstStyle/>
          <a:p>
            <a:fld id="{6D22F896-40B5-4ADD-8801-0D06FADFA095}" type="slidenum">
              <a:rPr lang="en-US" smtClean="0"/>
              <a:t>22</a:t>
            </a:fld>
            <a:endParaRPr lang="en-US" dirty="0"/>
          </a:p>
        </p:txBody>
      </p:sp>
      <p:sp>
        <p:nvSpPr>
          <p:cNvPr id="6" name="Title 1">
            <a:extLst>
              <a:ext uri="{FF2B5EF4-FFF2-40B4-BE49-F238E27FC236}">
                <a16:creationId xmlns:a16="http://schemas.microsoft.com/office/drawing/2014/main" id="{2C858031-C586-545C-246C-FC53267E10BC}"/>
              </a:ext>
            </a:extLst>
          </p:cNvPr>
          <p:cNvSpPr txBox="1">
            <a:spLocks/>
          </p:cNvSpPr>
          <p:nvPr/>
        </p:nvSpPr>
        <p:spPr>
          <a:xfrm>
            <a:off x="1030287" y="1489045"/>
            <a:ext cx="10131425" cy="443024"/>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LEVEL 1 DFD</a:t>
            </a:r>
            <a:endParaRPr lang="en-IN" b="1"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5592A06D-EF74-E676-1ACD-227B64F26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4E8F180-988F-7DE0-5C52-7FC06603BAEC}"/>
              </a:ext>
            </a:extLst>
          </p:cNvPr>
          <p:cNvPicPr>
            <a:picLocks noChangeAspect="1"/>
          </p:cNvPicPr>
          <p:nvPr/>
        </p:nvPicPr>
        <p:blipFill>
          <a:blip r:embed="rId3"/>
          <a:stretch>
            <a:fillRect/>
          </a:stretch>
        </p:blipFill>
        <p:spPr>
          <a:xfrm>
            <a:off x="1337660" y="2050801"/>
            <a:ext cx="8938661" cy="4431772"/>
          </a:xfrm>
          <a:prstGeom prst="rect">
            <a:avLst/>
          </a:prstGeom>
        </p:spPr>
      </p:pic>
    </p:spTree>
    <p:extLst>
      <p:ext uri="{BB962C8B-B14F-4D97-AF65-F5344CB8AC3E}">
        <p14:creationId xmlns:p14="http://schemas.microsoft.com/office/powerpoint/2010/main" val="2364176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Sentiment analysis</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34CDEEB-7A41-2FBA-711B-303D7A7171B8}"/>
              </a:ext>
            </a:extLst>
          </p:cNvPr>
          <p:cNvSpPr>
            <a:spLocks noGrp="1"/>
          </p:cNvSpPr>
          <p:nvPr>
            <p:ph type="sldNum" sz="quarter" idx="12"/>
          </p:nvPr>
        </p:nvSpPr>
        <p:spPr/>
        <p:txBody>
          <a:bodyPr>
            <a:normAutofit/>
          </a:bodyPr>
          <a:lstStyle/>
          <a:p>
            <a:fld id="{6D22F896-40B5-4ADD-8801-0D06FADFA095}" type="slidenum">
              <a:rPr lang="en-US" smtClean="0"/>
              <a:t>23</a:t>
            </a:fld>
            <a:endParaRPr lang="en-US" dirty="0"/>
          </a:p>
        </p:txBody>
      </p:sp>
      <p:pic>
        <p:nvPicPr>
          <p:cNvPr id="4" name="Picture 3" descr="Ajay Kumar Garg Engineering College - AKGEC | Ghaziabad">
            <a:extLst>
              <a:ext uri="{FF2B5EF4-FFF2-40B4-BE49-F238E27FC236}">
                <a16:creationId xmlns:a16="http://schemas.microsoft.com/office/drawing/2014/main" id="{5592A06D-EF74-E676-1ACD-227B64F26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B67B757-51B4-640E-A611-E1D25A836EE6}"/>
              </a:ext>
            </a:extLst>
          </p:cNvPr>
          <p:cNvPicPr>
            <a:picLocks noChangeAspect="1"/>
          </p:cNvPicPr>
          <p:nvPr/>
        </p:nvPicPr>
        <p:blipFill>
          <a:blip r:embed="rId3"/>
          <a:stretch>
            <a:fillRect/>
          </a:stretch>
        </p:blipFill>
        <p:spPr>
          <a:xfrm>
            <a:off x="1796901" y="1231899"/>
            <a:ext cx="7283303" cy="5319577"/>
          </a:xfrm>
          <a:prstGeom prst="rect">
            <a:avLst/>
          </a:prstGeom>
        </p:spPr>
      </p:pic>
    </p:spTree>
    <p:extLst>
      <p:ext uri="{BB962C8B-B14F-4D97-AF65-F5344CB8AC3E}">
        <p14:creationId xmlns:p14="http://schemas.microsoft.com/office/powerpoint/2010/main" val="360789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PERFORMANCE ANALYSIS</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34CDEEB-7A41-2FBA-711B-303D7A7171B8}"/>
              </a:ext>
            </a:extLst>
          </p:cNvPr>
          <p:cNvSpPr>
            <a:spLocks noGrp="1"/>
          </p:cNvSpPr>
          <p:nvPr>
            <p:ph type="sldNum" sz="quarter" idx="12"/>
          </p:nvPr>
        </p:nvSpPr>
        <p:spPr/>
        <p:txBody>
          <a:bodyPr>
            <a:normAutofit/>
          </a:bodyPr>
          <a:lstStyle/>
          <a:p>
            <a:fld id="{6D22F896-40B5-4ADD-8801-0D06FADFA095}" type="slidenum">
              <a:rPr lang="en-US" smtClean="0"/>
              <a:t>24</a:t>
            </a:fld>
            <a:endParaRPr lang="en-US" dirty="0"/>
          </a:p>
        </p:txBody>
      </p:sp>
      <p:pic>
        <p:nvPicPr>
          <p:cNvPr id="4" name="Picture 3" descr="Ajay Kumar Garg Engineering College - AKGEC | Ghaziabad">
            <a:extLst>
              <a:ext uri="{FF2B5EF4-FFF2-40B4-BE49-F238E27FC236}">
                <a16:creationId xmlns:a16="http://schemas.microsoft.com/office/drawing/2014/main" id="{5592A06D-EF74-E676-1ACD-227B64F26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6DBF9E0-EBC1-E04E-81D1-6FCBE2B9FBCA}"/>
              </a:ext>
            </a:extLst>
          </p:cNvPr>
          <p:cNvSpPr txBox="1"/>
          <p:nvPr/>
        </p:nvSpPr>
        <p:spPr>
          <a:xfrm>
            <a:off x="935663" y="1367204"/>
            <a:ext cx="10547499" cy="4093428"/>
          </a:xfrm>
          <a:prstGeom prst="rect">
            <a:avLst/>
          </a:prstGeom>
          <a:noFill/>
        </p:spPr>
        <p:txBody>
          <a:bodyPr wrap="square">
            <a:spAutoFit/>
          </a:bodyPr>
          <a:lstStyle/>
          <a:p>
            <a:pPr algn="l" rtl="0"/>
            <a:r>
              <a:rPr lang="en-US" sz="2000" dirty="0">
                <a:latin typeface="Times New Roman" panose="02020603050405020304" pitchFamily="18" charset="0"/>
                <a:cs typeface="Times New Roman" panose="02020603050405020304" pitchFamily="18" charset="0"/>
              </a:rPr>
              <a:t>The customer sentiment model was developed using goods sentiment data.</a:t>
            </a:r>
          </a:p>
          <a:p>
            <a:pPr algn="l" rtl="0"/>
            <a:r>
              <a:rPr lang="en-US" sz="2000" dirty="0">
                <a:latin typeface="Times New Roman" panose="02020603050405020304" pitchFamily="18" charset="0"/>
                <a:cs typeface="Times New Roman" panose="02020603050405020304" pitchFamily="18" charset="0"/>
              </a:rPr>
              <a:t>The analysis for optimal customer sentiment analysis approach included the following classifiers:</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 Vector Machine (SVM)</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(RF)</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K-Nearest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(KNN)</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Logistic Regression (LR)</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Gradient Boosting (GB)</a:t>
            </a:r>
          </a:p>
          <a:p>
            <a:pPr algn="l" rtl="0"/>
            <a:r>
              <a:rPr lang="en-US" sz="2000" dirty="0">
                <a:latin typeface="Times New Roman" panose="02020603050405020304" pitchFamily="18" charset="0"/>
                <a:cs typeface="Times New Roman" panose="02020603050405020304" pitchFamily="18" charset="0"/>
              </a:rPr>
              <a:t>Accuracies for each classifier were plotted in Figure 6.</a:t>
            </a:r>
          </a:p>
          <a:p>
            <a:pPr algn="l" rtl="0"/>
            <a:r>
              <a:rPr lang="en-US" sz="2000" dirty="0">
                <a:latin typeface="Times New Roman" panose="02020603050405020304" pitchFamily="18" charset="0"/>
                <a:cs typeface="Times New Roman" panose="02020603050405020304" pitchFamily="18" charset="0"/>
              </a:rPr>
              <a:t>Comparison results:</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SVM achieved 91% classification accuracy in predicting sentiment types.</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Both SVM and RF achieved the same accuracy (91%).</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SVM was faster than RF in training and testing phases.</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Due to its higher speed in making predictions, SVM was selected for deployment.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895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PERFORMANCE ANALYSIS</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34CDEEB-7A41-2FBA-711B-303D7A7171B8}"/>
              </a:ext>
            </a:extLst>
          </p:cNvPr>
          <p:cNvSpPr>
            <a:spLocks noGrp="1"/>
          </p:cNvSpPr>
          <p:nvPr>
            <p:ph type="sldNum" sz="quarter" idx="12"/>
          </p:nvPr>
        </p:nvSpPr>
        <p:spPr/>
        <p:txBody>
          <a:bodyPr>
            <a:normAutofit/>
          </a:bodyPr>
          <a:lstStyle/>
          <a:p>
            <a:fld id="{6D22F896-40B5-4ADD-8801-0D06FADFA095}" type="slidenum">
              <a:rPr lang="en-US" smtClean="0"/>
              <a:t>25</a:t>
            </a:fld>
            <a:endParaRPr lang="en-US" dirty="0"/>
          </a:p>
        </p:txBody>
      </p:sp>
      <p:pic>
        <p:nvPicPr>
          <p:cNvPr id="4" name="Picture 3" descr="Ajay Kumar Garg Engineering College - AKGEC | Ghaziabad">
            <a:extLst>
              <a:ext uri="{FF2B5EF4-FFF2-40B4-BE49-F238E27FC236}">
                <a16:creationId xmlns:a16="http://schemas.microsoft.com/office/drawing/2014/main" id="{5592A06D-EF74-E676-1ACD-227B64F26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6DBF9E0-EBC1-E04E-81D1-6FCBE2B9FBCA}"/>
              </a:ext>
            </a:extLst>
          </p:cNvPr>
          <p:cNvSpPr txBox="1"/>
          <p:nvPr/>
        </p:nvSpPr>
        <p:spPr>
          <a:xfrm>
            <a:off x="935663" y="1367204"/>
            <a:ext cx="10547499" cy="3785652"/>
          </a:xfrm>
          <a:prstGeom prst="rect">
            <a:avLst/>
          </a:prstGeom>
          <a:noFill/>
        </p:spPr>
        <p:txBody>
          <a:bodyPr wrap="square">
            <a:spAutoFit/>
          </a:bodyPr>
          <a:lstStyle/>
          <a:p>
            <a:pPr algn="l" rtl="0"/>
            <a:r>
              <a:rPr lang="en-US" sz="2000" dirty="0">
                <a:latin typeface="Times New Roman" panose="02020603050405020304" pitchFamily="18" charset="0"/>
                <a:cs typeface="Times New Roman" panose="02020603050405020304" pitchFamily="18" charset="0"/>
              </a:rPr>
              <a:t>The travel zone </a:t>
            </a:r>
            <a:r>
              <a:rPr lang="en-US" sz="2000" dirty="0" err="1">
                <a:latin typeface="Times New Roman" panose="02020603050405020304" pitchFamily="18" charset="0"/>
                <a:cs typeface="Times New Roman" panose="02020603050405020304" pitchFamily="18" charset="0"/>
              </a:rPr>
              <a:t>passability</a:t>
            </a:r>
            <a:r>
              <a:rPr lang="en-US" sz="2000" dirty="0">
                <a:latin typeface="Times New Roman" panose="02020603050405020304" pitchFamily="18" charset="0"/>
                <a:cs typeface="Times New Roman" panose="02020603050405020304" pitchFamily="18" charset="0"/>
              </a:rPr>
              <a:t> detection model was trained using 7 environmental factors and the types of accidents they can cause.</a:t>
            </a:r>
          </a:p>
          <a:p>
            <a:pPr algn="l" rtl="0"/>
            <a:r>
              <a:rPr lang="en-US" sz="2000" dirty="0">
                <a:latin typeface="Times New Roman" panose="02020603050405020304" pitchFamily="18" charset="0"/>
                <a:cs typeface="Times New Roman" panose="02020603050405020304" pitchFamily="18" charset="0"/>
              </a:rPr>
              <a:t>The model was developed using the following algorithms:</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Gradient Boosting (GB)</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 Vector Machine (SVM)</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(RF)</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K-Nearest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(KNN)</a:t>
            </a:r>
          </a:p>
          <a:p>
            <a:pPr algn="l" rtl="0"/>
            <a:r>
              <a:rPr lang="en-US" sz="2000" dirty="0">
                <a:latin typeface="Times New Roman" panose="02020603050405020304" pitchFamily="18" charset="0"/>
                <a:cs typeface="Times New Roman" panose="02020603050405020304" pitchFamily="18" charset="0"/>
              </a:rPr>
              <a:t>Among all the models, Gradient Boosting outperformed in detecting travel zone </a:t>
            </a:r>
            <a:r>
              <a:rPr lang="en-US" sz="2000" dirty="0" err="1">
                <a:latin typeface="Times New Roman" panose="02020603050405020304" pitchFamily="18" charset="0"/>
                <a:cs typeface="Times New Roman" panose="02020603050405020304" pitchFamily="18" charset="0"/>
              </a:rPr>
              <a:t>passability</a:t>
            </a:r>
            <a:r>
              <a:rPr lang="en-US" sz="2000" dirty="0">
                <a:latin typeface="Times New Roman" panose="02020603050405020304" pitchFamily="18" charset="0"/>
                <a:cs typeface="Times New Roman" panose="02020603050405020304" pitchFamily="18" charset="0"/>
              </a:rPr>
              <a:t>.</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Gradient Boosting model achieved 90.3% accuracy in classifying safe travel zones.</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Gradient Boosting model was extracted and integrated with a weather API.</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integration allows the model to use weather and environmental data from a user's location to suggest the possibility of safe travel in that area.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960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26</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2D41A336-18A1-9508-66E1-FC2DB8B872D2}"/>
              </a:ext>
            </a:extLst>
          </p:cNvPr>
          <p:cNvSpPr txBox="1">
            <a:spLocks/>
          </p:cNvSpPr>
          <p:nvPr/>
        </p:nvSpPr>
        <p:spPr>
          <a:xfrm>
            <a:off x="741119" y="82817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15000"/>
              </a:lnSpc>
              <a:spcBef>
                <a:spcPts val="1200"/>
              </a:spcBef>
              <a:spcAft>
                <a:spcPts val="1200"/>
              </a:spcAft>
            </a:pPr>
            <a:r>
              <a:rPr lang="en-GB" sz="1800" dirty="0">
                <a:effectLst/>
                <a:latin typeface="Times New Roman" panose="02020603050405020304" pitchFamily="18" charset="0"/>
                <a:ea typeface="Arial" panose="020B0604020202020204" pitchFamily="34" charset="0"/>
              </a:rPr>
              <a:t>Accuracies attained in the travel safe zone detection</a:t>
            </a:r>
            <a:endParaRPr lang="en-IN" sz="18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420CA675-924C-AAE1-C7A9-1D86A2BA39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6576" y="1544740"/>
            <a:ext cx="6069759" cy="4703659"/>
          </a:xfrm>
          <a:prstGeom prst="rect">
            <a:avLst/>
          </a:prstGeom>
          <a:noFill/>
          <a:ln>
            <a:noFill/>
          </a:ln>
        </p:spPr>
      </p:pic>
    </p:spTree>
    <p:extLst>
      <p:ext uri="{BB962C8B-B14F-4D97-AF65-F5344CB8AC3E}">
        <p14:creationId xmlns:p14="http://schemas.microsoft.com/office/powerpoint/2010/main" val="2570657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27</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2D41A336-18A1-9508-66E1-FC2DB8B872D2}"/>
              </a:ext>
            </a:extLst>
          </p:cNvPr>
          <p:cNvSpPr txBox="1">
            <a:spLocks/>
          </p:cNvSpPr>
          <p:nvPr/>
        </p:nvSpPr>
        <p:spPr>
          <a:xfrm>
            <a:off x="741119" y="82817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15000"/>
              </a:lnSpc>
              <a:spcBef>
                <a:spcPts val="1200"/>
              </a:spcBef>
              <a:spcAft>
                <a:spcPts val="1200"/>
              </a:spcAft>
            </a:pPr>
            <a:r>
              <a:rPr lang="en-GB" sz="1800" dirty="0">
                <a:effectLst/>
                <a:latin typeface="Times New Roman" panose="02020603050405020304" pitchFamily="18" charset="0"/>
                <a:ea typeface="Arial" panose="020B0604020202020204" pitchFamily="34" charset="0"/>
              </a:rPr>
              <a:t>Accuracies attained in the customer query analysis</a:t>
            </a:r>
            <a:endParaRPr lang="en-IN" sz="18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2A558EFF-E0DD-A84B-DF4E-5AEEA93C9B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9249" y="1711293"/>
            <a:ext cx="6895764" cy="4113847"/>
          </a:xfrm>
          <a:prstGeom prst="rect">
            <a:avLst/>
          </a:prstGeom>
          <a:noFill/>
          <a:ln>
            <a:noFill/>
          </a:ln>
        </p:spPr>
      </p:pic>
    </p:spTree>
    <p:extLst>
      <p:ext uri="{BB962C8B-B14F-4D97-AF65-F5344CB8AC3E}">
        <p14:creationId xmlns:p14="http://schemas.microsoft.com/office/powerpoint/2010/main" val="3074276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CAE1AF-4DFE-443D-061D-14E468634774}"/>
              </a:ext>
            </a:extLst>
          </p:cNvPr>
          <p:cNvPicPr>
            <a:picLocks noChangeAspect="1"/>
          </p:cNvPicPr>
          <p:nvPr/>
        </p:nvPicPr>
        <p:blipFill>
          <a:blip r:embed="rId2"/>
          <a:stretch>
            <a:fillRect/>
          </a:stretch>
        </p:blipFill>
        <p:spPr>
          <a:xfrm>
            <a:off x="818707" y="1588026"/>
            <a:ext cx="8973011" cy="4997707"/>
          </a:xfrm>
          <a:prstGeom prst="rect">
            <a:avLst/>
          </a:prstGeom>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55665"/>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28</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C12BE19-6558-6F50-768F-A44A6210A256}"/>
              </a:ext>
            </a:extLst>
          </p:cNvPr>
          <p:cNvSpPr txBox="1">
            <a:spLocks/>
          </p:cNvSpPr>
          <p:nvPr/>
        </p:nvSpPr>
        <p:spPr>
          <a:xfrm>
            <a:off x="762868" y="110107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AUTHENDICATION</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009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55665"/>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29</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C12BE19-6558-6F50-768F-A44A6210A256}"/>
              </a:ext>
            </a:extLst>
          </p:cNvPr>
          <p:cNvSpPr txBox="1">
            <a:spLocks/>
          </p:cNvSpPr>
          <p:nvPr/>
        </p:nvSpPr>
        <p:spPr>
          <a:xfrm>
            <a:off x="762868" y="110107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PROFILE CREATION AND AUTHENDICATION</a:t>
            </a:r>
            <a:endParaRPr lang="en-IN" sz="15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C329A0-CB91-05CB-05F7-C59B90ACE442}"/>
              </a:ext>
            </a:extLst>
          </p:cNvPr>
          <p:cNvPicPr>
            <a:picLocks noChangeAspect="1"/>
          </p:cNvPicPr>
          <p:nvPr/>
        </p:nvPicPr>
        <p:blipFill>
          <a:blip r:embed="rId3"/>
          <a:stretch>
            <a:fillRect/>
          </a:stretch>
        </p:blipFill>
        <p:spPr>
          <a:xfrm>
            <a:off x="2633843" y="1544103"/>
            <a:ext cx="5924854" cy="5150115"/>
          </a:xfrm>
          <a:prstGeom prst="rect">
            <a:avLst/>
          </a:prstGeom>
        </p:spPr>
      </p:pic>
    </p:spTree>
    <p:extLst>
      <p:ext uri="{BB962C8B-B14F-4D97-AF65-F5344CB8AC3E}">
        <p14:creationId xmlns:p14="http://schemas.microsoft.com/office/powerpoint/2010/main" val="213089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F2D3B0-0970-099C-905D-CE8452561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914581" y="699942"/>
            <a:ext cx="3494567"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1004777" y="988396"/>
            <a:ext cx="9404497" cy="5077440"/>
          </a:xfrm>
        </p:spPr>
        <p:txBody>
          <a:bodyPr>
            <a:noAutofit/>
          </a:bodyPr>
          <a:lstStyle/>
          <a:p>
            <a:pPr algn="just">
              <a:buFont typeface="Wingdings" panose="05000000000000000000" pitchFamily="2" charset="2"/>
              <a:buChar char="Ø"/>
            </a:pPr>
            <a:r>
              <a:rPr lang="en-US" sz="1700" b="0" i="0" dirty="0">
                <a:effectLst/>
                <a:latin typeface="Times New Roman" panose="02020603050405020304" pitchFamily="18" charset="0"/>
                <a:ea typeface="Tahoma" panose="020B0604030504040204" pitchFamily="34" charset="0"/>
                <a:cs typeface="Times New Roman" panose="02020603050405020304" pitchFamily="18" charset="0"/>
              </a:rPr>
              <a:t>If there is any missing luggage detected, a notification alert will be sent to the hub managers via email. OTP authentication is one of the major practices in the industries. But there are lot of fraudulent activities are arrived with OTP based authentication. To overcome this, the project introduces OTP encoded QR code-based authentication mechanism for authenticate the receiver. Also the sentimental analysis is implemented in order to </a:t>
            </a:r>
            <a:r>
              <a:rPr lang="en-US" sz="1700" b="0" i="0" dirty="0" err="1">
                <a:effectLst/>
                <a:latin typeface="Times New Roman" panose="02020603050405020304" pitchFamily="18" charset="0"/>
                <a:ea typeface="Tahoma" panose="020B0604030504040204" pitchFamily="34" charset="0"/>
                <a:cs typeface="Times New Roman" panose="02020603050405020304" pitchFamily="18" charset="0"/>
              </a:rPr>
              <a:t>analyse</a:t>
            </a:r>
            <a:r>
              <a:rPr lang="en-US" sz="1700" b="0" i="0" dirty="0">
                <a:effectLst/>
                <a:latin typeface="Times New Roman" panose="02020603050405020304" pitchFamily="18" charset="0"/>
                <a:ea typeface="Tahoma" panose="020B0604030504040204" pitchFamily="34" charset="0"/>
                <a:cs typeface="Times New Roman" panose="02020603050405020304" pitchFamily="18" charset="0"/>
              </a:rPr>
              <a:t> the customer feedbacks and queries to further improvement of the system.</a:t>
            </a:r>
          </a:p>
          <a:p>
            <a:pPr algn="just">
              <a:buFont typeface="Wingdings" panose="05000000000000000000" pitchFamily="2" charset="2"/>
              <a:buChar char="Ø"/>
            </a:pPr>
            <a:r>
              <a:rPr lang="en-US" sz="1700" b="0" i="0" dirty="0">
                <a:effectLst/>
                <a:latin typeface="Times New Roman" panose="02020603050405020304" pitchFamily="18" charset="0"/>
                <a:ea typeface="Tahoma" panose="020B0604030504040204" pitchFamily="34" charset="0"/>
                <a:cs typeface="Times New Roman" panose="02020603050405020304" pitchFamily="18" charset="0"/>
              </a:rPr>
              <a:t>This project reduces the man power in the process of parcel verification, routing and tracking. The location-based transport zone comfortability detection reduces the complexity of traveling in inauspicious areas. The QR based authentication reduces the risk of unaffiliated threads using OTP to commit fraud.</a:t>
            </a:r>
          </a:p>
        </p:txBody>
      </p:sp>
      <p:sp>
        <p:nvSpPr>
          <p:cNvPr id="2" name="Slide Number Placeholder 1">
            <a:extLst>
              <a:ext uri="{FF2B5EF4-FFF2-40B4-BE49-F238E27FC236}">
                <a16:creationId xmlns:a16="http://schemas.microsoft.com/office/drawing/2014/main" id="{9D9470AE-9F7E-A879-0CE7-BFA3C86825E3}"/>
              </a:ext>
            </a:extLst>
          </p:cNvPr>
          <p:cNvSpPr>
            <a:spLocks noGrp="1"/>
          </p:cNvSpPr>
          <p:nvPr>
            <p:ph type="sldNum" sz="quarter" idx="12"/>
          </p:nvPr>
        </p:nvSpPr>
        <p:spPr/>
        <p:txBody>
          <a:bodyPr>
            <a:normAutofit/>
          </a:bodyPr>
          <a:lstStyle/>
          <a:p>
            <a:fld id="{6D22F896-40B5-4ADD-8801-0D06FADFA095}" type="slidenum">
              <a:rPr lang="en-US" smtClean="0"/>
              <a:t>3</a:t>
            </a:fld>
            <a:endParaRPr lang="en-US" dirty="0"/>
          </a:p>
        </p:txBody>
      </p:sp>
      <p:pic>
        <p:nvPicPr>
          <p:cNvPr id="4" name="Picture 3" descr="Ajay Kumar Garg Engineering College - AKGEC | Ghaziabad">
            <a:extLst>
              <a:ext uri="{FF2B5EF4-FFF2-40B4-BE49-F238E27FC236}">
                <a16:creationId xmlns:a16="http://schemas.microsoft.com/office/drawing/2014/main" id="{3F63AD9C-828E-06E8-0F9B-5FF9EB997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960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55665"/>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30</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C12BE19-6558-6F50-768F-A44A6210A256}"/>
              </a:ext>
            </a:extLst>
          </p:cNvPr>
          <p:cNvSpPr txBox="1">
            <a:spLocks/>
          </p:cNvSpPr>
          <p:nvPr/>
        </p:nvSpPr>
        <p:spPr>
          <a:xfrm>
            <a:off x="762868" y="110107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JOINING USER OTP VERIFICATION</a:t>
            </a:r>
            <a:endParaRPr lang="en-IN" sz="15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226A7E5-6244-D63A-8646-F7A083DEFAC9}"/>
              </a:ext>
            </a:extLst>
          </p:cNvPr>
          <p:cNvPicPr>
            <a:picLocks noChangeAspect="1"/>
          </p:cNvPicPr>
          <p:nvPr/>
        </p:nvPicPr>
        <p:blipFill>
          <a:blip r:embed="rId3"/>
          <a:stretch>
            <a:fillRect/>
          </a:stretch>
        </p:blipFill>
        <p:spPr>
          <a:xfrm>
            <a:off x="683160" y="1646493"/>
            <a:ext cx="10745972" cy="4981206"/>
          </a:xfrm>
          <a:prstGeom prst="rect">
            <a:avLst/>
          </a:prstGeom>
        </p:spPr>
      </p:pic>
    </p:spTree>
    <p:extLst>
      <p:ext uri="{BB962C8B-B14F-4D97-AF65-F5344CB8AC3E}">
        <p14:creationId xmlns:p14="http://schemas.microsoft.com/office/powerpoint/2010/main" val="4174919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31</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51F22D9-D8CD-A7F8-EFEF-9CE41DAB6391}"/>
              </a:ext>
            </a:extLst>
          </p:cNvPr>
          <p:cNvPicPr>
            <a:picLocks noChangeAspect="1"/>
          </p:cNvPicPr>
          <p:nvPr/>
        </p:nvPicPr>
        <p:blipFill>
          <a:blip r:embed="rId3"/>
          <a:stretch>
            <a:fillRect/>
          </a:stretch>
        </p:blipFill>
        <p:spPr>
          <a:xfrm>
            <a:off x="846155" y="2887820"/>
            <a:ext cx="9815710" cy="3321221"/>
          </a:xfrm>
          <a:prstGeom prst="rect">
            <a:avLst/>
          </a:prstGeom>
        </p:spPr>
      </p:pic>
      <p:pic>
        <p:nvPicPr>
          <p:cNvPr id="10" name="Picture 9">
            <a:extLst>
              <a:ext uri="{FF2B5EF4-FFF2-40B4-BE49-F238E27FC236}">
                <a16:creationId xmlns:a16="http://schemas.microsoft.com/office/drawing/2014/main" id="{6092DE63-1B43-0EAC-ECC3-C43B5F472798}"/>
              </a:ext>
            </a:extLst>
          </p:cNvPr>
          <p:cNvPicPr>
            <a:picLocks noChangeAspect="1"/>
          </p:cNvPicPr>
          <p:nvPr/>
        </p:nvPicPr>
        <p:blipFill>
          <a:blip r:embed="rId4"/>
          <a:stretch>
            <a:fillRect/>
          </a:stretch>
        </p:blipFill>
        <p:spPr>
          <a:xfrm>
            <a:off x="846155" y="1363289"/>
            <a:ext cx="1714588" cy="1352620"/>
          </a:xfrm>
          <a:prstGeom prst="rect">
            <a:avLst/>
          </a:prstGeom>
        </p:spPr>
      </p:pic>
      <p:sp>
        <p:nvSpPr>
          <p:cNvPr id="12" name="Title 1">
            <a:extLst>
              <a:ext uri="{FF2B5EF4-FFF2-40B4-BE49-F238E27FC236}">
                <a16:creationId xmlns:a16="http://schemas.microsoft.com/office/drawing/2014/main" id="{F123EFE2-012D-2C20-6E22-5F6E220C4A72}"/>
              </a:ext>
            </a:extLst>
          </p:cNvPr>
          <p:cNvSpPr txBox="1">
            <a:spLocks/>
          </p:cNvSpPr>
          <p:nvPr/>
        </p:nvSpPr>
        <p:spPr>
          <a:xfrm>
            <a:off x="718057" y="920265"/>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LUGGAGE DATA WITH ENCRYPTED OTP AND GENERATED QR CODE</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212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32</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56C55D7-0547-0412-548E-F2FD2DFD2AA7}"/>
              </a:ext>
            </a:extLst>
          </p:cNvPr>
          <p:cNvPicPr>
            <a:picLocks noChangeAspect="1"/>
          </p:cNvPicPr>
          <p:nvPr/>
        </p:nvPicPr>
        <p:blipFill>
          <a:blip r:embed="rId3"/>
          <a:stretch>
            <a:fillRect/>
          </a:stretch>
        </p:blipFill>
        <p:spPr>
          <a:xfrm>
            <a:off x="829339" y="1231230"/>
            <a:ext cx="9735879" cy="4652044"/>
          </a:xfrm>
          <a:prstGeom prst="rect">
            <a:avLst/>
          </a:prstGeom>
        </p:spPr>
      </p:pic>
      <p:sp>
        <p:nvSpPr>
          <p:cNvPr id="9" name="Title 1">
            <a:extLst>
              <a:ext uri="{FF2B5EF4-FFF2-40B4-BE49-F238E27FC236}">
                <a16:creationId xmlns:a16="http://schemas.microsoft.com/office/drawing/2014/main" id="{B5941842-128A-34E4-4903-AD090485D539}"/>
              </a:ext>
            </a:extLst>
          </p:cNvPr>
          <p:cNvSpPr txBox="1">
            <a:spLocks/>
          </p:cNvSpPr>
          <p:nvPr/>
        </p:nvSpPr>
        <p:spPr>
          <a:xfrm>
            <a:off x="785057" y="779722"/>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NEXT HUB FAIR ESTIMATION USING GPS DATA</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161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33</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25A0353-98E7-FAE1-30F7-F45E8D20CBC9}"/>
              </a:ext>
            </a:extLst>
          </p:cNvPr>
          <p:cNvPicPr>
            <a:picLocks noChangeAspect="1"/>
          </p:cNvPicPr>
          <p:nvPr/>
        </p:nvPicPr>
        <p:blipFill>
          <a:blip r:embed="rId3"/>
          <a:stretch>
            <a:fillRect/>
          </a:stretch>
        </p:blipFill>
        <p:spPr>
          <a:xfrm>
            <a:off x="741119" y="1271203"/>
            <a:ext cx="10416363" cy="4977196"/>
          </a:xfrm>
          <a:prstGeom prst="rect">
            <a:avLst/>
          </a:prstGeom>
        </p:spPr>
      </p:pic>
      <p:sp>
        <p:nvSpPr>
          <p:cNvPr id="9" name="Title 1">
            <a:extLst>
              <a:ext uri="{FF2B5EF4-FFF2-40B4-BE49-F238E27FC236}">
                <a16:creationId xmlns:a16="http://schemas.microsoft.com/office/drawing/2014/main" id="{2D41A336-18A1-9508-66E1-FC2DB8B872D2}"/>
              </a:ext>
            </a:extLst>
          </p:cNvPr>
          <p:cNvSpPr txBox="1">
            <a:spLocks/>
          </p:cNvSpPr>
          <p:nvPr/>
        </p:nvSpPr>
        <p:spPr>
          <a:xfrm>
            <a:off x="741119" y="82817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TRANSPORT ROUTE COMPORT DETECTION</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147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34</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CC7BDB8-8095-63B7-20E6-93C77F7CF23F}"/>
              </a:ext>
            </a:extLst>
          </p:cNvPr>
          <p:cNvPicPr>
            <a:picLocks noChangeAspect="1"/>
          </p:cNvPicPr>
          <p:nvPr/>
        </p:nvPicPr>
        <p:blipFill>
          <a:blip r:embed="rId3"/>
          <a:stretch>
            <a:fillRect/>
          </a:stretch>
        </p:blipFill>
        <p:spPr>
          <a:xfrm>
            <a:off x="718057" y="1361404"/>
            <a:ext cx="10332723" cy="5147496"/>
          </a:xfrm>
          <a:prstGeom prst="rect">
            <a:avLst/>
          </a:prstGeom>
        </p:spPr>
      </p:pic>
      <p:sp>
        <p:nvSpPr>
          <p:cNvPr id="9" name="Title 1">
            <a:extLst>
              <a:ext uri="{FF2B5EF4-FFF2-40B4-BE49-F238E27FC236}">
                <a16:creationId xmlns:a16="http://schemas.microsoft.com/office/drawing/2014/main" id="{445D02FA-B036-95A6-4EC6-281AEA062879}"/>
              </a:ext>
            </a:extLst>
          </p:cNvPr>
          <p:cNvSpPr txBox="1">
            <a:spLocks/>
          </p:cNvSpPr>
          <p:nvPr/>
        </p:nvSpPr>
        <p:spPr>
          <a:xfrm>
            <a:off x="785057" y="79903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RECEIVER QR CODE VERIFICATION </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841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35</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45D02FA-B036-95A6-4EC6-281AEA062879}"/>
              </a:ext>
            </a:extLst>
          </p:cNvPr>
          <p:cNvSpPr txBox="1">
            <a:spLocks/>
          </p:cNvSpPr>
          <p:nvPr/>
        </p:nvSpPr>
        <p:spPr>
          <a:xfrm>
            <a:off x="785057" y="79903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DELIVERY CONFIRMATION</a:t>
            </a:r>
            <a:endParaRPr lang="en-IN" sz="15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2BF9CED-7D61-CC28-9652-C31AABE16232}"/>
              </a:ext>
            </a:extLst>
          </p:cNvPr>
          <p:cNvPicPr>
            <a:picLocks noChangeAspect="1"/>
          </p:cNvPicPr>
          <p:nvPr/>
        </p:nvPicPr>
        <p:blipFill>
          <a:blip r:embed="rId3"/>
          <a:stretch>
            <a:fillRect/>
          </a:stretch>
        </p:blipFill>
        <p:spPr>
          <a:xfrm>
            <a:off x="558013" y="1409667"/>
            <a:ext cx="10916482" cy="5060244"/>
          </a:xfrm>
          <a:prstGeom prst="rect">
            <a:avLst/>
          </a:prstGeom>
        </p:spPr>
      </p:pic>
    </p:spTree>
    <p:extLst>
      <p:ext uri="{BB962C8B-B14F-4D97-AF65-F5344CB8AC3E}">
        <p14:creationId xmlns:p14="http://schemas.microsoft.com/office/powerpoint/2010/main" val="1454664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36</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2D41A336-18A1-9508-66E1-FC2DB8B872D2}"/>
              </a:ext>
            </a:extLst>
          </p:cNvPr>
          <p:cNvSpPr txBox="1">
            <a:spLocks/>
          </p:cNvSpPr>
          <p:nvPr/>
        </p:nvSpPr>
        <p:spPr>
          <a:xfrm>
            <a:off x="741119" y="82817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Admin Query/ Feedback</a:t>
            </a:r>
            <a:endParaRPr lang="en-IN" sz="15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A9C6CB6-6F84-5103-9D83-8047B09E0FE8}"/>
              </a:ext>
            </a:extLst>
          </p:cNvPr>
          <p:cNvPicPr>
            <a:picLocks noChangeAspect="1"/>
          </p:cNvPicPr>
          <p:nvPr/>
        </p:nvPicPr>
        <p:blipFill>
          <a:blip r:embed="rId3"/>
          <a:stretch>
            <a:fillRect/>
          </a:stretch>
        </p:blipFill>
        <p:spPr>
          <a:xfrm>
            <a:off x="489349" y="1486754"/>
            <a:ext cx="11213302" cy="4543067"/>
          </a:xfrm>
          <a:prstGeom prst="rect">
            <a:avLst/>
          </a:prstGeom>
        </p:spPr>
      </p:pic>
    </p:spTree>
    <p:extLst>
      <p:ext uri="{BB962C8B-B14F-4D97-AF65-F5344CB8AC3E}">
        <p14:creationId xmlns:p14="http://schemas.microsoft.com/office/powerpoint/2010/main" val="2195088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Gantt chart</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C5E8CD1-D55D-68A7-08FC-DC0B04E85E5D}"/>
              </a:ext>
            </a:extLst>
          </p:cNvPr>
          <p:cNvSpPr>
            <a:spLocks noGrp="1"/>
          </p:cNvSpPr>
          <p:nvPr>
            <p:ph type="sldNum" sz="quarter" idx="12"/>
          </p:nvPr>
        </p:nvSpPr>
        <p:spPr/>
        <p:txBody>
          <a:bodyPr>
            <a:normAutofit/>
          </a:bodyPr>
          <a:lstStyle/>
          <a:p>
            <a:fld id="{6D22F896-40B5-4ADD-8801-0D06FADFA095}" type="slidenum">
              <a:rPr lang="en-US" smtClean="0"/>
              <a:t>37</a:t>
            </a:fld>
            <a:endParaRPr lang="en-US" dirty="0"/>
          </a:p>
        </p:txBody>
      </p:sp>
      <p:pic>
        <p:nvPicPr>
          <p:cNvPr id="3" name="Picture 2" descr="Ajay Kumar Garg Engineering College - AKGEC | Ghaziabad">
            <a:extLst>
              <a:ext uri="{FF2B5EF4-FFF2-40B4-BE49-F238E27FC236}">
                <a16:creationId xmlns:a16="http://schemas.microsoft.com/office/drawing/2014/main" id="{E0534406-1606-ECF4-AD9F-FD5A1680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4781ED6-4171-202D-1AF3-43E81E990C1A}"/>
              </a:ext>
            </a:extLst>
          </p:cNvPr>
          <p:cNvPicPr>
            <a:picLocks noChangeAspect="1"/>
          </p:cNvPicPr>
          <p:nvPr/>
        </p:nvPicPr>
        <p:blipFill>
          <a:blip r:embed="rId3"/>
          <a:stretch>
            <a:fillRect/>
          </a:stretch>
        </p:blipFill>
        <p:spPr>
          <a:xfrm>
            <a:off x="1144590" y="1212111"/>
            <a:ext cx="9640187" cy="5422605"/>
          </a:xfrm>
          <a:prstGeom prst="rect">
            <a:avLst/>
          </a:prstGeom>
        </p:spPr>
      </p:pic>
    </p:spTree>
    <p:extLst>
      <p:ext uri="{BB962C8B-B14F-4D97-AF65-F5344CB8AC3E}">
        <p14:creationId xmlns:p14="http://schemas.microsoft.com/office/powerpoint/2010/main" val="1648344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3D5B08-F29D-A87B-C90D-E95D4B4A4363}"/>
              </a:ext>
            </a:extLst>
          </p:cNvPr>
          <p:cNvSpPr>
            <a:spLocks noGrp="1"/>
          </p:cNvSpPr>
          <p:nvPr>
            <p:ph type="sldNum" sz="quarter" idx="12"/>
          </p:nvPr>
        </p:nvSpPr>
        <p:spPr/>
        <p:txBody>
          <a:bodyPr>
            <a:normAutofit/>
          </a:bodyPr>
          <a:lstStyle/>
          <a:p>
            <a:fld id="{6D22F896-40B5-4ADD-8801-0D06FADFA095}" type="slidenum">
              <a:rPr lang="en-US" smtClean="0"/>
              <a:t>38</a:t>
            </a:fld>
            <a:endParaRPr lang="en-US" dirty="0"/>
          </a:p>
        </p:txBody>
      </p:sp>
      <p:sp>
        <p:nvSpPr>
          <p:cNvPr id="2" name="Subtitle 2">
            <a:extLst>
              <a:ext uri="{FF2B5EF4-FFF2-40B4-BE49-F238E27FC236}">
                <a16:creationId xmlns:a16="http://schemas.microsoft.com/office/drawing/2014/main" id="{1851C0FC-B40C-8FC8-901B-781A4F0B0FAE}"/>
              </a:ext>
            </a:extLst>
          </p:cNvPr>
          <p:cNvSpPr txBox="1">
            <a:spLocks/>
          </p:cNvSpPr>
          <p:nvPr/>
        </p:nvSpPr>
        <p:spPr>
          <a:xfrm>
            <a:off x="818707" y="2010941"/>
            <a:ext cx="9889219" cy="225618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lnSpc>
                <a:spcPct val="107000"/>
              </a:lnSpc>
              <a:spcAft>
                <a:spcPts val="800"/>
              </a:spcAft>
              <a:buNone/>
            </a:pPr>
            <a:r>
              <a:rPr lang="en-GB" sz="1800" kern="0" dirty="0">
                <a:effectLst/>
                <a:latin typeface="Times New Roman" panose="02020603050405020304" pitchFamily="18" charset="0"/>
                <a:ea typeface="Arial" panose="020B0604020202020204" pitchFamily="34" charset="0"/>
              </a:rPr>
              <a:t>In conclusion, the importance of a luggage carrier system today lies in its ability to overcome challenges related to increased travel, globalization, security issues, and technological advancements. This project takes a comprehensive approach by integrating AI services into logistics management applications, addressing tasks like detecting similar parcels, estimating travel times, tracking upcoming hubs, and predicting destination suitability for safe travel. With GPS services, the system precisely identifies the luggage's location during transit, triggering alerts for any deviations. To enhance security and counteract fraudulent activities, the project introduces an OTP-encoded QR code authentication mechanism, which improves upon traditional OTP methods. Additionally, incorporating sentiment analysis provides valuable insights from customer feedback and queries for ongoing system improvement. The project reduces manpower in parcel verification, routing, and tracking, while location-based transport zone comfortability detection simplifies travel in challenging areas</a:t>
            </a:r>
            <a:endParaRPr lang="en-US" sz="1700"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E0BBADEF-70E0-FB1B-0AE0-12E374231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462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3D5B08-F29D-A87B-C90D-E95D4B4A4363}"/>
              </a:ext>
            </a:extLst>
          </p:cNvPr>
          <p:cNvSpPr>
            <a:spLocks noGrp="1"/>
          </p:cNvSpPr>
          <p:nvPr>
            <p:ph type="sldNum" sz="quarter" idx="12"/>
          </p:nvPr>
        </p:nvSpPr>
        <p:spPr/>
        <p:txBody>
          <a:bodyPr>
            <a:normAutofit/>
          </a:bodyPr>
          <a:lstStyle/>
          <a:p>
            <a:fld id="{6D22F896-40B5-4ADD-8801-0D06FADFA095}" type="slidenum">
              <a:rPr lang="en-US" smtClean="0"/>
              <a:t>39</a:t>
            </a:fld>
            <a:endParaRPr lang="en-US" dirty="0"/>
          </a:p>
        </p:txBody>
      </p:sp>
      <p:sp>
        <p:nvSpPr>
          <p:cNvPr id="2" name="Subtitle 2">
            <a:extLst>
              <a:ext uri="{FF2B5EF4-FFF2-40B4-BE49-F238E27FC236}">
                <a16:creationId xmlns:a16="http://schemas.microsoft.com/office/drawing/2014/main" id="{1851C0FC-B40C-8FC8-901B-781A4F0B0FAE}"/>
              </a:ext>
            </a:extLst>
          </p:cNvPr>
          <p:cNvSpPr txBox="1">
            <a:spLocks/>
          </p:cNvSpPr>
          <p:nvPr/>
        </p:nvSpPr>
        <p:spPr>
          <a:xfrm>
            <a:off x="818707" y="3627091"/>
            <a:ext cx="9889219" cy="225618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Kalliopi</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Tsolaki</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Thanasis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Vafeiadis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Alexandros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Nizamis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Dimosthenis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Ioannidis and Dimitrios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Tzovaras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Utilizing machine learning on freight transportation and logistics applications: A review, ICT Express 9, Elsevier, Volume 9, Issue 3, June 2023, https://doi.org/10.1016/j.icte.2022.02.001</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[2]	Terence, E. and Reddy, Siva and Reddy, K. Madhu and Reddy, T. Veera, Smart Luggage Carrier System, Proceedings of the International Conference on Innovative Computing &amp; Communication (ICICC), May 27, 2022. Available at SSRN: https://ssrn.com/abstract=4121060 or http://dx.doi.org/10.2139/ssrn.4121060</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[3] Tetsuya Manabe, Kazuo Mizuno, Keisuke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Hatano</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and Masahiko Kaneko, "Ultraviolet sterilization information provision system of baggage carts and arriving baggage for airports", IATSS Research, December 2022. DOI:10.1016/j.iatssr.2022.12.004</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[4]	P. L. S. Krishnan, R. Valli, R. Priya and V.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Pravinkumar</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Smart Luggage Carrier system with Theft Prevention and Real Time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TrackingUsing</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Nano Arduino structure, 2020 International Conference on System, Computation, Automation and Networking (ICSCAN), Pondicherry, India, 2020, pp. 1-5,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10.1109/ICSCAN49426.2020.9262445.</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E0BBADEF-70E0-FB1B-0AE0-12E374231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5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F2D3B0-0970-099C-905D-CE8452561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080748" y="349100"/>
            <a:ext cx="4111252"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1015410" y="1185137"/>
            <a:ext cx="8617687" cy="5077440"/>
          </a:xfrm>
        </p:spPr>
        <p:txBody>
          <a:bodyPr>
            <a:normAutofit fontScale="92500"/>
          </a:bodyPr>
          <a:lstStyle/>
          <a:p>
            <a:pPr algn="just">
              <a:buFont typeface="Wingdings" panose="05000000000000000000" pitchFamily="2" charset="2"/>
              <a:buChar char="Ø"/>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The AI-enabled integrated application for a luggage carrier system represents a cutting-edge solution poised to revolutionize the efficiency, security, and overall experience within the logistics and transportation industry. By seamlessly merging artificial intelligence with sophisticated logistics management, this innovative application promises to optimize every facet of the luggage transit process. F</a:t>
            </a:r>
          </a:p>
          <a:p>
            <a:pPr algn="just">
              <a:buFont typeface="Wingdings" panose="05000000000000000000" pitchFamily="2" charset="2"/>
              <a:buChar char="Ø"/>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From automated route optimization based on real-time data to predictive maintenance leveraging advanced algorithms, the system ensures a streamlined and reliable service. Incorporating technologies such as GPS, RFID, and encryption based security, the application not only tracks the real-time location of luggage but also prioritizes security through advanced authentication </a:t>
            </a:r>
            <a:r>
              <a:rPr lang="en-US" sz="2000" b="0" i="0" dirty="0" err="1">
                <a:effectLst/>
                <a:latin typeface="Times New Roman" panose="02020603050405020304" pitchFamily="18" charset="0"/>
                <a:ea typeface="Tahoma" panose="020B0604030504040204" pitchFamily="34" charset="0"/>
                <a:cs typeface="Times New Roman" panose="02020603050405020304" pitchFamily="18" charset="0"/>
              </a:rPr>
              <a:t>measures.With</a:t>
            </a: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 features like image recognition for sorting, environmental impact analysis, and comprehensive data analytics for business intelligence, this AI-enabled application represents a holistic approach to modernize and enhance the luggage carrier ecosystem.</a:t>
            </a:r>
            <a:endParaRPr lang="en-IN" dirty="0"/>
          </a:p>
        </p:txBody>
      </p:sp>
      <p:sp>
        <p:nvSpPr>
          <p:cNvPr id="2" name="Slide Number Placeholder 1">
            <a:extLst>
              <a:ext uri="{FF2B5EF4-FFF2-40B4-BE49-F238E27FC236}">
                <a16:creationId xmlns:a16="http://schemas.microsoft.com/office/drawing/2014/main" id="{9D9470AE-9F7E-A879-0CE7-BFA3C86825E3}"/>
              </a:ext>
            </a:extLst>
          </p:cNvPr>
          <p:cNvSpPr>
            <a:spLocks noGrp="1"/>
          </p:cNvSpPr>
          <p:nvPr>
            <p:ph type="sldNum" sz="quarter" idx="12"/>
          </p:nvPr>
        </p:nvSpPr>
        <p:spPr/>
        <p:txBody>
          <a:bodyPr>
            <a:normAutofit/>
          </a:bodyPr>
          <a:lstStyle/>
          <a:p>
            <a:fld id="{6D22F896-40B5-4ADD-8801-0D06FADFA095}" type="slidenum">
              <a:rPr lang="en-US" smtClean="0"/>
              <a:t>4</a:t>
            </a:fld>
            <a:endParaRPr lang="en-US" dirty="0"/>
          </a:p>
        </p:txBody>
      </p:sp>
      <p:pic>
        <p:nvPicPr>
          <p:cNvPr id="4" name="Picture 3" descr="Ajay Kumar Garg Engineering College - AKGEC | Ghaziabad">
            <a:extLst>
              <a:ext uri="{FF2B5EF4-FFF2-40B4-BE49-F238E27FC236}">
                <a16:creationId xmlns:a16="http://schemas.microsoft.com/office/drawing/2014/main" id="{3F63AD9C-828E-06E8-0F9B-5FF9EB997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970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3C7B985-FC1F-FC3F-D0CD-D27D53E41114}"/>
              </a:ext>
            </a:extLst>
          </p:cNvPr>
          <p:cNvSpPr>
            <a:spLocks noGrp="1"/>
          </p:cNvSpPr>
          <p:nvPr>
            <p:ph type="sldNum" sz="quarter" idx="12"/>
          </p:nvPr>
        </p:nvSpPr>
        <p:spPr/>
        <p:txBody>
          <a:bodyPr>
            <a:normAutofit/>
          </a:bodyPr>
          <a:lstStyle/>
          <a:p>
            <a:fld id="{6D22F896-40B5-4ADD-8801-0D06FADFA095}" type="slidenum">
              <a:rPr lang="en-US" smtClean="0"/>
              <a:t>40</a:t>
            </a:fld>
            <a:endParaRPr lang="en-US" dirty="0"/>
          </a:p>
        </p:txBody>
      </p:sp>
      <p:sp>
        <p:nvSpPr>
          <p:cNvPr id="3" name="Subtitle 2">
            <a:extLst>
              <a:ext uri="{FF2B5EF4-FFF2-40B4-BE49-F238E27FC236}">
                <a16:creationId xmlns:a16="http://schemas.microsoft.com/office/drawing/2014/main" id="{EC1986E1-A051-8212-35FD-D564D014A06C}"/>
              </a:ext>
            </a:extLst>
          </p:cNvPr>
          <p:cNvSpPr txBox="1">
            <a:spLocks/>
          </p:cNvSpPr>
          <p:nvPr/>
        </p:nvSpPr>
        <p:spPr>
          <a:xfrm>
            <a:off x="1064834" y="2171011"/>
            <a:ext cx="9727213" cy="4442439"/>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 Afrin Khan, Bandini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Nalwade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Neha Kharshinge3, Sonali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Kamble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SMART LUGGAGE SYSTEM, International Research Journal of Engineering and Technology (IRJET), Volume: 06 Issue: 11, Nov 2019, https://www.irjet.net/archives/V6/i11/IRJET-V6I1130.pdf.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[6] Senthil, Sudha &amp; Krishnamurthy,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Brindha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&amp; R, Charanya. LUGGAGE TRACKING SYSTEM USING IOT. International Journal of Pure and Applied Mathematics. 117. 49-54. September 2017. https://www.researchgate.net/publication/335978445_LUGGAGE_TRACKING_SYSTEM_USING_IOT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[7] Deepti Mishra and Alok Mishra, "Improving Baggage Tracking, Security and Customer Services with RFID in the Airline Industry", Improving Baggage Tracking, Security and Customer Services with RFID in the Airline Industry, Vol. 7, No. 2, 2010.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[8] DeVries, Peter. The state of RFID for effective baggage tracking in the airline industry. IJMC. Volume6. 151-164. January 2008. 10.1504/IJMC.2008.016574.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7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B304055E-BA7B-EA2D-25AF-22D2F341C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20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FBDA70D-A62F-AEC9-46DF-03C9A532C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015993" y="439480"/>
            <a:ext cx="3984613" cy="516919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744279" y="972884"/>
            <a:ext cx="8617687" cy="3769635"/>
          </a:xfrm>
        </p:spPr>
        <p:txBody>
          <a:bodyPr>
            <a:no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current luggage carrier system faces several challenges that impede operational efficiency and customer satisfaction. These challenges include suboptimal route planning, unreliable maintenance practices leading to unexpected downtimes, lack of real-time tracking causing inconvenience for travelers, and manual sorting processes that are prone to errors. Security concerns and the need for improved customer service also persist.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Additionally, the absence of integrated AI solutions results in missed opportunities for data-driven decision-making and proactive system management. In light of these challenges, there is a critical need for an AI-enabled integrated application for the luggage carrier system.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solution aims to address inefficiencies, enhance security measures, and elevate the overall customer experience by leveraging artificial intelligence for optimized route planning, predictive maintenance, real-time tracking, automated sorting, and intelligent customer interactions. The objective is to create a seamlessly connected and technologically advanced luggage carrier system that not only meets industry standards but sets new benchmarks for reliability, efficiency, and passenger satisfaction.</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9F0131E-2A46-4BB0-DE5F-B8082AE88838}"/>
              </a:ext>
            </a:extLst>
          </p:cNvPr>
          <p:cNvSpPr>
            <a:spLocks noGrp="1"/>
          </p:cNvSpPr>
          <p:nvPr>
            <p:ph type="sldNum" sz="quarter" idx="12"/>
          </p:nvPr>
        </p:nvSpPr>
        <p:spPr/>
        <p:txBody>
          <a:bodyPr>
            <a:normAutofit/>
          </a:bodyPr>
          <a:lstStyle/>
          <a:p>
            <a:fld id="{6D22F896-40B5-4ADD-8801-0D06FADFA095}" type="slidenum">
              <a:rPr lang="en-US" smtClean="0"/>
              <a:t>5</a:t>
            </a:fld>
            <a:endParaRPr lang="en-US" dirty="0"/>
          </a:p>
        </p:txBody>
      </p:sp>
      <p:pic>
        <p:nvPicPr>
          <p:cNvPr id="4" name="Picture 3" descr="Ajay Kumar Garg Engineering College - AKGEC | Ghaziabad">
            <a:extLst>
              <a:ext uri="{FF2B5EF4-FFF2-40B4-BE49-F238E27FC236}">
                <a16:creationId xmlns:a16="http://schemas.microsoft.com/office/drawing/2014/main" id="{71E2C2A8-90E7-A7A1-BDA4-DCDE9AF57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22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C6E4BC2D-6C8E-051D-2454-CBD6953BD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38484" y="349100"/>
            <a:ext cx="4494024"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OBJECTIVE AND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818707" y="1335960"/>
            <a:ext cx="8617687" cy="3769635"/>
          </a:xfrm>
        </p:spPr>
        <p:txBody>
          <a:bodyPr>
            <a:normAutofit/>
          </a:bodyPr>
          <a:lstStyle/>
          <a:p>
            <a:pPr algn="just">
              <a:buFont typeface="Wingdings" panose="05000000000000000000" pitchFamily="2" charset="2"/>
              <a:buChar char="Ø"/>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The objective of the system that is aim to transform the luggage carrier system into a technologically advanced, secure, and customer-centric service that sets new standards for efficiency, reliability, and user satisfaction.</a:t>
            </a:r>
          </a:p>
          <a:p>
            <a:pPr algn="just">
              <a:buFont typeface="Wingdings" panose="05000000000000000000" pitchFamily="2" charset="2"/>
              <a:buChar char="Ø"/>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The scope of this project is extensive, with potential applications in various platforms, including transportation, goods delivery services, logistic services and even small scale industries to manage and maintain their luggage with ease.</a:t>
            </a:r>
            <a:endParaRPr lang="en-IN" dirty="0"/>
          </a:p>
        </p:txBody>
      </p:sp>
      <p:sp>
        <p:nvSpPr>
          <p:cNvPr id="2" name="Slide Number Placeholder 1">
            <a:extLst>
              <a:ext uri="{FF2B5EF4-FFF2-40B4-BE49-F238E27FC236}">
                <a16:creationId xmlns:a16="http://schemas.microsoft.com/office/drawing/2014/main" id="{B325FBCA-F3EA-7A89-97B4-CC60C9AE8134}"/>
              </a:ext>
            </a:extLst>
          </p:cNvPr>
          <p:cNvSpPr>
            <a:spLocks noGrp="1"/>
          </p:cNvSpPr>
          <p:nvPr>
            <p:ph type="sldNum" sz="quarter" idx="12"/>
          </p:nvPr>
        </p:nvSpPr>
        <p:spPr/>
        <p:txBody>
          <a:bodyPr>
            <a:normAutofit/>
          </a:bodyPr>
          <a:lstStyle/>
          <a:p>
            <a:fld id="{6D22F896-40B5-4ADD-8801-0D06FADFA095}" type="slidenum">
              <a:rPr lang="en-US" smtClean="0"/>
              <a:t>6</a:t>
            </a:fld>
            <a:endParaRPr lang="en-US" dirty="0"/>
          </a:p>
        </p:txBody>
      </p:sp>
      <p:pic>
        <p:nvPicPr>
          <p:cNvPr id="4" name="Picture 3" descr="Ajay Kumar Garg Engineering College - AKGEC | Ghaziabad">
            <a:extLst>
              <a:ext uri="{FF2B5EF4-FFF2-40B4-BE49-F238E27FC236}">
                <a16:creationId xmlns:a16="http://schemas.microsoft.com/office/drawing/2014/main" id="{9250404A-79E2-F10B-449D-709FA6042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61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STUDY</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325FBCA-F3EA-7A89-97B4-CC60C9AE8134}"/>
              </a:ext>
            </a:extLst>
          </p:cNvPr>
          <p:cNvSpPr>
            <a:spLocks noGrp="1"/>
          </p:cNvSpPr>
          <p:nvPr>
            <p:ph type="sldNum" sz="quarter" idx="12"/>
          </p:nvPr>
        </p:nvSpPr>
        <p:spPr/>
        <p:txBody>
          <a:bodyPr>
            <a:normAutofit/>
          </a:bodyPr>
          <a:lstStyle/>
          <a:p>
            <a:fld id="{6D22F896-40B5-4ADD-8801-0D06FADFA095}" type="slidenum">
              <a:rPr lang="en-US" smtClean="0"/>
              <a:t>7</a:t>
            </a:fld>
            <a:endParaRPr lang="en-US" dirty="0"/>
          </a:p>
        </p:txBody>
      </p:sp>
      <p:pic>
        <p:nvPicPr>
          <p:cNvPr id="4" name="Picture 3" descr="Ajay Kumar Garg Engineering College - AKGEC | Ghaziabad">
            <a:extLst>
              <a:ext uri="{FF2B5EF4-FFF2-40B4-BE49-F238E27FC236}">
                <a16:creationId xmlns:a16="http://schemas.microsoft.com/office/drawing/2014/main" id="{9250404A-79E2-F10B-449D-709FA6042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4">
            <a:extLst>
              <a:ext uri="{FF2B5EF4-FFF2-40B4-BE49-F238E27FC236}">
                <a16:creationId xmlns:a16="http://schemas.microsoft.com/office/drawing/2014/main" id="{1B5456A3-5268-AA1F-5417-0DC9278992DB}"/>
              </a:ext>
            </a:extLst>
          </p:cNvPr>
          <p:cNvGraphicFramePr>
            <a:graphicFrameLocks noGrp="1"/>
          </p:cNvGraphicFramePr>
          <p:nvPr>
            <p:extLst>
              <p:ext uri="{D42A27DB-BD31-4B8C-83A1-F6EECF244321}">
                <p14:modId xmlns:p14="http://schemas.microsoft.com/office/powerpoint/2010/main" val="294845743"/>
              </p:ext>
            </p:extLst>
          </p:nvPr>
        </p:nvGraphicFramePr>
        <p:xfrm>
          <a:off x="1325218" y="1458860"/>
          <a:ext cx="9541564" cy="4349289"/>
        </p:xfrm>
        <a:graphic>
          <a:graphicData uri="http://schemas.openxmlformats.org/drawingml/2006/table">
            <a:tbl>
              <a:tblPr firstRow="1" bandRow="1">
                <a:tableStyleId>{5940675A-B579-460E-94D1-54222C63F5DA}</a:tableStyleId>
              </a:tblPr>
              <a:tblGrid>
                <a:gridCol w="729221">
                  <a:extLst>
                    <a:ext uri="{9D8B030D-6E8A-4147-A177-3AD203B41FA5}">
                      <a16:colId xmlns:a16="http://schemas.microsoft.com/office/drawing/2014/main" val="1150539115"/>
                    </a:ext>
                  </a:extLst>
                </a:gridCol>
                <a:gridCol w="2911481">
                  <a:extLst>
                    <a:ext uri="{9D8B030D-6E8A-4147-A177-3AD203B41FA5}">
                      <a16:colId xmlns:a16="http://schemas.microsoft.com/office/drawing/2014/main" val="4084798622"/>
                    </a:ext>
                  </a:extLst>
                </a:gridCol>
                <a:gridCol w="3494051">
                  <a:extLst>
                    <a:ext uri="{9D8B030D-6E8A-4147-A177-3AD203B41FA5}">
                      <a16:colId xmlns:a16="http://schemas.microsoft.com/office/drawing/2014/main" val="3069670076"/>
                    </a:ext>
                  </a:extLst>
                </a:gridCol>
                <a:gridCol w="2406811">
                  <a:extLst>
                    <a:ext uri="{9D8B030D-6E8A-4147-A177-3AD203B41FA5}">
                      <a16:colId xmlns:a16="http://schemas.microsoft.com/office/drawing/2014/main" val="3291064563"/>
                    </a:ext>
                  </a:extLst>
                </a:gridCol>
              </a:tblGrid>
              <a:tr h="533610">
                <a:tc>
                  <a:txBody>
                    <a:bodyPr/>
                    <a:lstStyle/>
                    <a:p>
                      <a:pPr algn="ctr"/>
                      <a:r>
                        <a:rPr lang="en-US" b="1" dirty="0">
                          <a:latin typeface="Times New Roman" panose="02020603050405020304" pitchFamily="18" charset="0"/>
                          <a:cs typeface="Times New Roman" panose="02020603050405020304" pitchFamily="18" charset="0"/>
                        </a:rPr>
                        <a:t>S. No</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Author(s)</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Title</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Overview</a:t>
                      </a:r>
                      <a:endParaRPr lang="en-IN"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95242267"/>
                  </a:ext>
                </a:extLst>
              </a:tr>
              <a:tr h="2105202">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P. L. Santhana Krishnan et. Al</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Smart Luggage Carrier system with Theft Prevention and Real Time Tracking Using Nano Arduino structure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In this work a IOT based luggage career drop system developed in order to provide a auto trail services in airport</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93172969"/>
                  </a:ext>
                </a:extLst>
              </a:tr>
              <a:tr h="1710477">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Komal Jotiba Dalvi et. al</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Smart Luggage Carrier </a:t>
                      </a:r>
                    </a:p>
                  </a:txBody>
                  <a:tcPr anchor="ctr"/>
                </a:tc>
                <a:tc>
                  <a:txBody>
                    <a:bodyPr/>
                    <a:lstStyle/>
                    <a:p>
                      <a:r>
                        <a:rPr lang="en-US" dirty="0">
                          <a:latin typeface="Times New Roman" panose="02020603050405020304" pitchFamily="18" charset="0"/>
                          <a:cs typeface="Times New Roman" panose="02020603050405020304" pitchFamily="18" charset="0"/>
                        </a:rPr>
                        <a:t>In this work biometric based verification system proposed for the luggage carer delivery</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25877075"/>
                  </a:ext>
                </a:extLst>
              </a:tr>
            </a:tbl>
          </a:graphicData>
        </a:graphic>
      </p:graphicFrame>
    </p:spTree>
    <p:extLst>
      <p:ext uri="{BB962C8B-B14F-4D97-AF65-F5344CB8AC3E}">
        <p14:creationId xmlns:p14="http://schemas.microsoft.com/office/powerpoint/2010/main" val="251704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STUDY</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325FBCA-F3EA-7A89-97B4-CC60C9AE8134}"/>
              </a:ext>
            </a:extLst>
          </p:cNvPr>
          <p:cNvSpPr>
            <a:spLocks noGrp="1"/>
          </p:cNvSpPr>
          <p:nvPr>
            <p:ph type="sldNum" sz="quarter" idx="12"/>
          </p:nvPr>
        </p:nvSpPr>
        <p:spPr/>
        <p:txBody>
          <a:bodyPr>
            <a:normAutofit/>
          </a:bodyPr>
          <a:lstStyle/>
          <a:p>
            <a:fld id="{6D22F896-40B5-4ADD-8801-0D06FADFA095}" type="slidenum">
              <a:rPr lang="en-US" smtClean="0"/>
              <a:t>8</a:t>
            </a:fld>
            <a:endParaRPr lang="en-US" dirty="0"/>
          </a:p>
        </p:txBody>
      </p:sp>
      <p:pic>
        <p:nvPicPr>
          <p:cNvPr id="4" name="Picture 3" descr="Ajay Kumar Garg Engineering College - AKGEC | Ghaziabad">
            <a:extLst>
              <a:ext uri="{FF2B5EF4-FFF2-40B4-BE49-F238E27FC236}">
                <a16:creationId xmlns:a16="http://schemas.microsoft.com/office/drawing/2014/main" id="{9250404A-79E2-F10B-449D-709FA6042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B796BB0D-54CB-9D24-761A-CEBF71DC3D8F}"/>
              </a:ext>
            </a:extLst>
          </p:cNvPr>
          <p:cNvGraphicFramePr>
            <a:graphicFrameLocks noGrp="1"/>
          </p:cNvGraphicFramePr>
          <p:nvPr>
            <p:extLst>
              <p:ext uri="{D42A27DB-BD31-4B8C-83A1-F6EECF244321}">
                <p14:modId xmlns:p14="http://schemas.microsoft.com/office/powerpoint/2010/main" val="2852705260"/>
              </p:ext>
            </p:extLst>
          </p:nvPr>
        </p:nvGraphicFramePr>
        <p:xfrm>
          <a:off x="1325218" y="1426962"/>
          <a:ext cx="9541564" cy="4349289"/>
        </p:xfrm>
        <a:graphic>
          <a:graphicData uri="http://schemas.openxmlformats.org/drawingml/2006/table">
            <a:tbl>
              <a:tblPr firstRow="1" bandRow="1">
                <a:tableStyleId>{5940675A-B579-460E-94D1-54222C63F5DA}</a:tableStyleId>
              </a:tblPr>
              <a:tblGrid>
                <a:gridCol w="729221">
                  <a:extLst>
                    <a:ext uri="{9D8B030D-6E8A-4147-A177-3AD203B41FA5}">
                      <a16:colId xmlns:a16="http://schemas.microsoft.com/office/drawing/2014/main" val="1150539115"/>
                    </a:ext>
                  </a:extLst>
                </a:gridCol>
                <a:gridCol w="2911481">
                  <a:extLst>
                    <a:ext uri="{9D8B030D-6E8A-4147-A177-3AD203B41FA5}">
                      <a16:colId xmlns:a16="http://schemas.microsoft.com/office/drawing/2014/main" val="4084798622"/>
                    </a:ext>
                  </a:extLst>
                </a:gridCol>
                <a:gridCol w="3494051">
                  <a:extLst>
                    <a:ext uri="{9D8B030D-6E8A-4147-A177-3AD203B41FA5}">
                      <a16:colId xmlns:a16="http://schemas.microsoft.com/office/drawing/2014/main" val="3069670076"/>
                    </a:ext>
                  </a:extLst>
                </a:gridCol>
                <a:gridCol w="2406811">
                  <a:extLst>
                    <a:ext uri="{9D8B030D-6E8A-4147-A177-3AD203B41FA5}">
                      <a16:colId xmlns:a16="http://schemas.microsoft.com/office/drawing/2014/main" val="3291064563"/>
                    </a:ext>
                  </a:extLst>
                </a:gridCol>
              </a:tblGrid>
              <a:tr h="533610">
                <a:tc>
                  <a:txBody>
                    <a:bodyPr/>
                    <a:lstStyle/>
                    <a:p>
                      <a:pPr algn="ctr"/>
                      <a:r>
                        <a:rPr lang="en-US" b="1" dirty="0">
                          <a:latin typeface="Times New Roman" panose="02020603050405020304" pitchFamily="18" charset="0"/>
                          <a:cs typeface="Times New Roman" panose="02020603050405020304" pitchFamily="18" charset="0"/>
                        </a:rPr>
                        <a:t>S. No</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Author(s)</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Title</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Overview</a:t>
                      </a:r>
                      <a:endParaRPr lang="en-IN"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95242267"/>
                  </a:ext>
                </a:extLst>
              </a:tr>
              <a:tr h="2105202">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E. </a:t>
                      </a:r>
                      <a:r>
                        <a:rPr lang="en-US" dirty="0" err="1">
                          <a:latin typeface="Times New Roman" panose="02020603050405020304" pitchFamily="18" charset="0"/>
                          <a:cs typeface="Times New Roman" panose="02020603050405020304" pitchFamily="18" charset="0"/>
                        </a:rPr>
                        <a:t>Teraence</a:t>
                      </a:r>
                      <a:r>
                        <a:rPr lang="en-US" dirty="0">
                          <a:latin typeface="Times New Roman" panose="02020603050405020304" pitchFamily="18" charset="0"/>
                          <a:cs typeface="Times New Roman" panose="02020603050405020304" pitchFamily="18" charset="0"/>
                        </a:rPr>
                        <a:t> et. al</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Smart Luggage Carrier System </a:t>
                      </a:r>
                    </a:p>
                  </a:txBody>
                  <a:tcPr anchor="ctr"/>
                </a:tc>
                <a:tc>
                  <a:txBody>
                    <a:bodyPr/>
                    <a:lstStyle/>
                    <a:p>
                      <a:r>
                        <a:rPr lang="en-US" dirty="0">
                          <a:latin typeface="Times New Roman" panose="02020603050405020304" pitchFamily="18" charset="0"/>
                          <a:cs typeface="Times New Roman" panose="02020603050405020304" pitchFamily="18" charset="0"/>
                        </a:rPr>
                        <a:t>In this work a IOT based luggage career drop system developed for the back ache people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93172969"/>
                  </a:ext>
                </a:extLst>
              </a:tr>
              <a:tr h="1710477">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Sudha </a:t>
                      </a:r>
                      <a:r>
                        <a:rPr lang="en-IN" dirty="0" err="1">
                          <a:latin typeface="Times New Roman" panose="02020603050405020304" pitchFamily="18" charset="0"/>
                          <a:cs typeface="Times New Roman" panose="02020603050405020304" pitchFamily="18" charset="0"/>
                        </a:rPr>
                        <a:t>Senthilkumar</a:t>
                      </a:r>
                      <a:r>
                        <a:rPr lang="en-US" dirty="0">
                          <a:latin typeface="Times New Roman" panose="02020603050405020304" pitchFamily="18" charset="0"/>
                          <a:cs typeface="Times New Roman" panose="02020603050405020304" pitchFamily="18" charset="0"/>
                        </a:rPr>
                        <a:t> et. al</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L</a:t>
                      </a:r>
                      <a:r>
                        <a:rPr lang="en-IN" dirty="0" err="1">
                          <a:latin typeface="Times New Roman" panose="02020603050405020304" pitchFamily="18" charset="0"/>
                          <a:cs typeface="Times New Roman" panose="02020603050405020304" pitchFamily="18" charset="0"/>
                        </a:rPr>
                        <a:t>uggage</a:t>
                      </a:r>
                      <a:r>
                        <a:rPr lang="en-IN" dirty="0">
                          <a:latin typeface="Times New Roman" panose="02020603050405020304" pitchFamily="18" charset="0"/>
                          <a:cs typeface="Times New Roman" panose="02020603050405020304" pitchFamily="18" charset="0"/>
                        </a:rPr>
                        <a:t> Tracking System Using IOT</a:t>
                      </a:r>
                    </a:p>
                  </a:txBody>
                  <a:tcPr anchor="ctr"/>
                </a:tc>
                <a:tc>
                  <a:txBody>
                    <a:bodyPr/>
                    <a:lstStyle/>
                    <a:p>
                      <a:r>
                        <a:rPr lang="en-US" dirty="0">
                          <a:latin typeface="Times New Roman" panose="02020603050405020304" pitchFamily="18" charset="0"/>
                          <a:cs typeface="Times New Roman" panose="02020603050405020304" pitchFamily="18" charset="0"/>
                        </a:rPr>
                        <a:t>In this work a alerting system is implemented when a luggage is theft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25877075"/>
                  </a:ext>
                </a:extLst>
              </a:tr>
            </a:tbl>
          </a:graphicData>
        </a:graphic>
      </p:graphicFrame>
    </p:spTree>
    <p:extLst>
      <p:ext uri="{BB962C8B-B14F-4D97-AF65-F5344CB8AC3E}">
        <p14:creationId xmlns:p14="http://schemas.microsoft.com/office/powerpoint/2010/main" val="265249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STUDY</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325FBCA-F3EA-7A89-97B4-CC60C9AE8134}"/>
              </a:ext>
            </a:extLst>
          </p:cNvPr>
          <p:cNvSpPr>
            <a:spLocks noGrp="1"/>
          </p:cNvSpPr>
          <p:nvPr>
            <p:ph type="sldNum" sz="quarter" idx="12"/>
          </p:nvPr>
        </p:nvSpPr>
        <p:spPr/>
        <p:txBody>
          <a:bodyPr>
            <a:normAutofit/>
          </a:bodyPr>
          <a:lstStyle/>
          <a:p>
            <a:fld id="{6D22F896-40B5-4ADD-8801-0D06FADFA095}" type="slidenum">
              <a:rPr lang="en-US" smtClean="0"/>
              <a:t>9</a:t>
            </a:fld>
            <a:endParaRPr lang="en-US" dirty="0"/>
          </a:p>
        </p:txBody>
      </p:sp>
      <p:pic>
        <p:nvPicPr>
          <p:cNvPr id="4" name="Picture 3" descr="Ajay Kumar Garg Engineering College - AKGEC | Ghaziabad">
            <a:extLst>
              <a:ext uri="{FF2B5EF4-FFF2-40B4-BE49-F238E27FC236}">
                <a16:creationId xmlns:a16="http://schemas.microsoft.com/office/drawing/2014/main" id="{9250404A-79E2-F10B-449D-709FA6042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4">
            <a:extLst>
              <a:ext uri="{FF2B5EF4-FFF2-40B4-BE49-F238E27FC236}">
                <a16:creationId xmlns:a16="http://schemas.microsoft.com/office/drawing/2014/main" id="{B157938E-8F49-1A61-FE82-73D7996948FD}"/>
              </a:ext>
            </a:extLst>
          </p:cNvPr>
          <p:cNvGraphicFramePr>
            <a:graphicFrameLocks noGrp="1"/>
          </p:cNvGraphicFramePr>
          <p:nvPr>
            <p:extLst>
              <p:ext uri="{D42A27DB-BD31-4B8C-83A1-F6EECF244321}">
                <p14:modId xmlns:p14="http://schemas.microsoft.com/office/powerpoint/2010/main" val="2946858473"/>
              </p:ext>
            </p:extLst>
          </p:nvPr>
        </p:nvGraphicFramePr>
        <p:xfrm>
          <a:off x="1470989" y="1554553"/>
          <a:ext cx="9740350" cy="4873806"/>
        </p:xfrm>
        <a:graphic>
          <a:graphicData uri="http://schemas.openxmlformats.org/drawingml/2006/table">
            <a:tbl>
              <a:tblPr firstRow="1" bandRow="1">
                <a:tableStyleId>{5940675A-B579-460E-94D1-54222C63F5DA}</a:tableStyleId>
              </a:tblPr>
              <a:tblGrid>
                <a:gridCol w="744413">
                  <a:extLst>
                    <a:ext uri="{9D8B030D-6E8A-4147-A177-3AD203B41FA5}">
                      <a16:colId xmlns:a16="http://schemas.microsoft.com/office/drawing/2014/main" val="1150539115"/>
                    </a:ext>
                  </a:extLst>
                </a:gridCol>
                <a:gridCol w="2972138">
                  <a:extLst>
                    <a:ext uri="{9D8B030D-6E8A-4147-A177-3AD203B41FA5}">
                      <a16:colId xmlns:a16="http://schemas.microsoft.com/office/drawing/2014/main" val="4084798622"/>
                    </a:ext>
                  </a:extLst>
                </a:gridCol>
                <a:gridCol w="3566845">
                  <a:extLst>
                    <a:ext uri="{9D8B030D-6E8A-4147-A177-3AD203B41FA5}">
                      <a16:colId xmlns:a16="http://schemas.microsoft.com/office/drawing/2014/main" val="3069670076"/>
                    </a:ext>
                  </a:extLst>
                </a:gridCol>
                <a:gridCol w="2456954">
                  <a:extLst>
                    <a:ext uri="{9D8B030D-6E8A-4147-A177-3AD203B41FA5}">
                      <a16:colId xmlns:a16="http://schemas.microsoft.com/office/drawing/2014/main" val="3291064563"/>
                    </a:ext>
                  </a:extLst>
                </a:gridCol>
              </a:tblGrid>
              <a:tr h="467824">
                <a:tc>
                  <a:txBody>
                    <a:bodyPr/>
                    <a:lstStyle/>
                    <a:p>
                      <a:pPr algn="ctr"/>
                      <a:r>
                        <a:rPr lang="en-US" b="1" dirty="0">
                          <a:latin typeface="Times New Roman" panose="02020603050405020304" pitchFamily="18" charset="0"/>
                          <a:cs typeface="Times New Roman" panose="02020603050405020304" pitchFamily="18" charset="0"/>
                        </a:rPr>
                        <a:t>S. No</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Author(s)</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Title</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Overview</a:t>
                      </a:r>
                      <a:endParaRPr lang="en-IN"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95242267"/>
                  </a:ext>
                </a:extLst>
              </a:tr>
              <a:tr h="1845662">
                <a:tc>
                  <a:txBody>
                    <a:bodyPr/>
                    <a:lstStyle/>
                    <a:p>
                      <a:pPr algn="just"/>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nchor="ctr"/>
                </a:tc>
                <a:tc>
                  <a:txBody>
                    <a:bodyPr/>
                    <a:lstStyle/>
                    <a:p>
                      <a:pPr algn="just"/>
                      <a:r>
                        <a:rPr lang="en-US" dirty="0">
                          <a:latin typeface="Times New Roman" panose="02020603050405020304" pitchFamily="18" charset="0"/>
                          <a:cs typeface="Times New Roman" panose="02020603050405020304" pitchFamily="18" charset="0"/>
                        </a:rPr>
                        <a:t>Nestor et. al</a:t>
                      </a:r>
                      <a:endParaRPr lang="en-IN" dirty="0">
                        <a:latin typeface="Times New Roman" panose="02020603050405020304" pitchFamily="18" charset="0"/>
                        <a:cs typeface="Times New Roman" panose="02020603050405020304" pitchFamily="18" charset="0"/>
                      </a:endParaRPr>
                    </a:p>
                  </a:txBody>
                  <a:tcPr anchor="ctr"/>
                </a:tc>
                <a:tc>
                  <a:txBody>
                    <a:bodyPr/>
                    <a:lstStyle/>
                    <a:p>
                      <a:pPr algn="just"/>
                      <a:r>
                        <a:rPr lang="en-US"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Luggage Control System Based on NFC and Homomorphic Cryptography</a:t>
                      </a:r>
                      <a:endParaRPr lang="en-IN" dirty="0">
                        <a:latin typeface="Times New Roman" panose="02020603050405020304" pitchFamily="18" charset="0"/>
                        <a:cs typeface="Times New Roman" panose="02020603050405020304" pitchFamily="18" charset="0"/>
                      </a:endParaRPr>
                    </a:p>
                  </a:txBody>
                  <a:tcPr anchor="ctr"/>
                </a:tc>
                <a:tc>
                  <a:txBody>
                    <a:bodyPr/>
                    <a:lstStyle/>
                    <a:p>
                      <a:pPr algn="just"/>
                      <a:r>
                        <a:rPr lang="en-US" dirty="0">
                          <a:latin typeface="Times New Roman" panose="02020603050405020304" pitchFamily="18" charset="0"/>
                          <a:cs typeface="Times New Roman" panose="02020603050405020304" pitchFamily="18" charset="0"/>
                        </a:rPr>
                        <a:t>In this work the author developed a application which trace the luggage details until it claim</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93172969"/>
                  </a:ext>
                </a:extLst>
              </a:tr>
              <a:tr h="2383676">
                <a:tc>
                  <a:txBody>
                    <a:bodyPr/>
                    <a:lstStyle/>
                    <a:p>
                      <a:pPr algn="just"/>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nchor="ctr"/>
                </a:tc>
                <a:tc>
                  <a:txBody>
                    <a:bodyPr/>
                    <a:lstStyle/>
                    <a:p>
                      <a:pPr algn="just"/>
                      <a:r>
                        <a:rPr lang="en-IN" dirty="0">
                          <a:latin typeface="Times New Roman" panose="02020603050405020304" pitchFamily="18" charset="0"/>
                          <a:cs typeface="Times New Roman" panose="02020603050405020304" pitchFamily="18" charset="0"/>
                        </a:rPr>
                        <a:t>Peter D. DeVries</a:t>
                      </a:r>
                    </a:p>
                  </a:txBody>
                  <a:tcPr anchor="ctr"/>
                </a:tc>
                <a:tc>
                  <a:txBody>
                    <a:bodyPr/>
                    <a:lstStyle/>
                    <a:p>
                      <a:pPr algn="just"/>
                      <a:r>
                        <a:rPr lang="en-US" dirty="0">
                          <a:latin typeface="Times New Roman" panose="02020603050405020304" pitchFamily="18" charset="0"/>
                          <a:cs typeface="Times New Roman" panose="02020603050405020304" pitchFamily="18" charset="0"/>
                        </a:rPr>
                        <a:t>The state of RFID for effective baggage tracking in the airline industry</a:t>
                      </a:r>
                      <a:endParaRPr lang="en-IN" dirty="0">
                        <a:latin typeface="Times New Roman" panose="02020603050405020304" pitchFamily="18" charset="0"/>
                        <a:cs typeface="Times New Roman" panose="02020603050405020304" pitchFamily="18" charset="0"/>
                      </a:endParaRPr>
                    </a:p>
                  </a:txBody>
                  <a:tcPr anchor="ctr"/>
                </a:tc>
                <a:tc>
                  <a:txBody>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article examines the state of Radio Frequency Identification (RFID) as a solution to the problem of tracking baggage within the commercial aviation industry.</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25877075"/>
                  </a:ext>
                </a:extLst>
              </a:tr>
            </a:tbl>
          </a:graphicData>
        </a:graphic>
      </p:graphicFrame>
    </p:spTree>
    <p:extLst>
      <p:ext uri="{BB962C8B-B14F-4D97-AF65-F5344CB8AC3E}">
        <p14:creationId xmlns:p14="http://schemas.microsoft.com/office/powerpoint/2010/main" val="832260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325</TotalTime>
  <Words>2438</Words>
  <Application>Microsoft Office PowerPoint</Application>
  <PresentationFormat>Widescreen</PresentationFormat>
  <Paragraphs>247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Times New Roman</vt:lpstr>
      <vt:lpstr>Tw Cen MT</vt:lpstr>
      <vt:lpstr>Wingdings</vt:lpstr>
      <vt:lpstr>Circuit</vt:lpstr>
      <vt:lpstr>AI ENABLED INTEGRATED APPLICATION FOR LUGGAGE CAREER SYSTEM  </vt:lpstr>
      <vt:lpstr>ABSTRACT</vt:lpstr>
      <vt:lpstr>ABSTRACT</vt:lpstr>
      <vt:lpstr>INTRODUCTION</vt:lpstr>
      <vt:lpstr>PROBLEM STATEMENT</vt:lpstr>
      <vt:lpstr>OBJECTIVE AND SCOPE</vt:lpstr>
      <vt:lpstr>LITERATURE STUDY</vt:lpstr>
      <vt:lpstr>LITERATURE STUDY</vt:lpstr>
      <vt:lpstr>LITERATURE STUDY</vt:lpstr>
      <vt:lpstr>LITERATURE STUDY</vt:lpstr>
      <vt:lpstr>Proposed system</vt:lpstr>
      <vt:lpstr>System overall architecture</vt:lpstr>
      <vt:lpstr>TECHNICAL REQUIREMENTS</vt:lpstr>
      <vt:lpstr>METHODOLGIES USED</vt:lpstr>
      <vt:lpstr>Modules </vt:lpstr>
      <vt:lpstr>Destination suitability </vt:lpstr>
      <vt:lpstr>Parcel verification </vt:lpstr>
      <vt:lpstr>OTP ENCRYPTED QR DELIVERY</vt:lpstr>
      <vt:lpstr>USE CASE DIAGRAM</vt:lpstr>
      <vt:lpstr>USE CASE DIAGRAM</vt:lpstr>
      <vt:lpstr>DATA FLOW DIAGRAM</vt:lpstr>
      <vt:lpstr>DATA FLOW DIAGRAM</vt:lpstr>
      <vt:lpstr>Sentiment analysis</vt:lpstr>
      <vt:lpstr>PERFORMANCE ANALYSIS</vt:lpstr>
      <vt:lpstr>PERFORMANCE ANALYSIS</vt:lpstr>
      <vt:lpstr>PROJECT GUI</vt:lpstr>
      <vt:lpstr>PROJECT GUI</vt:lpstr>
      <vt:lpstr>PROJECT GUI</vt:lpstr>
      <vt:lpstr>PROJECT GUI</vt:lpstr>
      <vt:lpstr>PROJECT GUI</vt:lpstr>
      <vt:lpstr>PROJECT GUI</vt:lpstr>
      <vt:lpstr>PROJECT GUI</vt:lpstr>
      <vt:lpstr>PROJECT GUI</vt:lpstr>
      <vt:lpstr>PROJECT GUI</vt:lpstr>
      <vt:lpstr>PROJECT GUI</vt:lpstr>
      <vt:lpstr>PROJECT GUI</vt:lpstr>
      <vt:lpstr>Gantt chart</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109</cp:revision>
  <dcterms:created xsi:type="dcterms:W3CDTF">2023-10-13T09:54:05Z</dcterms:created>
  <dcterms:modified xsi:type="dcterms:W3CDTF">2024-05-25T18:19:42Z</dcterms:modified>
</cp:coreProperties>
</file>