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0" r:id="rId1"/>
  </p:sldMasterIdLst>
  <p:notesMasterIdLst>
    <p:notesMasterId r:id="rId23"/>
  </p:notesMasterIdLst>
  <p:sldIdLst>
    <p:sldId id="256" r:id="rId2"/>
    <p:sldId id="283" r:id="rId3"/>
    <p:sldId id="258" r:id="rId4"/>
    <p:sldId id="259" r:id="rId5"/>
    <p:sldId id="260" r:id="rId6"/>
    <p:sldId id="261" r:id="rId7"/>
    <p:sldId id="262" r:id="rId8"/>
    <p:sldId id="265" r:id="rId9"/>
    <p:sldId id="278" r:id="rId10"/>
    <p:sldId id="263" r:id="rId11"/>
    <p:sldId id="264" r:id="rId12"/>
    <p:sldId id="267" r:id="rId13"/>
    <p:sldId id="269" r:id="rId14"/>
    <p:sldId id="282" r:id="rId15"/>
    <p:sldId id="279" r:id="rId16"/>
    <p:sldId id="280" r:id="rId17"/>
    <p:sldId id="281" r:id="rId18"/>
    <p:sldId id="268" r:id="rId19"/>
    <p:sldId id="266"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7F663-DD62-4A07-891A-E836E5257A19}" type="datetimeFigureOut">
              <a:rPr lang="en-IN" smtClean="0"/>
              <a:t>17-10-2023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3BB072-E099-4654-944C-8DB16F44B71B}" type="slidenum">
              <a:rPr lang="en-IN" smtClean="0"/>
              <a:t>‹#›</a:t>
            </a:fld>
            <a:endParaRPr lang="en-IN"/>
          </a:p>
        </p:txBody>
      </p:sp>
    </p:spTree>
    <p:extLst>
      <p:ext uri="{BB962C8B-B14F-4D97-AF65-F5344CB8AC3E}">
        <p14:creationId xmlns:p14="http://schemas.microsoft.com/office/powerpoint/2010/main" val="1360880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5CD586D-24D4-4E89-9433-7E71050F9AEC}" type="datetime1">
              <a:rPr lang="en-US" smtClean="0"/>
              <a:t>10/17/2023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6949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B144C-69F2-48A6-9E40-A75A1A3049DF}" type="datetime1">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85966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B144C-69F2-48A6-9E40-A75A1A3049DF}" type="datetime1">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035967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B144C-69F2-48A6-9E40-A75A1A3049DF}" type="datetime1">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5116804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B144C-69F2-48A6-9E40-A75A1A3049DF}" type="datetime1">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9363098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5B144C-69F2-48A6-9E40-A75A1A3049DF}" type="datetime1">
              <a:rPr lang="en-US" smtClean="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5886498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5B144C-69F2-48A6-9E40-A75A1A3049DF}" type="datetime1">
              <a:rPr lang="en-US" smtClean="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4814032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B144C-69F2-48A6-9E40-A75A1A3049DF}" type="datetime1">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2767096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B144C-69F2-48A6-9E40-A75A1A3049DF}" type="datetime1">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6659973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B144C-69F2-48A6-9E40-A75A1A3049DF}" type="datetime1">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404559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B23E73-2477-493F-9A10-11342F93CABC}" type="datetime1">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0528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5B144C-69F2-48A6-9E40-A75A1A3049DF}" type="datetime1">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982536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5B144C-69F2-48A6-9E40-A75A1A3049DF}" type="datetime1">
              <a:rPr lang="en-US" smtClean="0"/>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3681541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980E87-0657-41F9-9CF2-8FDCE023A757}" type="datetime1">
              <a:rPr lang="en-US" smtClean="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2773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6A0D9-F073-4EDF-A55A-FB7F34664509}" type="datetime1">
              <a:rPr lang="en-US" smtClean="0"/>
              <a:t>10/17/2023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2197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B144C-69F2-48A6-9E40-A75A1A3049DF}" type="datetime1">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6365149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B144C-69F2-48A6-9E40-A75A1A3049DF}" type="datetime1">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1579697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C5B144C-69F2-48A6-9E40-A75A1A3049DF}" type="datetime1">
              <a:rPr lang="en-US" smtClean="0"/>
              <a:t>10/17/2023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17815261"/>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1B57-4628-BAC1-0609-A51BB0455F51}"/>
              </a:ext>
            </a:extLst>
          </p:cNvPr>
          <p:cNvSpPr>
            <a:spLocks noGrp="1"/>
          </p:cNvSpPr>
          <p:nvPr>
            <p:ph type="ctrTitle"/>
          </p:nvPr>
        </p:nvSpPr>
        <p:spPr>
          <a:xfrm>
            <a:off x="1174399" y="3584316"/>
            <a:ext cx="9843201" cy="1192949"/>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AI ENABLED INTEGRATED APPLICATION FOR LUGGAGE CAREER SYSTEM</a:t>
            </a:r>
            <a:br>
              <a:rPr lang="en-US" sz="2800" b="1" dirty="0">
                <a:latin typeface="Times New Roman" panose="02020603050405020304" pitchFamily="18" charset="0"/>
                <a:cs typeface="Times New Roman" panose="02020603050405020304" pitchFamily="18" charset="0"/>
              </a:rPr>
            </a:br>
            <a:br>
              <a:rPr lang="en-US" sz="2500" b="1" dirty="0">
                <a:latin typeface="Times New Roman" panose="02020603050405020304" pitchFamily="18" charset="0"/>
                <a:cs typeface="Times New Roman" panose="02020603050405020304" pitchFamily="18" charset="0"/>
              </a:rPr>
            </a:br>
            <a:endParaRPr lang="en-IN" sz="2500" dirty="0"/>
          </a:p>
        </p:txBody>
      </p:sp>
      <p:sp>
        <p:nvSpPr>
          <p:cNvPr id="4" name="Subtitle 2">
            <a:extLst>
              <a:ext uri="{FF2B5EF4-FFF2-40B4-BE49-F238E27FC236}">
                <a16:creationId xmlns:a16="http://schemas.microsoft.com/office/drawing/2014/main" id="{052383DD-B07F-0683-8701-7E28D833BE9E}"/>
              </a:ext>
            </a:extLst>
          </p:cNvPr>
          <p:cNvSpPr>
            <a:spLocks noGrp="1"/>
          </p:cNvSpPr>
          <p:nvPr>
            <p:ph type="subTitle" idx="1"/>
          </p:nvPr>
        </p:nvSpPr>
        <p:spPr>
          <a:xfrm>
            <a:off x="1606402" y="2669580"/>
            <a:ext cx="8915399" cy="268357"/>
          </a:xfrm>
        </p:spPr>
        <p:txBody>
          <a:bodyPr>
            <a:noAutofit/>
          </a:bodyPr>
          <a:lstStyle/>
          <a:p>
            <a:pPr algn="ctr"/>
            <a:r>
              <a:rPr lang="en-US" sz="1800" dirty="0">
                <a:solidFill>
                  <a:schemeClr val="tx1"/>
                </a:solidFill>
                <a:latin typeface="Times New Roman" panose="02020603050405020304" pitchFamily="18" charset="0"/>
                <a:cs typeface="Times New Roman" panose="02020603050405020304" pitchFamily="18" charset="0"/>
              </a:rPr>
              <a:t>Project Presentation on</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4BA5CEC-86C0-D1F1-6846-04F2095FB7EA}"/>
              </a:ext>
            </a:extLst>
          </p:cNvPr>
          <p:cNvSpPr>
            <a:spLocks noGrp="1"/>
          </p:cNvSpPr>
          <p:nvPr>
            <p:ph type="sldNum" sz="quarter" idx="12"/>
          </p:nvPr>
        </p:nvSpPr>
        <p:spPr/>
        <p:txBody>
          <a:bodyPr>
            <a:normAutofit/>
          </a:bodyPr>
          <a:lstStyle/>
          <a:p>
            <a:fld id="{6D22F896-40B5-4ADD-8801-0D06FADFA095}" type="slidenum">
              <a:rPr lang="en-US" smtClean="0"/>
              <a:t>1</a:t>
            </a:fld>
            <a:endParaRPr lang="en-US" dirty="0"/>
          </a:p>
        </p:txBody>
      </p:sp>
      <p:sp>
        <p:nvSpPr>
          <p:cNvPr id="3" name="Title 1">
            <a:extLst>
              <a:ext uri="{FF2B5EF4-FFF2-40B4-BE49-F238E27FC236}">
                <a16:creationId xmlns:a16="http://schemas.microsoft.com/office/drawing/2014/main" id="{A6E93425-98CC-E699-9CBF-D1FDC5D20306}"/>
              </a:ext>
            </a:extLst>
          </p:cNvPr>
          <p:cNvSpPr txBox="1">
            <a:spLocks/>
          </p:cNvSpPr>
          <p:nvPr/>
        </p:nvSpPr>
        <p:spPr>
          <a:xfrm>
            <a:off x="1606402" y="304728"/>
            <a:ext cx="9327803" cy="457198"/>
          </a:xfrm>
          <a:prstGeom prst="rect">
            <a:avLst/>
          </a:prstGeom>
          <a:effectLst/>
        </p:spPr>
        <p:txBody>
          <a:bodyPr vert="horz" lIns="91440" tIns="45720" rIns="91440" bIns="45720" rtlCol="0" anchor="b">
            <a:normAutofit lnSpcReduction="1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AJAY KUMAR GARG ENGINEERING COLLEGE, GHAZIABAD</a:t>
            </a:r>
            <a:endParaRPr lang="en-IN" sz="2400" b="1" dirty="0">
              <a:latin typeface="Times New Roman" panose="02020603050405020304" pitchFamily="18" charset="0"/>
              <a:cs typeface="Times New Roman" panose="02020603050405020304" pitchFamily="18" charset="0"/>
            </a:endParaRPr>
          </a:p>
        </p:txBody>
      </p:sp>
      <p:pic>
        <p:nvPicPr>
          <p:cNvPr id="5" name="Picture 4" descr="Ajay Kumar Garg Engineering College - AKGEC | Ghaziabad">
            <a:extLst>
              <a:ext uri="{FF2B5EF4-FFF2-40B4-BE49-F238E27FC236}">
                <a16:creationId xmlns:a16="http://schemas.microsoft.com/office/drawing/2014/main" id="{A8CE1BC4-8458-F3E7-46E7-164481D5C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5779" y="830331"/>
            <a:ext cx="1665384" cy="1628701"/>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537285E4-BAED-AF8C-86FF-B4712D80D8EE}"/>
              </a:ext>
            </a:extLst>
          </p:cNvPr>
          <p:cNvSpPr txBox="1">
            <a:spLocks/>
          </p:cNvSpPr>
          <p:nvPr/>
        </p:nvSpPr>
        <p:spPr>
          <a:xfrm>
            <a:off x="6270303" y="4267273"/>
            <a:ext cx="4620308" cy="27573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b="1" dirty="0">
                <a:latin typeface="Times New Roman" panose="02020603050405020304" pitchFamily="18" charset="0"/>
                <a:cs typeface="Times New Roman" panose="02020603050405020304" pitchFamily="18" charset="0"/>
              </a:rPr>
              <a:t>Presented By,</a:t>
            </a:r>
          </a:p>
          <a:p>
            <a:pPr algn="r"/>
            <a:r>
              <a:rPr lang="en-US" sz="1800" dirty="0">
                <a:latin typeface="Times New Roman" panose="02020603050405020304" pitchFamily="18" charset="0"/>
                <a:cs typeface="Times New Roman" panose="02020603050405020304" pitchFamily="18" charset="0"/>
              </a:rPr>
              <a:t>Atish </a:t>
            </a:r>
            <a:r>
              <a:rPr lang="en-US" sz="1800" dirty="0" err="1">
                <a:latin typeface="Times New Roman" panose="02020603050405020304" pitchFamily="18" charset="0"/>
                <a:cs typeface="Times New Roman" panose="02020603050405020304" pitchFamily="18" charset="0"/>
              </a:rPr>
              <a:t>Gorka</a:t>
            </a:r>
            <a:r>
              <a:rPr lang="en-US" sz="1800" dirty="0">
                <a:latin typeface="Times New Roman" panose="02020603050405020304" pitchFamily="18" charset="0"/>
                <a:cs typeface="Times New Roman" panose="02020603050405020304" pitchFamily="18" charset="0"/>
              </a:rPr>
              <a:t> (2000270110026)</a:t>
            </a:r>
          </a:p>
          <a:p>
            <a:pPr algn="r"/>
            <a:r>
              <a:rPr lang="en-US" sz="1800" dirty="0">
                <a:latin typeface="Times New Roman" panose="02020603050405020304" pitchFamily="18" charset="0"/>
                <a:cs typeface="Times New Roman" panose="02020603050405020304" pitchFamily="18" charset="0"/>
              </a:rPr>
              <a:t>Gaurav Singh (2000270110040)</a:t>
            </a:r>
          </a:p>
          <a:p>
            <a:pPr algn="r"/>
            <a:r>
              <a:rPr lang="en-US" sz="1800" dirty="0" err="1">
                <a:latin typeface="Times New Roman" panose="02020603050405020304" pitchFamily="18" charset="0"/>
                <a:cs typeface="Times New Roman" panose="02020603050405020304" pitchFamily="18" charset="0"/>
              </a:rPr>
              <a:t>Kartikey</a:t>
            </a:r>
            <a:r>
              <a:rPr lang="en-US" sz="1800" dirty="0">
                <a:latin typeface="Times New Roman" panose="02020603050405020304" pitchFamily="18" charset="0"/>
                <a:cs typeface="Times New Roman" panose="02020603050405020304" pitchFamily="18" charset="0"/>
              </a:rPr>
              <a:t> Tyagi (2100270119005)</a:t>
            </a:r>
          </a:p>
          <a:p>
            <a:pPr algn="r"/>
            <a:r>
              <a:rPr lang="en-US" sz="1800" dirty="0" err="1">
                <a:latin typeface="Times New Roman" panose="02020603050405020304" pitchFamily="18" charset="0"/>
                <a:cs typeface="Times New Roman" panose="02020603050405020304" pitchFamily="18" charset="0"/>
              </a:rPr>
              <a:t>Sahastranshu</a:t>
            </a:r>
            <a:r>
              <a:rPr lang="en-US" sz="1800" dirty="0">
                <a:latin typeface="Times New Roman" panose="02020603050405020304" pitchFamily="18" charset="0"/>
                <a:cs typeface="Times New Roman" panose="02020603050405020304" pitchFamily="18" charset="0"/>
              </a:rPr>
              <a:t> Mishra (2000270310134)</a:t>
            </a:r>
          </a:p>
        </p:txBody>
      </p:sp>
      <p:sp>
        <p:nvSpPr>
          <p:cNvPr id="9" name="Subtitle 2">
            <a:extLst>
              <a:ext uri="{FF2B5EF4-FFF2-40B4-BE49-F238E27FC236}">
                <a16:creationId xmlns:a16="http://schemas.microsoft.com/office/drawing/2014/main" id="{07D984F5-1695-3D6B-A6B5-35C75E320EC1}"/>
              </a:ext>
            </a:extLst>
          </p:cNvPr>
          <p:cNvSpPr txBox="1">
            <a:spLocks/>
          </p:cNvSpPr>
          <p:nvPr/>
        </p:nvSpPr>
        <p:spPr>
          <a:xfrm>
            <a:off x="1029508" y="4336349"/>
            <a:ext cx="4216271" cy="88183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latin typeface="Times New Roman" panose="02020603050405020304" pitchFamily="18" charset="0"/>
                <a:cs typeface="Times New Roman" panose="02020603050405020304" pitchFamily="18" charset="0"/>
              </a:rPr>
              <a:t>Guided By</a:t>
            </a:r>
          </a:p>
          <a:p>
            <a:pPr algn="l"/>
            <a:r>
              <a:rPr lang="en-US" sz="1800" dirty="0">
                <a:effectLst/>
                <a:latin typeface="Times New Roman" panose="02020603050405020304" pitchFamily="18" charset="0"/>
                <a:ea typeface="Calibri" panose="020F0502020204030204" pitchFamily="34" charset="0"/>
              </a:rPr>
              <a:t>Ms. Akansha Shukla</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28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DATA FLOW DIAGRAM</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88E7BD0-B14B-E0D6-C11F-229994D616FB}"/>
              </a:ext>
            </a:extLst>
          </p:cNvPr>
          <p:cNvSpPr>
            <a:spLocks noGrp="1"/>
          </p:cNvSpPr>
          <p:nvPr>
            <p:ph type="sldNum" sz="quarter" idx="12"/>
          </p:nvPr>
        </p:nvSpPr>
        <p:spPr/>
        <p:txBody>
          <a:bodyPr>
            <a:normAutofit/>
          </a:bodyPr>
          <a:lstStyle/>
          <a:p>
            <a:fld id="{6D22F896-40B5-4ADD-8801-0D06FADFA095}" type="slidenum">
              <a:rPr lang="en-US" smtClean="0"/>
              <a:t>10</a:t>
            </a:fld>
            <a:endParaRPr lang="en-US" dirty="0"/>
          </a:p>
        </p:txBody>
      </p:sp>
      <p:sp>
        <p:nvSpPr>
          <p:cNvPr id="6" name="Title 1">
            <a:extLst>
              <a:ext uri="{FF2B5EF4-FFF2-40B4-BE49-F238E27FC236}">
                <a16:creationId xmlns:a16="http://schemas.microsoft.com/office/drawing/2014/main" id="{2C858031-C586-545C-246C-FC53267E10BC}"/>
              </a:ext>
            </a:extLst>
          </p:cNvPr>
          <p:cNvSpPr txBox="1">
            <a:spLocks/>
          </p:cNvSpPr>
          <p:nvPr/>
        </p:nvSpPr>
        <p:spPr>
          <a:xfrm>
            <a:off x="1030287" y="1489045"/>
            <a:ext cx="10131425" cy="443024"/>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imes New Roman" panose="02020603050405020304" pitchFamily="18" charset="0"/>
                <a:cs typeface="Times New Roman" panose="02020603050405020304" pitchFamily="18" charset="0"/>
              </a:rPr>
              <a:t>LEVEL 0 DFD</a:t>
            </a:r>
            <a:endParaRPr lang="en-IN" b="1" dirty="0">
              <a:latin typeface="Times New Roman" panose="02020603050405020304" pitchFamily="18" charset="0"/>
              <a:cs typeface="Times New Roman" panose="02020603050405020304" pitchFamily="18" charset="0"/>
            </a:endParaRPr>
          </a:p>
        </p:txBody>
      </p:sp>
      <p:pic>
        <p:nvPicPr>
          <p:cNvPr id="4" name="Picture 3" descr="Ajay Kumar Garg Engineering College - AKGEC | Ghaziabad">
            <a:extLst>
              <a:ext uri="{FF2B5EF4-FFF2-40B4-BE49-F238E27FC236}">
                <a16:creationId xmlns:a16="http://schemas.microsoft.com/office/drawing/2014/main" id="{BBEB65E7-A16E-0B2A-8A59-3D77DC132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9FC439F-4143-5099-7901-5A1D215BA6A6}"/>
              </a:ext>
            </a:extLst>
          </p:cNvPr>
          <p:cNvPicPr>
            <a:picLocks noChangeAspect="1"/>
          </p:cNvPicPr>
          <p:nvPr/>
        </p:nvPicPr>
        <p:blipFill>
          <a:blip r:embed="rId3"/>
          <a:stretch>
            <a:fillRect/>
          </a:stretch>
        </p:blipFill>
        <p:spPr>
          <a:xfrm>
            <a:off x="1207036" y="2382668"/>
            <a:ext cx="8856474" cy="2089941"/>
          </a:xfrm>
          <a:prstGeom prst="rect">
            <a:avLst/>
          </a:prstGeom>
        </p:spPr>
      </p:pic>
    </p:spTree>
    <p:extLst>
      <p:ext uri="{BB962C8B-B14F-4D97-AF65-F5344CB8AC3E}">
        <p14:creationId xmlns:p14="http://schemas.microsoft.com/office/powerpoint/2010/main" val="1834326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DATA FLOW DIAGRAM</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34CDEEB-7A41-2FBA-711B-303D7A7171B8}"/>
              </a:ext>
            </a:extLst>
          </p:cNvPr>
          <p:cNvSpPr>
            <a:spLocks noGrp="1"/>
          </p:cNvSpPr>
          <p:nvPr>
            <p:ph type="sldNum" sz="quarter" idx="12"/>
          </p:nvPr>
        </p:nvSpPr>
        <p:spPr/>
        <p:txBody>
          <a:bodyPr>
            <a:normAutofit/>
          </a:bodyPr>
          <a:lstStyle/>
          <a:p>
            <a:fld id="{6D22F896-40B5-4ADD-8801-0D06FADFA095}" type="slidenum">
              <a:rPr lang="en-US" smtClean="0"/>
              <a:t>11</a:t>
            </a:fld>
            <a:endParaRPr lang="en-US" dirty="0"/>
          </a:p>
        </p:txBody>
      </p:sp>
      <p:sp>
        <p:nvSpPr>
          <p:cNvPr id="6" name="Title 1">
            <a:extLst>
              <a:ext uri="{FF2B5EF4-FFF2-40B4-BE49-F238E27FC236}">
                <a16:creationId xmlns:a16="http://schemas.microsoft.com/office/drawing/2014/main" id="{2C858031-C586-545C-246C-FC53267E10BC}"/>
              </a:ext>
            </a:extLst>
          </p:cNvPr>
          <p:cNvSpPr txBox="1">
            <a:spLocks/>
          </p:cNvSpPr>
          <p:nvPr/>
        </p:nvSpPr>
        <p:spPr>
          <a:xfrm>
            <a:off x="1030287" y="1489045"/>
            <a:ext cx="10131425" cy="443024"/>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imes New Roman" panose="02020603050405020304" pitchFamily="18" charset="0"/>
                <a:cs typeface="Times New Roman" panose="02020603050405020304" pitchFamily="18" charset="0"/>
              </a:rPr>
              <a:t>LEVEL 1 DFD</a:t>
            </a:r>
            <a:endParaRPr lang="en-IN" b="1" dirty="0">
              <a:latin typeface="Times New Roman" panose="02020603050405020304" pitchFamily="18" charset="0"/>
              <a:cs typeface="Times New Roman" panose="02020603050405020304" pitchFamily="18" charset="0"/>
            </a:endParaRPr>
          </a:p>
        </p:txBody>
      </p:sp>
      <p:pic>
        <p:nvPicPr>
          <p:cNvPr id="4" name="Picture 3" descr="Ajay Kumar Garg Engineering College - AKGEC | Ghaziabad">
            <a:extLst>
              <a:ext uri="{FF2B5EF4-FFF2-40B4-BE49-F238E27FC236}">
                <a16:creationId xmlns:a16="http://schemas.microsoft.com/office/drawing/2014/main" id="{5592A06D-EF74-E676-1ACD-227B64F26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4E8F180-988F-7DE0-5C52-7FC06603BAEC}"/>
              </a:ext>
            </a:extLst>
          </p:cNvPr>
          <p:cNvPicPr>
            <a:picLocks noChangeAspect="1"/>
          </p:cNvPicPr>
          <p:nvPr/>
        </p:nvPicPr>
        <p:blipFill>
          <a:blip r:embed="rId3"/>
          <a:stretch>
            <a:fillRect/>
          </a:stretch>
        </p:blipFill>
        <p:spPr>
          <a:xfrm>
            <a:off x="1337660" y="2050801"/>
            <a:ext cx="8938661" cy="4431772"/>
          </a:xfrm>
          <a:prstGeom prst="rect">
            <a:avLst/>
          </a:prstGeom>
        </p:spPr>
      </p:pic>
    </p:spTree>
    <p:extLst>
      <p:ext uri="{BB962C8B-B14F-4D97-AF65-F5344CB8AC3E}">
        <p14:creationId xmlns:p14="http://schemas.microsoft.com/office/powerpoint/2010/main" val="2364176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7FF896A6-EF96-ABC1-607F-6EF35B259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624084" y="349100"/>
            <a:ext cx="5408424" cy="507744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METHODOLGIES USED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1259073" y="1481860"/>
            <a:ext cx="8617687" cy="4640643"/>
          </a:xfrm>
        </p:spPr>
        <p:txBody>
          <a:bodyPr numCol="2">
            <a:noAutofit/>
          </a:bodyPr>
          <a:lstStyle/>
          <a:p>
            <a:pPr marL="342900" indent="-342900" algn="just">
              <a:buAutoNum type="arabicPeriod"/>
            </a:pPr>
            <a:r>
              <a:rPr lang="en-US" sz="1800" b="1" dirty="0">
                <a:latin typeface="Times New Roman" panose="02020603050405020304" pitchFamily="18" charset="0"/>
                <a:ea typeface="Tahoma" panose="020B0604030504040204" pitchFamily="34" charset="0"/>
                <a:cs typeface="Times New Roman" panose="02020603050405020304" pitchFamily="18" charset="0"/>
              </a:rPr>
              <a:t>Data collection and Preprocessing</a:t>
            </a:r>
          </a:p>
          <a:p>
            <a:pPr algn="just"/>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Pandas</a:t>
            </a:r>
          </a:p>
          <a:p>
            <a:pPr algn="just"/>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NumPy and Matplot</a:t>
            </a:r>
            <a:r>
              <a:rPr lang="en-US" sz="1800" dirty="0">
                <a:latin typeface="Times New Roman" panose="02020603050405020304" pitchFamily="18" charset="0"/>
                <a:ea typeface="Tahoma" panose="020B0604030504040204" pitchFamily="34" charset="0"/>
                <a:cs typeface="Times New Roman" panose="02020603050405020304" pitchFamily="18" charset="0"/>
              </a:rPr>
              <a:t>lib</a:t>
            </a:r>
          </a:p>
          <a:p>
            <a:pPr marL="0" indent="0" algn="just">
              <a:buNone/>
            </a:pPr>
            <a:r>
              <a:rPr lang="en-US" sz="1800" b="1" i="0" dirty="0">
                <a:effectLst/>
                <a:latin typeface="Times New Roman" panose="02020603050405020304" pitchFamily="18" charset="0"/>
                <a:ea typeface="Tahoma" panose="020B0604030504040204" pitchFamily="34" charset="0"/>
                <a:cs typeface="Times New Roman" panose="02020603050405020304" pitchFamily="18" charset="0"/>
              </a:rPr>
              <a:t>2. </a:t>
            </a:r>
            <a:r>
              <a:rPr lang="en-US" sz="1800" b="1" dirty="0">
                <a:latin typeface="Times New Roman" panose="02020603050405020304" pitchFamily="18" charset="0"/>
                <a:ea typeface="Tahoma" panose="020B0604030504040204" pitchFamily="34" charset="0"/>
                <a:cs typeface="Times New Roman" panose="02020603050405020304" pitchFamily="18" charset="0"/>
              </a:rPr>
              <a:t>Time, Route Estimation</a:t>
            </a:r>
            <a:endParaRPr lang="en-US" sz="1800" b="1" i="0" dirty="0">
              <a:effectLst/>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1800" dirty="0">
                <a:latin typeface="Times New Roman" panose="02020603050405020304" pitchFamily="18" charset="0"/>
                <a:ea typeface="Tahoma" panose="020B0604030504040204" pitchFamily="34" charset="0"/>
                <a:cs typeface="Times New Roman" panose="02020603050405020304" pitchFamily="18" charset="0"/>
              </a:rPr>
              <a:t>Scikit Learn</a:t>
            </a:r>
            <a:endParaRPr lang="en-US" sz="1800" i="0" dirty="0">
              <a:effectLst/>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1800" b="1" dirty="0">
                <a:latin typeface="Times New Roman" panose="02020603050405020304" pitchFamily="18" charset="0"/>
                <a:ea typeface="Tahoma" panose="020B0604030504040204" pitchFamily="34" charset="0"/>
                <a:cs typeface="Times New Roman" panose="02020603050405020304" pitchFamily="18" charset="0"/>
              </a:rPr>
              <a:t>3. Zone Comfortable Detection</a:t>
            </a:r>
          </a:p>
          <a:p>
            <a:pPr algn="just"/>
            <a:r>
              <a:rPr lang="en-US" sz="1800" dirty="0">
                <a:latin typeface="Times New Roman" panose="02020603050405020304" pitchFamily="18" charset="0"/>
                <a:ea typeface="Tahoma" panose="020B0604030504040204" pitchFamily="34" charset="0"/>
                <a:cs typeface="Times New Roman" panose="02020603050405020304" pitchFamily="18" charset="0"/>
              </a:rPr>
              <a:t>GPS</a:t>
            </a:r>
          </a:p>
          <a:p>
            <a:pPr algn="just"/>
            <a:r>
              <a:rPr lang="en-US" sz="1800" i="0" dirty="0">
                <a:effectLst/>
                <a:latin typeface="Times New Roman" panose="02020603050405020304" pitchFamily="18" charset="0"/>
                <a:ea typeface="Tahoma" panose="020B0604030504040204" pitchFamily="34" charset="0"/>
                <a:cs typeface="Times New Roman" panose="02020603050405020304" pitchFamily="18" charset="0"/>
              </a:rPr>
              <a:t>Scikit – lear</a:t>
            </a:r>
            <a:r>
              <a:rPr lang="en-US" sz="1800" dirty="0">
                <a:latin typeface="Times New Roman" panose="02020603050405020304" pitchFamily="18" charset="0"/>
                <a:ea typeface="Tahoma" panose="020B0604030504040204" pitchFamily="34" charset="0"/>
                <a:cs typeface="Times New Roman" panose="02020603050405020304" pitchFamily="18" charset="0"/>
              </a:rPr>
              <a:t>n</a:t>
            </a:r>
          </a:p>
          <a:p>
            <a:pPr marL="0" indent="0" algn="just">
              <a:buNone/>
            </a:pPr>
            <a:endParaRPr lang="en-US" sz="1800" i="0" dirty="0">
              <a:effectLst/>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sz="1800" b="1"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1800" b="1" dirty="0">
                <a:latin typeface="Times New Roman" panose="02020603050405020304" pitchFamily="18" charset="0"/>
                <a:ea typeface="Tahoma" panose="020B0604030504040204" pitchFamily="34" charset="0"/>
                <a:cs typeface="Times New Roman" panose="02020603050405020304" pitchFamily="18" charset="0"/>
              </a:rPr>
              <a:t>4. Web GUI </a:t>
            </a:r>
          </a:p>
          <a:p>
            <a:pPr algn="just"/>
            <a:r>
              <a:rPr lang="en-US" sz="1800" i="0" dirty="0">
                <a:effectLst/>
                <a:latin typeface="Times New Roman" panose="02020603050405020304" pitchFamily="18" charset="0"/>
                <a:ea typeface="Tahoma" panose="020B0604030504040204" pitchFamily="34" charset="0"/>
                <a:cs typeface="Times New Roman" panose="02020603050405020304" pitchFamily="18" charset="0"/>
              </a:rPr>
              <a:t>HTML, CS</a:t>
            </a:r>
            <a:r>
              <a:rPr lang="en-US" sz="1800" dirty="0">
                <a:latin typeface="Times New Roman" panose="02020603050405020304" pitchFamily="18" charset="0"/>
                <a:ea typeface="Tahoma" panose="020B0604030504040204" pitchFamily="34" charset="0"/>
                <a:cs typeface="Times New Roman" panose="02020603050405020304" pitchFamily="18" charset="0"/>
              </a:rPr>
              <a:t>S</a:t>
            </a:r>
          </a:p>
          <a:p>
            <a:pPr algn="just"/>
            <a:r>
              <a:rPr lang="en-US" sz="1800" i="0" dirty="0">
                <a:effectLst/>
                <a:latin typeface="Times New Roman" panose="02020603050405020304" pitchFamily="18" charset="0"/>
                <a:ea typeface="Tahoma" panose="020B0604030504040204" pitchFamily="34" charset="0"/>
                <a:cs typeface="Times New Roman" panose="02020603050405020304" pitchFamily="18" charset="0"/>
              </a:rPr>
              <a:t>Bootstrap</a:t>
            </a:r>
          </a:p>
          <a:p>
            <a:pPr algn="just"/>
            <a:r>
              <a:rPr lang="en-US" sz="1800" dirty="0">
                <a:latin typeface="Times New Roman" panose="02020603050405020304" pitchFamily="18" charset="0"/>
                <a:ea typeface="Tahoma" panose="020B0604030504040204" pitchFamily="34" charset="0"/>
                <a:cs typeface="Times New Roman" panose="02020603050405020304" pitchFamily="18" charset="0"/>
              </a:rPr>
              <a:t>jQuery</a:t>
            </a:r>
          </a:p>
          <a:p>
            <a:pPr marL="0" indent="0" algn="just">
              <a:buNone/>
            </a:pPr>
            <a:r>
              <a:rPr lang="en-US" sz="1800" b="1" dirty="0">
                <a:latin typeface="Times New Roman" panose="02020603050405020304" pitchFamily="18" charset="0"/>
                <a:ea typeface="Tahoma" panose="020B0604030504040204" pitchFamily="34" charset="0"/>
                <a:cs typeface="Times New Roman" panose="02020603050405020304" pitchFamily="18" charset="0"/>
              </a:rPr>
              <a:t>5. Data Management</a:t>
            </a:r>
          </a:p>
          <a:p>
            <a:pPr algn="just"/>
            <a:r>
              <a:rPr lang="en-US" sz="1800" dirty="0">
                <a:latin typeface="Times New Roman" panose="02020603050405020304" pitchFamily="18" charset="0"/>
                <a:ea typeface="Tahoma" panose="020B0604030504040204" pitchFamily="34" charset="0"/>
                <a:cs typeface="Times New Roman" panose="02020603050405020304" pitchFamily="18" charset="0"/>
              </a:rPr>
              <a:t>MySQL Database</a:t>
            </a:r>
          </a:p>
          <a:p>
            <a:pPr marL="0" indent="0" algn="just">
              <a:buNone/>
            </a:pPr>
            <a:r>
              <a:rPr lang="en-US" sz="1800" b="1" dirty="0">
                <a:latin typeface="Times New Roman" panose="02020603050405020304" pitchFamily="18" charset="0"/>
                <a:ea typeface="Tahoma" panose="020B0604030504040204" pitchFamily="34" charset="0"/>
                <a:cs typeface="Times New Roman" panose="02020603050405020304" pitchFamily="18" charset="0"/>
              </a:rPr>
              <a:t>6. Object Detection</a:t>
            </a:r>
          </a:p>
          <a:p>
            <a:pPr algn="just"/>
            <a:r>
              <a:rPr lang="en-US" sz="1800" dirty="0">
                <a:latin typeface="Times New Roman" panose="02020603050405020304" pitchFamily="18" charset="0"/>
                <a:ea typeface="Tahoma" panose="020B0604030504040204" pitchFamily="34" charset="0"/>
                <a:cs typeface="Times New Roman" panose="02020603050405020304" pitchFamily="18" charset="0"/>
              </a:rPr>
              <a:t>Open cv</a:t>
            </a:r>
          </a:p>
          <a:p>
            <a:pPr marL="0" indent="0" algn="just">
              <a:buNone/>
            </a:pPr>
            <a:r>
              <a:rPr lang="en-US" sz="1800" b="1" i="0" dirty="0">
                <a:effectLst/>
                <a:latin typeface="Times New Roman" panose="02020603050405020304" pitchFamily="18" charset="0"/>
                <a:ea typeface="Tahoma" panose="020B0604030504040204" pitchFamily="34" charset="0"/>
                <a:cs typeface="Times New Roman" panose="02020603050405020304" pitchFamily="18" charset="0"/>
              </a:rPr>
              <a:t>7. Encryption</a:t>
            </a:r>
          </a:p>
          <a:p>
            <a:pPr algn="just"/>
            <a:r>
              <a:rPr lang="en-US" sz="1800" dirty="0">
                <a:latin typeface="Times New Roman" panose="02020603050405020304" pitchFamily="18" charset="0"/>
                <a:ea typeface="Tahoma" panose="020B0604030504040204" pitchFamily="34" charset="0"/>
                <a:cs typeface="Times New Roman" panose="02020603050405020304" pitchFamily="18" charset="0"/>
              </a:rPr>
              <a:t>Md5 and QR code</a:t>
            </a:r>
            <a:endParaRPr lang="en-US" sz="1800" i="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A8F90E8-FAC3-AB04-5CEE-75B4F1F7E934}"/>
              </a:ext>
            </a:extLst>
          </p:cNvPr>
          <p:cNvSpPr>
            <a:spLocks noGrp="1"/>
          </p:cNvSpPr>
          <p:nvPr>
            <p:ph type="sldNum" sz="quarter" idx="12"/>
          </p:nvPr>
        </p:nvSpPr>
        <p:spPr/>
        <p:txBody>
          <a:bodyPr>
            <a:normAutofit/>
          </a:bodyPr>
          <a:lstStyle/>
          <a:p>
            <a:fld id="{6D22F896-40B5-4ADD-8801-0D06FADFA095}" type="slidenum">
              <a:rPr lang="en-US" smtClean="0"/>
              <a:t>12</a:t>
            </a:fld>
            <a:endParaRPr lang="en-US" dirty="0"/>
          </a:p>
        </p:txBody>
      </p:sp>
      <p:pic>
        <p:nvPicPr>
          <p:cNvPr id="4" name="Picture 3" descr="Ajay Kumar Garg Engineering College - AKGEC | Ghaziabad">
            <a:extLst>
              <a:ext uri="{FF2B5EF4-FFF2-40B4-BE49-F238E27FC236}">
                <a16:creationId xmlns:a16="http://schemas.microsoft.com/office/drawing/2014/main" id="{AB118885-FC44-9E5D-9400-268015199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29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CAE1AF-4DFE-443D-061D-14E468634774}"/>
              </a:ext>
            </a:extLst>
          </p:cNvPr>
          <p:cNvPicPr>
            <a:picLocks noChangeAspect="1"/>
          </p:cNvPicPr>
          <p:nvPr/>
        </p:nvPicPr>
        <p:blipFill>
          <a:blip r:embed="rId2"/>
          <a:stretch>
            <a:fillRect/>
          </a:stretch>
        </p:blipFill>
        <p:spPr>
          <a:xfrm>
            <a:off x="818707" y="1588026"/>
            <a:ext cx="8973011" cy="4997707"/>
          </a:xfrm>
          <a:prstGeom prst="rect">
            <a:avLst/>
          </a:prstGeom>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55665"/>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GUI</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normAutofit/>
          </a:bodyPr>
          <a:lstStyle/>
          <a:p>
            <a:fld id="{6D22F896-40B5-4ADD-8801-0D06FADFA095}" type="slidenum">
              <a:rPr lang="en-US" smtClean="0"/>
              <a:t>13</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C12BE19-6558-6F50-768F-A44A6210A256}"/>
              </a:ext>
            </a:extLst>
          </p:cNvPr>
          <p:cNvSpPr txBox="1">
            <a:spLocks/>
          </p:cNvSpPr>
          <p:nvPr/>
        </p:nvSpPr>
        <p:spPr>
          <a:xfrm>
            <a:off x="762868" y="1101079"/>
            <a:ext cx="10131425" cy="44302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b="1" dirty="0">
                <a:latin typeface="Times New Roman" panose="02020603050405020304" pitchFamily="18" charset="0"/>
                <a:cs typeface="Times New Roman" panose="02020603050405020304" pitchFamily="18" charset="0"/>
              </a:rPr>
              <a:t>PROFILE CREATION AND AUTHENDICATION</a:t>
            </a: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009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718057" y="388089"/>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GUI</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normAutofit/>
          </a:bodyPr>
          <a:lstStyle/>
          <a:p>
            <a:fld id="{6D22F896-40B5-4ADD-8801-0D06FADFA095}" type="slidenum">
              <a:rPr lang="en-US" smtClean="0"/>
              <a:t>14</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51F22D9-D8CD-A7F8-EFEF-9CE41DAB6391}"/>
              </a:ext>
            </a:extLst>
          </p:cNvPr>
          <p:cNvPicPr>
            <a:picLocks noChangeAspect="1"/>
          </p:cNvPicPr>
          <p:nvPr/>
        </p:nvPicPr>
        <p:blipFill>
          <a:blip r:embed="rId3"/>
          <a:stretch>
            <a:fillRect/>
          </a:stretch>
        </p:blipFill>
        <p:spPr>
          <a:xfrm>
            <a:off x="846155" y="2887820"/>
            <a:ext cx="9815710" cy="3321221"/>
          </a:xfrm>
          <a:prstGeom prst="rect">
            <a:avLst/>
          </a:prstGeom>
        </p:spPr>
      </p:pic>
      <p:pic>
        <p:nvPicPr>
          <p:cNvPr id="10" name="Picture 9">
            <a:extLst>
              <a:ext uri="{FF2B5EF4-FFF2-40B4-BE49-F238E27FC236}">
                <a16:creationId xmlns:a16="http://schemas.microsoft.com/office/drawing/2014/main" id="{6092DE63-1B43-0EAC-ECC3-C43B5F472798}"/>
              </a:ext>
            </a:extLst>
          </p:cNvPr>
          <p:cNvPicPr>
            <a:picLocks noChangeAspect="1"/>
          </p:cNvPicPr>
          <p:nvPr/>
        </p:nvPicPr>
        <p:blipFill>
          <a:blip r:embed="rId4"/>
          <a:stretch>
            <a:fillRect/>
          </a:stretch>
        </p:blipFill>
        <p:spPr>
          <a:xfrm>
            <a:off x="846155" y="1363289"/>
            <a:ext cx="1714588" cy="1352620"/>
          </a:xfrm>
          <a:prstGeom prst="rect">
            <a:avLst/>
          </a:prstGeom>
        </p:spPr>
      </p:pic>
      <p:sp>
        <p:nvSpPr>
          <p:cNvPr id="12" name="Title 1">
            <a:extLst>
              <a:ext uri="{FF2B5EF4-FFF2-40B4-BE49-F238E27FC236}">
                <a16:creationId xmlns:a16="http://schemas.microsoft.com/office/drawing/2014/main" id="{F123EFE2-012D-2C20-6E22-5F6E220C4A72}"/>
              </a:ext>
            </a:extLst>
          </p:cNvPr>
          <p:cNvSpPr txBox="1">
            <a:spLocks/>
          </p:cNvSpPr>
          <p:nvPr/>
        </p:nvSpPr>
        <p:spPr>
          <a:xfrm>
            <a:off x="718057" y="920265"/>
            <a:ext cx="10131425" cy="44302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b="1" dirty="0">
                <a:latin typeface="Times New Roman" panose="02020603050405020304" pitchFamily="18" charset="0"/>
                <a:cs typeface="Times New Roman" panose="02020603050405020304" pitchFamily="18" charset="0"/>
              </a:rPr>
              <a:t>LUGGAGE DATA WITH ENCRYPTED OTP AND GENERATED QR CODE</a:t>
            </a: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212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718057" y="388089"/>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GUI</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normAutofit/>
          </a:bodyPr>
          <a:lstStyle/>
          <a:p>
            <a:fld id="{6D22F896-40B5-4ADD-8801-0D06FADFA095}" type="slidenum">
              <a:rPr lang="en-US" smtClean="0"/>
              <a:t>15</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CC7BDB8-8095-63B7-20E6-93C77F7CF23F}"/>
              </a:ext>
            </a:extLst>
          </p:cNvPr>
          <p:cNvPicPr>
            <a:picLocks noChangeAspect="1"/>
          </p:cNvPicPr>
          <p:nvPr/>
        </p:nvPicPr>
        <p:blipFill>
          <a:blip r:embed="rId3"/>
          <a:stretch>
            <a:fillRect/>
          </a:stretch>
        </p:blipFill>
        <p:spPr>
          <a:xfrm>
            <a:off x="718057" y="1361404"/>
            <a:ext cx="10332723" cy="5147496"/>
          </a:xfrm>
          <a:prstGeom prst="rect">
            <a:avLst/>
          </a:prstGeom>
        </p:spPr>
      </p:pic>
      <p:sp>
        <p:nvSpPr>
          <p:cNvPr id="9" name="Title 1">
            <a:extLst>
              <a:ext uri="{FF2B5EF4-FFF2-40B4-BE49-F238E27FC236}">
                <a16:creationId xmlns:a16="http://schemas.microsoft.com/office/drawing/2014/main" id="{445D02FA-B036-95A6-4EC6-281AEA062879}"/>
              </a:ext>
            </a:extLst>
          </p:cNvPr>
          <p:cNvSpPr txBox="1">
            <a:spLocks/>
          </p:cNvSpPr>
          <p:nvPr/>
        </p:nvSpPr>
        <p:spPr>
          <a:xfrm>
            <a:off x="785057" y="799039"/>
            <a:ext cx="10131425" cy="44302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b="1" dirty="0">
                <a:latin typeface="Times New Roman" panose="02020603050405020304" pitchFamily="18" charset="0"/>
                <a:cs typeface="Times New Roman" panose="02020603050405020304" pitchFamily="18" charset="0"/>
              </a:rPr>
              <a:t>RECEIVER QR CODE VERIFICATION </a:t>
            </a: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841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718057" y="388089"/>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GUI</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normAutofit/>
          </a:bodyPr>
          <a:lstStyle/>
          <a:p>
            <a:fld id="{6D22F896-40B5-4ADD-8801-0D06FADFA095}" type="slidenum">
              <a:rPr lang="en-US" smtClean="0"/>
              <a:t>16</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56C55D7-0547-0412-548E-F2FD2DFD2AA7}"/>
              </a:ext>
            </a:extLst>
          </p:cNvPr>
          <p:cNvPicPr>
            <a:picLocks noChangeAspect="1"/>
          </p:cNvPicPr>
          <p:nvPr/>
        </p:nvPicPr>
        <p:blipFill>
          <a:blip r:embed="rId3"/>
          <a:stretch>
            <a:fillRect/>
          </a:stretch>
        </p:blipFill>
        <p:spPr>
          <a:xfrm>
            <a:off x="829339" y="1231230"/>
            <a:ext cx="9735879" cy="4652044"/>
          </a:xfrm>
          <a:prstGeom prst="rect">
            <a:avLst/>
          </a:prstGeom>
        </p:spPr>
      </p:pic>
      <p:sp>
        <p:nvSpPr>
          <p:cNvPr id="9" name="Title 1">
            <a:extLst>
              <a:ext uri="{FF2B5EF4-FFF2-40B4-BE49-F238E27FC236}">
                <a16:creationId xmlns:a16="http://schemas.microsoft.com/office/drawing/2014/main" id="{B5941842-128A-34E4-4903-AD090485D539}"/>
              </a:ext>
            </a:extLst>
          </p:cNvPr>
          <p:cNvSpPr txBox="1">
            <a:spLocks/>
          </p:cNvSpPr>
          <p:nvPr/>
        </p:nvSpPr>
        <p:spPr>
          <a:xfrm>
            <a:off x="785057" y="779722"/>
            <a:ext cx="10131425" cy="44302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b="1" dirty="0">
                <a:latin typeface="Times New Roman" panose="02020603050405020304" pitchFamily="18" charset="0"/>
                <a:cs typeface="Times New Roman" panose="02020603050405020304" pitchFamily="18" charset="0"/>
              </a:rPr>
              <a:t>NEXT HUB FAIR ESTIMATION USING GPS DATA</a:t>
            </a: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7161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718057" y="388089"/>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GUI</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normAutofit/>
          </a:bodyPr>
          <a:lstStyle/>
          <a:p>
            <a:fld id="{6D22F896-40B5-4ADD-8801-0D06FADFA095}" type="slidenum">
              <a:rPr lang="en-US" smtClean="0"/>
              <a:t>17</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25A0353-98E7-FAE1-30F7-F45E8D20CBC9}"/>
              </a:ext>
            </a:extLst>
          </p:cNvPr>
          <p:cNvPicPr>
            <a:picLocks noChangeAspect="1"/>
          </p:cNvPicPr>
          <p:nvPr/>
        </p:nvPicPr>
        <p:blipFill>
          <a:blip r:embed="rId3"/>
          <a:stretch>
            <a:fillRect/>
          </a:stretch>
        </p:blipFill>
        <p:spPr>
          <a:xfrm>
            <a:off x="741119" y="1271203"/>
            <a:ext cx="10416363" cy="4977196"/>
          </a:xfrm>
          <a:prstGeom prst="rect">
            <a:avLst/>
          </a:prstGeom>
        </p:spPr>
      </p:pic>
      <p:sp>
        <p:nvSpPr>
          <p:cNvPr id="9" name="Title 1">
            <a:extLst>
              <a:ext uri="{FF2B5EF4-FFF2-40B4-BE49-F238E27FC236}">
                <a16:creationId xmlns:a16="http://schemas.microsoft.com/office/drawing/2014/main" id="{2D41A336-18A1-9508-66E1-FC2DB8B872D2}"/>
              </a:ext>
            </a:extLst>
          </p:cNvPr>
          <p:cNvSpPr txBox="1">
            <a:spLocks/>
          </p:cNvSpPr>
          <p:nvPr/>
        </p:nvSpPr>
        <p:spPr>
          <a:xfrm>
            <a:off x="741119" y="828179"/>
            <a:ext cx="10131425" cy="44302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b="1" dirty="0">
                <a:latin typeface="Times New Roman" panose="02020603050405020304" pitchFamily="18" charset="0"/>
                <a:cs typeface="Times New Roman" panose="02020603050405020304" pitchFamily="18" charset="0"/>
              </a:rPr>
              <a:t>TRANSPORT ROUTE COMPORT DETECTION</a:t>
            </a: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147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6D17B22D-FCC8-7D1A-DF66-2AC7F09D2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995684" y="306570"/>
            <a:ext cx="4036824" cy="507744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progress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956931" y="1371600"/>
            <a:ext cx="8617687" cy="5137300"/>
          </a:xfrm>
        </p:spPr>
        <p:txBody>
          <a:bodyPr>
            <a:noAutofit/>
          </a:bodyPr>
          <a:lstStyle/>
          <a:p>
            <a:pPr marL="0" indent="0" algn="just">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As of now we started to develop the GUI and implemented some of the things like </a:t>
            </a:r>
          </a:p>
          <a:p>
            <a:pPr algn="just"/>
            <a:r>
              <a:rPr lang="en-US" sz="2000" i="0" dirty="0">
                <a:effectLst/>
                <a:latin typeface="Times New Roman" panose="02020603050405020304" pitchFamily="18" charset="0"/>
                <a:ea typeface="Tahoma" panose="020B0604030504040204" pitchFamily="34" charset="0"/>
                <a:cs typeface="Times New Roman" panose="02020603050405020304" pitchFamily="18" charset="0"/>
              </a:rPr>
              <a:t>Adding luggage</a:t>
            </a: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Count parcel from image</a:t>
            </a:r>
          </a:p>
          <a:p>
            <a:pPr algn="just"/>
            <a:r>
              <a:rPr lang="en-US" sz="2000" i="0" dirty="0">
                <a:effectLst/>
                <a:latin typeface="Times New Roman" panose="02020603050405020304" pitchFamily="18" charset="0"/>
                <a:ea typeface="Tahoma" panose="020B0604030504040204" pitchFamily="34" charset="0"/>
                <a:cs typeface="Times New Roman" panose="02020603050405020304" pitchFamily="18" charset="0"/>
              </a:rPr>
              <a:t>Encryption code generation</a:t>
            </a: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QR based verification</a:t>
            </a:r>
          </a:p>
          <a:p>
            <a:pPr algn="just"/>
            <a:r>
              <a:rPr lang="en-US" sz="2000" i="0" dirty="0">
                <a:effectLst/>
                <a:latin typeface="Times New Roman" panose="02020603050405020304" pitchFamily="18" charset="0"/>
                <a:ea typeface="Tahoma" panose="020B0604030504040204" pitchFamily="34" charset="0"/>
                <a:cs typeface="Times New Roman" panose="02020603050405020304" pitchFamily="18" charset="0"/>
              </a:rPr>
              <a:t>Hub distance measuring</a:t>
            </a: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Travel zone comfort detection</a:t>
            </a:r>
          </a:p>
          <a:p>
            <a:pPr marL="0" indent="0" algn="just">
              <a:buNone/>
            </a:pPr>
            <a:r>
              <a:rPr lang="en-US" sz="2000" i="0" dirty="0">
                <a:effectLst/>
                <a:latin typeface="Times New Roman" panose="02020603050405020304" pitchFamily="18" charset="0"/>
                <a:ea typeface="Tahoma" panose="020B0604030504040204" pitchFamily="34" charset="0"/>
                <a:cs typeface="Times New Roman" panose="02020603050405020304" pitchFamily="18" charset="0"/>
              </a:rPr>
              <a:t>In upcoming reviews we will implement the rest of the functionalities and improve the accessibility of GUI and user based luggage tracing methods</a:t>
            </a:r>
          </a:p>
        </p:txBody>
      </p:sp>
      <p:sp>
        <p:nvSpPr>
          <p:cNvPr id="2" name="Slide Number Placeholder 1">
            <a:extLst>
              <a:ext uri="{FF2B5EF4-FFF2-40B4-BE49-F238E27FC236}">
                <a16:creationId xmlns:a16="http://schemas.microsoft.com/office/drawing/2014/main" id="{9FD8CC2D-CFC7-C20C-493D-933A341AC99E}"/>
              </a:ext>
            </a:extLst>
          </p:cNvPr>
          <p:cNvSpPr>
            <a:spLocks noGrp="1"/>
          </p:cNvSpPr>
          <p:nvPr>
            <p:ph type="sldNum" sz="quarter" idx="12"/>
          </p:nvPr>
        </p:nvSpPr>
        <p:spPr/>
        <p:txBody>
          <a:bodyPr>
            <a:normAutofit/>
          </a:bodyPr>
          <a:lstStyle/>
          <a:p>
            <a:fld id="{6D22F896-40B5-4ADD-8801-0D06FADFA095}" type="slidenum">
              <a:rPr lang="en-US" smtClean="0"/>
              <a:t>18</a:t>
            </a:fld>
            <a:endParaRPr lang="en-US" dirty="0"/>
          </a:p>
        </p:txBody>
      </p:sp>
      <p:pic>
        <p:nvPicPr>
          <p:cNvPr id="4" name="Picture 3" descr="Ajay Kumar Garg Engineering College - AKGEC | Ghaziabad">
            <a:extLst>
              <a:ext uri="{FF2B5EF4-FFF2-40B4-BE49-F238E27FC236}">
                <a16:creationId xmlns:a16="http://schemas.microsoft.com/office/drawing/2014/main" id="{520F19D9-FD05-74A0-F9D9-5B54BE6EE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677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Gantt chart</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C5E8CD1-D55D-68A7-08FC-DC0B04E85E5D}"/>
              </a:ext>
            </a:extLst>
          </p:cNvPr>
          <p:cNvSpPr>
            <a:spLocks noGrp="1"/>
          </p:cNvSpPr>
          <p:nvPr>
            <p:ph type="sldNum" sz="quarter" idx="12"/>
          </p:nvPr>
        </p:nvSpPr>
        <p:spPr/>
        <p:txBody>
          <a:bodyPr>
            <a:normAutofit/>
          </a:bodyPr>
          <a:lstStyle/>
          <a:p>
            <a:fld id="{6D22F896-40B5-4ADD-8801-0D06FADFA095}" type="slidenum">
              <a:rPr lang="en-US" smtClean="0"/>
              <a:t>19</a:t>
            </a:fld>
            <a:endParaRPr lang="en-US" dirty="0"/>
          </a:p>
        </p:txBody>
      </p:sp>
      <p:pic>
        <p:nvPicPr>
          <p:cNvPr id="3" name="Picture 2" descr="Ajay Kumar Garg Engineering College - AKGEC | Ghaziabad">
            <a:extLst>
              <a:ext uri="{FF2B5EF4-FFF2-40B4-BE49-F238E27FC236}">
                <a16:creationId xmlns:a16="http://schemas.microsoft.com/office/drawing/2014/main" id="{E0534406-1606-ECF4-AD9F-FD5A1680F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1DD71FF-4FC5-AF26-5AB0-D0C55A7BFD8E}"/>
              </a:ext>
            </a:extLst>
          </p:cNvPr>
          <p:cNvPicPr>
            <a:picLocks noChangeAspect="1"/>
          </p:cNvPicPr>
          <p:nvPr/>
        </p:nvPicPr>
        <p:blipFill>
          <a:blip r:embed="rId3"/>
          <a:stretch>
            <a:fillRect/>
          </a:stretch>
        </p:blipFill>
        <p:spPr>
          <a:xfrm>
            <a:off x="1000150" y="1242559"/>
            <a:ext cx="9674938" cy="5075801"/>
          </a:xfrm>
          <a:prstGeom prst="rect">
            <a:avLst/>
          </a:prstGeom>
        </p:spPr>
      </p:pic>
    </p:spTree>
    <p:extLst>
      <p:ext uri="{BB962C8B-B14F-4D97-AF65-F5344CB8AC3E}">
        <p14:creationId xmlns:p14="http://schemas.microsoft.com/office/powerpoint/2010/main" val="778979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3F2D3B0-0970-099C-905D-CE8452561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914581" y="699942"/>
            <a:ext cx="3494567" cy="507744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439480"/>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1004777" y="988396"/>
            <a:ext cx="9404497" cy="5077440"/>
          </a:xfrm>
        </p:spPr>
        <p:txBody>
          <a:bodyPr>
            <a:noAutofit/>
          </a:bodyPr>
          <a:lstStyle/>
          <a:p>
            <a:pPr marL="0" indent="0" algn="just">
              <a:buNone/>
            </a:pPr>
            <a:r>
              <a:rPr lang="en-US" sz="1700" b="0" i="0" dirty="0">
                <a:effectLst/>
                <a:latin typeface="Times New Roman" panose="02020603050405020304" pitchFamily="18" charset="0"/>
                <a:ea typeface="Tahoma" panose="020B0604030504040204" pitchFamily="34" charset="0"/>
                <a:cs typeface="Times New Roman" panose="02020603050405020304" pitchFamily="18" charset="0"/>
              </a:rPr>
              <a:t>The importance of a luggage carrier system in today's era lies in its ability to address the challenges posed by increased travel, globalization, security concerns, and technological advancements. By providing efficient, secure, and data-driven solutions, these systems play a crucial role in shaping the future of the transportation and logistics industry. This project implements, the AI-enabled luggage carrier management system represents a paradigm shift in the transportation industry. By combining real-time tracking, route optimization, resource allocation, security features, GPS services, and advanced analytics, the system not only addresses current challenges but also sets the stage for a more efficient, secure, and data-driven future in luggage management.	</a:t>
            </a:r>
          </a:p>
          <a:p>
            <a:pPr marL="0" indent="0" algn="just">
              <a:buNone/>
            </a:pPr>
            <a:r>
              <a:rPr lang="en-US" sz="1700" b="0" i="0" dirty="0">
                <a:effectLst/>
                <a:latin typeface="Times New Roman" panose="02020603050405020304" pitchFamily="18" charset="0"/>
                <a:ea typeface="Tahoma" panose="020B0604030504040204" pitchFamily="34" charset="0"/>
                <a:cs typeface="Times New Roman" panose="02020603050405020304" pitchFamily="18" charset="0"/>
              </a:rPr>
              <a:t>The system incorporates a comprehensive set of features, including real-time luggage tracking, route optimization, resource allocation, security enhancements, and user authentication. Leveraging cutting-edge technologies such as GPS services, data analytics, and predictive modeling, the system aims to revolutionize the luggage management landscape. The real-time luggage tracking feature ensures that both carriers and users can monitor the exact location and status of luggage throughout its journey. Route optimization and resource allocation algorithms work in tandem to streamline carrier operations, minimizing travel time and maximizing resource utilization. Security features embedded within the system add an extra layer of protection, safeguarding luggage from potential threats or unauthorized access.</a:t>
            </a:r>
          </a:p>
        </p:txBody>
      </p:sp>
      <p:sp>
        <p:nvSpPr>
          <p:cNvPr id="2" name="Slide Number Placeholder 1">
            <a:extLst>
              <a:ext uri="{FF2B5EF4-FFF2-40B4-BE49-F238E27FC236}">
                <a16:creationId xmlns:a16="http://schemas.microsoft.com/office/drawing/2014/main" id="{9D9470AE-9F7E-A879-0CE7-BFA3C86825E3}"/>
              </a:ext>
            </a:extLst>
          </p:cNvPr>
          <p:cNvSpPr>
            <a:spLocks noGrp="1"/>
          </p:cNvSpPr>
          <p:nvPr>
            <p:ph type="sldNum" sz="quarter" idx="12"/>
          </p:nvPr>
        </p:nvSpPr>
        <p:spPr/>
        <p:txBody>
          <a:bodyPr>
            <a:normAutofit/>
          </a:bodyPr>
          <a:lstStyle/>
          <a:p>
            <a:fld id="{6D22F896-40B5-4ADD-8801-0D06FADFA095}" type="slidenum">
              <a:rPr lang="en-US" smtClean="0"/>
              <a:t>2</a:t>
            </a:fld>
            <a:endParaRPr lang="en-US" dirty="0"/>
          </a:p>
        </p:txBody>
      </p:sp>
      <p:pic>
        <p:nvPicPr>
          <p:cNvPr id="4" name="Picture 3" descr="Ajay Kumar Garg Engineering College - AKGEC | Ghaziabad">
            <a:extLst>
              <a:ext uri="{FF2B5EF4-FFF2-40B4-BE49-F238E27FC236}">
                <a16:creationId xmlns:a16="http://schemas.microsoft.com/office/drawing/2014/main" id="{3F63AD9C-828E-06E8-0F9B-5FF9EB997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647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33D5B08-F29D-A87B-C90D-E95D4B4A4363}"/>
              </a:ext>
            </a:extLst>
          </p:cNvPr>
          <p:cNvSpPr>
            <a:spLocks noGrp="1"/>
          </p:cNvSpPr>
          <p:nvPr>
            <p:ph type="sldNum" sz="quarter" idx="12"/>
          </p:nvPr>
        </p:nvSpPr>
        <p:spPr/>
        <p:txBody>
          <a:bodyPr>
            <a:normAutofit/>
          </a:bodyPr>
          <a:lstStyle/>
          <a:p>
            <a:fld id="{6D22F896-40B5-4ADD-8801-0D06FADFA095}" type="slidenum">
              <a:rPr lang="en-US" smtClean="0"/>
              <a:t>20</a:t>
            </a:fld>
            <a:endParaRPr lang="en-US" dirty="0"/>
          </a:p>
        </p:txBody>
      </p:sp>
      <p:sp>
        <p:nvSpPr>
          <p:cNvPr id="2" name="Subtitle 2">
            <a:extLst>
              <a:ext uri="{FF2B5EF4-FFF2-40B4-BE49-F238E27FC236}">
                <a16:creationId xmlns:a16="http://schemas.microsoft.com/office/drawing/2014/main" id="{1851C0FC-B40C-8FC8-901B-781A4F0B0FAE}"/>
              </a:ext>
            </a:extLst>
          </p:cNvPr>
          <p:cNvSpPr txBox="1">
            <a:spLocks/>
          </p:cNvSpPr>
          <p:nvPr/>
        </p:nvSpPr>
        <p:spPr>
          <a:xfrm>
            <a:off x="818707" y="3627091"/>
            <a:ext cx="9889219" cy="225618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Kalliopi</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Tsolaki</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Thanasis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Vafeiadis</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Alexandros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Nizamis</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Dimosthenis</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Ioannidis and Dimitrios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Tzovaras</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Utilizing machine learning on freight transportation and logistics applications: A review, ICT Express 9, Elsevier, Volume 9, Issue 3, June 2023, https://doi.org/10.1016/j.icte.2022.02.001</a:t>
            </a:r>
          </a:p>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[2]	Terence, E. and Reddy, Siva and Reddy, K. Madhu and Reddy, T. Veera, Smart Luggage Carrier System, Proceedings of the International Conference on Innovative Computing &amp; Communication (ICICC), May 27, 2022. Available at SSRN: https://ssrn.com/abstract=4121060 or http://dx.doi.org/10.2139/ssrn.4121060</a:t>
            </a:r>
          </a:p>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[3] Tetsuya Manabe, Kazuo Mizuno, Keisuke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Hatano</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and Masahiko Kaneko, "Ultraviolet sterilization information provision system of baggage carts and arriving baggage for airports", IATSS Research, December 2022. DOI:10.1016/j.iatssr.2022.12.004</a:t>
            </a:r>
          </a:p>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[4]	P. L. S. Krishnan, R. Valli, R. Priya and V.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Pravinkumar</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Smart Luggage Carrier system with Theft Prevention and Real Time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TrackingUsing</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Nano Arduino structure, 2020 International Conference on System, Computation, Automation and Networking (ICSCAN), Pondicherry, India, 2020, pp. 1-5,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10.1109/ICSCAN49426.2020.9262445.</a:t>
            </a:r>
          </a:p>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endParaRPr lang="en-US" sz="1700" dirty="0">
              <a:latin typeface="Times New Roman" panose="02020603050405020304" pitchFamily="18" charset="0"/>
              <a:cs typeface="Times New Roman" panose="02020603050405020304" pitchFamily="18" charset="0"/>
            </a:endParaRPr>
          </a:p>
          <a:p>
            <a:pPr algn="just"/>
            <a:endParaRPr lang="en-US" sz="1700" dirty="0">
              <a:latin typeface="Times New Roman" panose="02020603050405020304" pitchFamily="18" charset="0"/>
              <a:cs typeface="Times New Roman" panose="02020603050405020304" pitchFamily="18" charset="0"/>
            </a:endParaRPr>
          </a:p>
          <a:p>
            <a:pPr algn="just"/>
            <a:endParaRPr lang="en-US" sz="1700" dirty="0">
              <a:latin typeface="Times New Roman" panose="02020603050405020304" pitchFamily="18" charset="0"/>
              <a:cs typeface="Times New Roman" panose="02020603050405020304" pitchFamily="18" charset="0"/>
            </a:endParaRPr>
          </a:p>
          <a:p>
            <a:pPr algn="just"/>
            <a:endParaRPr lang="en-US" sz="1700" dirty="0">
              <a:latin typeface="Times New Roman" panose="02020603050405020304" pitchFamily="18" charset="0"/>
              <a:cs typeface="Times New Roman" panose="02020603050405020304" pitchFamily="18" charset="0"/>
            </a:endParaRPr>
          </a:p>
        </p:txBody>
      </p:sp>
      <p:pic>
        <p:nvPicPr>
          <p:cNvPr id="4" name="Picture 3" descr="Ajay Kumar Garg Engineering College - AKGEC | Ghaziabad">
            <a:extLst>
              <a:ext uri="{FF2B5EF4-FFF2-40B4-BE49-F238E27FC236}">
                <a16:creationId xmlns:a16="http://schemas.microsoft.com/office/drawing/2014/main" id="{E0BBADEF-70E0-FB1B-0AE0-12E374231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354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3C7B985-FC1F-FC3F-D0CD-D27D53E41114}"/>
              </a:ext>
            </a:extLst>
          </p:cNvPr>
          <p:cNvSpPr>
            <a:spLocks noGrp="1"/>
          </p:cNvSpPr>
          <p:nvPr>
            <p:ph type="sldNum" sz="quarter" idx="12"/>
          </p:nvPr>
        </p:nvSpPr>
        <p:spPr/>
        <p:txBody>
          <a:bodyPr>
            <a:normAutofit/>
          </a:bodyPr>
          <a:lstStyle/>
          <a:p>
            <a:fld id="{6D22F896-40B5-4ADD-8801-0D06FADFA095}" type="slidenum">
              <a:rPr lang="en-US" smtClean="0"/>
              <a:t>21</a:t>
            </a:fld>
            <a:endParaRPr lang="en-US" dirty="0"/>
          </a:p>
        </p:txBody>
      </p:sp>
      <p:sp>
        <p:nvSpPr>
          <p:cNvPr id="3" name="Subtitle 2">
            <a:extLst>
              <a:ext uri="{FF2B5EF4-FFF2-40B4-BE49-F238E27FC236}">
                <a16:creationId xmlns:a16="http://schemas.microsoft.com/office/drawing/2014/main" id="{EC1986E1-A051-8212-35FD-D564D014A06C}"/>
              </a:ext>
            </a:extLst>
          </p:cNvPr>
          <p:cNvSpPr txBox="1">
            <a:spLocks/>
          </p:cNvSpPr>
          <p:nvPr/>
        </p:nvSpPr>
        <p:spPr>
          <a:xfrm>
            <a:off x="1064834" y="2171011"/>
            <a:ext cx="9727213" cy="4442439"/>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[5] Afrin Khan, Bandini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Nalwade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Neha Kharshinge3, Sonali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Kamble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SMART LUGGAGE SYSTEM, International Research Journal of Engineering and Technology (IRJET), Volume: 06 Issue: 11, Nov 2019, https://www.irjet.net/archives/V6/i11/IRJET-V6I1130.pdf.</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[6] Senthil, Sudha &amp; Krishnamurthy,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Brindha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&amp; R, Charanya. LUGGAGE TRACKING SYSTEM USING IOT. International Journal of Pure and Applied Mathematics. 117. 49-54. September 2017. https://www.researchgate.net/publication/335978445_LUGGAGE_TRACKING_SYSTEM_USING_IOT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[7] Deepti Mishra and Alok Mishra, "Improving Baggage Tracking, Security and Customer Services with RFID in the Airline Industry", Improving Baggage Tracking, Security and Customer Services with RFID in the Airline Industry, Vol. 7, No. 2, 2010.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[8] DeVries, Peter. The state of RFID for effective baggage tracking in the airline industry. IJMC. Volume6. 151-164. January 2008. 10.1504/IJMC.2008.016574.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7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4" name="Picture 3" descr="Ajay Kumar Garg Engineering College - AKGEC | Ghaziabad">
            <a:extLst>
              <a:ext uri="{FF2B5EF4-FFF2-40B4-BE49-F238E27FC236}">
                <a16:creationId xmlns:a16="http://schemas.microsoft.com/office/drawing/2014/main" id="{B304055E-BA7B-EA2D-25AF-22D2F341C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20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3F2D3B0-0970-099C-905D-CE8452561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080748" y="349100"/>
            <a:ext cx="4111252" cy="507744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439480"/>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1015410" y="1185137"/>
            <a:ext cx="8617687" cy="5077440"/>
          </a:xfrm>
        </p:spPr>
        <p:txBody>
          <a:bodyPr>
            <a:normAutofit fontScale="92500"/>
          </a:bodyPr>
          <a:lstStyle/>
          <a:p>
            <a:pPr marL="0" indent="0" algn="just">
              <a:buNone/>
            </a:pP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	The AI-enabled integrated application for a luggage carrier system represents a cutting-edge solution poised to revolutionize the efficiency, security, and overall experience within the logistics and transportation industry. By seamlessly merging artificial intelligence with sophisticated logistics management, this innovative application promises to optimize every facet of the luggage transit process. F</a:t>
            </a:r>
          </a:p>
          <a:p>
            <a:pPr marL="0" indent="0" algn="just">
              <a:buNone/>
            </a:pP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	From automated route optimization based on real-time data to predictive maintenance leveraging advanced algorithms, the system ensures a streamlined and reliable service. Incorporating technologies such as GPS, RFID, and encryption based security, the application not only tracks the real-time location of luggage but also prioritizes security through advanced authentication </a:t>
            </a:r>
            <a:r>
              <a:rPr lang="en-US" sz="2000" b="0" i="0" dirty="0" err="1">
                <a:effectLst/>
                <a:latin typeface="Times New Roman" panose="02020603050405020304" pitchFamily="18" charset="0"/>
                <a:ea typeface="Tahoma" panose="020B0604030504040204" pitchFamily="34" charset="0"/>
                <a:cs typeface="Times New Roman" panose="02020603050405020304" pitchFamily="18" charset="0"/>
              </a:rPr>
              <a:t>measures.With</a:t>
            </a: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 features like image recognition for sorting, environmental impact analysis, and comprehensive data analytics for business intelligence, this AI-enabled application represents a holistic approach to modernize and enhance the luggage carrier ecosystem.</a:t>
            </a:r>
            <a:endParaRPr lang="en-IN" dirty="0"/>
          </a:p>
        </p:txBody>
      </p:sp>
      <p:sp>
        <p:nvSpPr>
          <p:cNvPr id="2" name="Slide Number Placeholder 1">
            <a:extLst>
              <a:ext uri="{FF2B5EF4-FFF2-40B4-BE49-F238E27FC236}">
                <a16:creationId xmlns:a16="http://schemas.microsoft.com/office/drawing/2014/main" id="{9D9470AE-9F7E-A879-0CE7-BFA3C86825E3}"/>
              </a:ext>
            </a:extLst>
          </p:cNvPr>
          <p:cNvSpPr>
            <a:spLocks noGrp="1"/>
          </p:cNvSpPr>
          <p:nvPr>
            <p:ph type="sldNum" sz="quarter" idx="12"/>
          </p:nvPr>
        </p:nvSpPr>
        <p:spPr/>
        <p:txBody>
          <a:bodyPr>
            <a:normAutofit/>
          </a:bodyPr>
          <a:lstStyle/>
          <a:p>
            <a:fld id="{6D22F896-40B5-4ADD-8801-0D06FADFA095}" type="slidenum">
              <a:rPr lang="en-US" smtClean="0"/>
              <a:t>3</a:t>
            </a:fld>
            <a:endParaRPr lang="en-US" dirty="0"/>
          </a:p>
        </p:txBody>
      </p:sp>
      <p:pic>
        <p:nvPicPr>
          <p:cNvPr id="4" name="Picture 3" descr="Ajay Kumar Garg Engineering College - AKGEC | Ghaziabad">
            <a:extLst>
              <a:ext uri="{FF2B5EF4-FFF2-40B4-BE49-F238E27FC236}">
                <a16:creationId xmlns:a16="http://schemas.microsoft.com/office/drawing/2014/main" id="{3F63AD9C-828E-06E8-0F9B-5FF9EB997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970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3FBDA70D-A62F-AEC9-46DF-03C9A532C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015993" y="439480"/>
            <a:ext cx="3984613" cy="516919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439480"/>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744279" y="972884"/>
            <a:ext cx="8617687" cy="3769635"/>
          </a:xfrm>
        </p:spPr>
        <p:txBody>
          <a:bodyPr>
            <a:noAutofit/>
          </a:bodyPr>
          <a:lstStyle/>
          <a:p>
            <a:pPr algn="just"/>
            <a:r>
              <a:rPr lang="en-US" sz="1800" dirty="0">
                <a:latin typeface="Times New Roman" panose="02020603050405020304" pitchFamily="18" charset="0"/>
                <a:cs typeface="Times New Roman" panose="02020603050405020304" pitchFamily="18" charset="0"/>
              </a:rPr>
              <a:t>The current luggage carrier system faces several challenges that impede operational efficiency and customer satisfaction. These challenges include suboptimal route planning, unreliable maintenance practices leading to unexpected downtimes, lack of real-time tracking causing inconvenience for travelers, and manual sorting processes that are prone to errors. Security concerns and the need for improved customer service also persist. </a:t>
            </a:r>
          </a:p>
          <a:p>
            <a:pPr algn="just"/>
            <a:r>
              <a:rPr lang="en-US" sz="1800" dirty="0">
                <a:latin typeface="Times New Roman" panose="02020603050405020304" pitchFamily="18" charset="0"/>
                <a:cs typeface="Times New Roman" panose="02020603050405020304" pitchFamily="18" charset="0"/>
              </a:rPr>
              <a:t>Additionally, the absence of integrated AI solutions results in missed opportunities for data-driven decision-making and proactive system management. In light of these challenges, there is a critical need for an AI-enabled integrated application for the luggage carrier system. </a:t>
            </a:r>
          </a:p>
          <a:p>
            <a:pPr algn="just"/>
            <a:r>
              <a:rPr lang="en-US" sz="1800" dirty="0">
                <a:latin typeface="Times New Roman" panose="02020603050405020304" pitchFamily="18" charset="0"/>
                <a:cs typeface="Times New Roman" panose="02020603050405020304" pitchFamily="18" charset="0"/>
              </a:rPr>
              <a:t>This solution aims to address inefficiencies, enhance security measures, and elevate the overall customer experience by leveraging artificial intelligence for optimized route planning, predictive maintenance, real-time tracking, automated sorting, and intelligent customer interactions. The objective is to create a seamlessly connected and technologically advanced luggage carrier system that not only meets industry standards but sets new benchmarks for reliability, efficiency, and passenger satisfaction.</a:t>
            </a:r>
            <a:endParaRPr lang="en-IN"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9F0131E-2A46-4BB0-DE5F-B8082AE88838}"/>
              </a:ext>
            </a:extLst>
          </p:cNvPr>
          <p:cNvSpPr>
            <a:spLocks noGrp="1"/>
          </p:cNvSpPr>
          <p:nvPr>
            <p:ph type="sldNum" sz="quarter" idx="12"/>
          </p:nvPr>
        </p:nvSpPr>
        <p:spPr/>
        <p:txBody>
          <a:bodyPr>
            <a:normAutofit/>
          </a:bodyPr>
          <a:lstStyle/>
          <a:p>
            <a:fld id="{6D22F896-40B5-4ADD-8801-0D06FADFA095}" type="slidenum">
              <a:rPr lang="en-US" smtClean="0"/>
              <a:t>4</a:t>
            </a:fld>
            <a:endParaRPr lang="en-US" dirty="0"/>
          </a:p>
        </p:txBody>
      </p:sp>
      <p:pic>
        <p:nvPicPr>
          <p:cNvPr id="4" name="Picture 3" descr="Ajay Kumar Garg Engineering College - AKGEC | Ghaziabad">
            <a:extLst>
              <a:ext uri="{FF2B5EF4-FFF2-40B4-BE49-F238E27FC236}">
                <a16:creationId xmlns:a16="http://schemas.microsoft.com/office/drawing/2014/main" id="{71E2C2A8-90E7-A7A1-BDA4-DCDE9AF57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22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C6E4BC2D-6C8E-051D-2454-CBD6953BD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538484" y="349100"/>
            <a:ext cx="4494024" cy="507744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OBJECTIVE AND SCOPE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818707" y="1335960"/>
            <a:ext cx="8617687" cy="3769635"/>
          </a:xfrm>
        </p:spPr>
        <p:txBody>
          <a:bodyPr>
            <a:normAutofit/>
          </a:bodyPr>
          <a:lstStyle/>
          <a:p>
            <a:pPr algn="just">
              <a:buFont typeface="Wingdings" panose="05000000000000000000" pitchFamily="2" charset="2"/>
              <a:buChar char="Ø"/>
            </a:pP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The objective of the system that is aim to transform the luggage carrier system into a technologically advanced, secure, and customer-centric service that sets new standards for efficiency, reliability, and user satisfaction.</a:t>
            </a:r>
          </a:p>
          <a:p>
            <a:pPr algn="just">
              <a:buFont typeface="Wingdings" panose="05000000000000000000" pitchFamily="2" charset="2"/>
              <a:buChar char="Ø"/>
            </a:pP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The scope of this project is extensive, with potential applications in various platforms, including transportation, goods delivery services, logistic services and even small scale industries to manage and maintain their luggage with ease.</a:t>
            </a:r>
            <a:endParaRPr lang="en-IN" dirty="0"/>
          </a:p>
        </p:txBody>
      </p:sp>
      <p:sp>
        <p:nvSpPr>
          <p:cNvPr id="2" name="Slide Number Placeholder 1">
            <a:extLst>
              <a:ext uri="{FF2B5EF4-FFF2-40B4-BE49-F238E27FC236}">
                <a16:creationId xmlns:a16="http://schemas.microsoft.com/office/drawing/2014/main" id="{B325FBCA-F3EA-7A89-97B4-CC60C9AE8134}"/>
              </a:ext>
            </a:extLst>
          </p:cNvPr>
          <p:cNvSpPr>
            <a:spLocks noGrp="1"/>
          </p:cNvSpPr>
          <p:nvPr>
            <p:ph type="sldNum" sz="quarter" idx="12"/>
          </p:nvPr>
        </p:nvSpPr>
        <p:spPr/>
        <p:txBody>
          <a:bodyPr>
            <a:normAutofit/>
          </a:bodyPr>
          <a:lstStyle/>
          <a:p>
            <a:fld id="{6D22F896-40B5-4ADD-8801-0D06FADFA095}" type="slidenum">
              <a:rPr lang="en-US" smtClean="0"/>
              <a:t>5</a:t>
            </a:fld>
            <a:endParaRPr lang="en-US" dirty="0"/>
          </a:p>
        </p:txBody>
      </p:sp>
      <p:pic>
        <p:nvPicPr>
          <p:cNvPr id="4" name="Picture 3" descr="Ajay Kumar Garg Engineering College - AKGEC | Ghaziabad">
            <a:extLst>
              <a:ext uri="{FF2B5EF4-FFF2-40B4-BE49-F238E27FC236}">
                <a16:creationId xmlns:a16="http://schemas.microsoft.com/office/drawing/2014/main" id="{9250404A-79E2-F10B-449D-709FA6042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611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FB168EA9-283F-A4E0-1357-EB1CF385BB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198242" y="349100"/>
            <a:ext cx="4834266" cy="507744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TECHNICAL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988828" y="1544182"/>
            <a:ext cx="8617687" cy="3769635"/>
          </a:xfrm>
        </p:spPr>
        <p:txBody>
          <a:bodyPr>
            <a:noAutofit/>
          </a:bodyPr>
          <a:lstStyle/>
          <a:p>
            <a:pPr marL="0" indent="0" algn="just">
              <a:buNone/>
            </a:pPr>
            <a:r>
              <a:rPr lang="en-US" b="0" i="0" dirty="0">
                <a:effectLst/>
                <a:latin typeface="Times New Roman" panose="02020603050405020304" pitchFamily="18" charset="0"/>
                <a:ea typeface="Tahoma" panose="020B0604030504040204" pitchFamily="34" charset="0"/>
                <a:cs typeface="Times New Roman" panose="02020603050405020304" pitchFamily="18" charset="0"/>
              </a:rPr>
              <a:t>HARDWARE REQUIREMENTS</a:t>
            </a:r>
          </a:p>
          <a:p>
            <a:pPr algn="just"/>
            <a:r>
              <a:rPr lang="pt-BR" b="0" i="0" dirty="0">
                <a:effectLst/>
                <a:latin typeface="Times New Roman" panose="02020603050405020304" pitchFamily="18" charset="0"/>
                <a:ea typeface="Tahoma" panose="020B0604030504040204" pitchFamily="34" charset="0"/>
                <a:cs typeface="Times New Roman" panose="02020603050405020304" pitchFamily="18" charset="0"/>
              </a:rPr>
              <a:t>Intel(R) Core(TM) i5-7300U CPU @ 2.60GHz   2.71 GHz</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b="0" i="0" dirty="0">
                <a:effectLst/>
                <a:latin typeface="Times New Roman" panose="02020603050405020304" pitchFamily="18" charset="0"/>
                <a:ea typeface="Tahoma" panose="020B0604030504040204" pitchFamily="34" charset="0"/>
                <a:cs typeface="Times New Roman" panose="02020603050405020304" pitchFamily="18" charset="0"/>
              </a:rPr>
              <a:t>4GB RAM</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15MB Hard drive storage</a:t>
            </a:r>
          </a:p>
          <a:p>
            <a:pPr marL="0" indent="0" algn="just">
              <a:buNone/>
            </a:pPr>
            <a:r>
              <a:rPr lang="en-US" b="0" i="0" dirty="0">
                <a:effectLst/>
                <a:latin typeface="Times New Roman" panose="02020603050405020304" pitchFamily="18" charset="0"/>
                <a:ea typeface="Tahoma" panose="020B0604030504040204" pitchFamily="34" charset="0"/>
                <a:cs typeface="Times New Roman" panose="02020603050405020304" pitchFamily="18" charset="0"/>
              </a:rPr>
              <a:t>SOFTWARE REQUIREMENTS</a:t>
            </a:r>
          </a:p>
          <a:p>
            <a:pPr algn="just"/>
            <a:r>
              <a:rPr lang="en-US" b="0" i="0" dirty="0">
                <a:effectLst/>
                <a:latin typeface="Times New Roman" panose="02020603050405020304" pitchFamily="18" charset="0"/>
                <a:ea typeface="Tahoma" panose="020B0604030504040204" pitchFamily="34" charset="0"/>
                <a:cs typeface="Times New Roman" panose="02020603050405020304" pitchFamily="18" charset="0"/>
              </a:rPr>
              <a:t>Anaconda Distribution</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GPS</a:t>
            </a:r>
            <a:endParaRPr lang="en-US"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just"/>
            <a:r>
              <a:rPr lang="en-US" dirty="0" err="1">
                <a:latin typeface="Times New Roman" panose="02020603050405020304" pitchFamily="18" charset="0"/>
                <a:ea typeface="Tahoma" panose="020B0604030504040204" pitchFamily="34" charset="0"/>
                <a:cs typeface="Times New Roman" panose="02020603050405020304" pitchFamily="18" charset="0"/>
              </a:rPr>
              <a:t>Vscode</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dirty="0" err="1">
                <a:latin typeface="Times New Roman" panose="02020603050405020304" pitchFamily="18" charset="0"/>
                <a:ea typeface="Tahoma" panose="020B0604030504040204" pitchFamily="34" charset="0"/>
                <a:cs typeface="Times New Roman" panose="02020603050405020304" pitchFamily="18" charset="0"/>
              </a:rPr>
              <a:t>Xampp</a:t>
            </a:r>
            <a:r>
              <a:rPr lang="en-US" dirty="0">
                <a:latin typeface="Times New Roman" panose="02020603050405020304" pitchFamily="18" charset="0"/>
                <a:ea typeface="Tahoma" panose="020B0604030504040204" pitchFamily="34" charset="0"/>
                <a:cs typeface="Times New Roman" panose="02020603050405020304" pitchFamily="18" charset="0"/>
              </a:rPr>
              <a:t> Server</a:t>
            </a:r>
            <a:endParaRPr lang="en-US" b="0" i="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E4231F9-4068-149F-E009-1E1E42FBE437}"/>
              </a:ext>
            </a:extLst>
          </p:cNvPr>
          <p:cNvSpPr>
            <a:spLocks noGrp="1"/>
          </p:cNvSpPr>
          <p:nvPr>
            <p:ph type="sldNum" sz="quarter" idx="12"/>
          </p:nvPr>
        </p:nvSpPr>
        <p:spPr/>
        <p:txBody>
          <a:bodyPr>
            <a:normAutofit/>
          </a:bodyPr>
          <a:lstStyle/>
          <a:p>
            <a:fld id="{6D22F896-40B5-4ADD-8801-0D06FADFA095}" type="slidenum">
              <a:rPr lang="en-US" smtClean="0"/>
              <a:t>6</a:t>
            </a:fld>
            <a:endParaRPr lang="en-US" dirty="0"/>
          </a:p>
        </p:txBody>
      </p:sp>
      <p:pic>
        <p:nvPicPr>
          <p:cNvPr id="4" name="Picture 3" descr="Ajay Kumar Garg Engineering College - AKGEC | Ghaziabad">
            <a:extLst>
              <a:ext uri="{FF2B5EF4-FFF2-40B4-BE49-F238E27FC236}">
                <a16:creationId xmlns:a16="http://schemas.microsoft.com/office/drawing/2014/main" id="{1485DEE7-F320-63CB-F9E1-B6B2BA65C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200245"/>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641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System overall architecture</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4AEF7BD-665F-791B-E37D-FC0101333468}"/>
              </a:ext>
            </a:extLst>
          </p:cNvPr>
          <p:cNvSpPr>
            <a:spLocks noGrp="1"/>
          </p:cNvSpPr>
          <p:nvPr>
            <p:ph type="sldNum" sz="quarter" idx="12"/>
          </p:nvPr>
        </p:nvSpPr>
        <p:spPr/>
        <p:txBody>
          <a:bodyPr>
            <a:normAutofit/>
          </a:bodyPr>
          <a:lstStyle/>
          <a:p>
            <a:fld id="{6D22F896-40B5-4ADD-8801-0D06FADFA095}" type="slidenum">
              <a:rPr lang="en-US" smtClean="0"/>
              <a:t>7</a:t>
            </a:fld>
            <a:endParaRPr lang="en-US" dirty="0"/>
          </a:p>
        </p:txBody>
      </p:sp>
      <p:pic>
        <p:nvPicPr>
          <p:cNvPr id="3" name="Picture 2" descr="Ajay Kumar Garg Engineering College - AKGEC | Ghaziabad">
            <a:extLst>
              <a:ext uri="{FF2B5EF4-FFF2-40B4-BE49-F238E27FC236}">
                <a16:creationId xmlns:a16="http://schemas.microsoft.com/office/drawing/2014/main" id="{DDBBF68A-5F62-3D43-EDF6-6841BF521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AF9973B-D7B4-B5A1-72AD-989B93CD403F}"/>
              </a:ext>
            </a:extLst>
          </p:cNvPr>
          <p:cNvPicPr>
            <a:picLocks noChangeAspect="1"/>
          </p:cNvPicPr>
          <p:nvPr/>
        </p:nvPicPr>
        <p:blipFill>
          <a:blip r:embed="rId3"/>
          <a:stretch>
            <a:fillRect/>
          </a:stretch>
        </p:blipFill>
        <p:spPr>
          <a:xfrm>
            <a:off x="1410915" y="1331884"/>
            <a:ext cx="8399005" cy="5017696"/>
          </a:xfrm>
          <a:prstGeom prst="rect">
            <a:avLst/>
          </a:prstGeom>
        </p:spPr>
      </p:pic>
    </p:spTree>
    <p:extLst>
      <p:ext uri="{BB962C8B-B14F-4D97-AF65-F5344CB8AC3E}">
        <p14:creationId xmlns:p14="http://schemas.microsoft.com/office/powerpoint/2010/main" val="424909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USE CASE DIAGRAM</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FDDC617-9DD8-C5B7-8E3D-70EC28B81371}"/>
              </a:ext>
            </a:extLst>
          </p:cNvPr>
          <p:cNvSpPr>
            <a:spLocks noGrp="1"/>
          </p:cNvSpPr>
          <p:nvPr>
            <p:ph type="sldNum" sz="quarter" idx="12"/>
          </p:nvPr>
        </p:nvSpPr>
        <p:spPr/>
        <p:txBody>
          <a:bodyPr>
            <a:normAutofit/>
          </a:bodyPr>
          <a:lstStyle/>
          <a:p>
            <a:fld id="{6D22F896-40B5-4ADD-8801-0D06FADFA095}" type="slidenum">
              <a:rPr lang="en-US" smtClean="0"/>
              <a:t>8</a:t>
            </a:fld>
            <a:endParaRPr lang="en-US" dirty="0"/>
          </a:p>
        </p:txBody>
      </p:sp>
      <p:pic>
        <p:nvPicPr>
          <p:cNvPr id="4" name="Picture 3" descr="Ajay Kumar Garg Engineering College - AKGEC | Ghaziabad">
            <a:extLst>
              <a:ext uri="{FF2B5EF4-FFF2-40B4-BE49-F238E27FC236}">
                <a16:creationId xmlns:a16="http://schemas.microsoft.com/office/drawing/2014/main" id="{D7B61C19-ABB8-4FD0-14D3-CAE293B0F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6CEC759-617E-D7C3-8A2D-61A312C6E316}"/>
              </a:ext>
            </a:extLst>
          </p:cNvPr>
          <p:cNvPicPr>
            <a:picLocks noChangeAspect="1"/>
          </p:cNvPicPr>
          <p:nvPr/>
        </p:nvPicPr>
        <p:blipFill>
          <a:blip r:embed="rId3"/>
          <a:stretch>
            <a:fillRect/>
          </a:stretch>
        </p:blipFill>
        <p:spPr>
          <a:xfrm>
            <a:off x="2099930" y="1360292"/>
            <a:ext cx="6060096" cy="5025295"/>
          </a:xfrm>
          <a:prstGeom prst="rect">
            <a:avLst/>
          </a:prstGeom>
        </p:spPr>
      </p:pic>
    </p:spTree>
    <p:extLst>
      <p:ext uri="{BB962C8B-B14F-4D97-AF65-F5344CB8AC3E}">
        <p14:creationId xmlns:p14="http://schemas.microsoft.com/office/powerpoint/2010/main" val="2629479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USE CASE DIAGRAM</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FDDC617-9DD8-C5B7-8E3D-70EC28B81371}"/>
              </a:ext>
            </a:extLst>
          </p:cNvPr>
          <p:cNvSpPr>
            <a:spLocks noGrp="1"/>
          </p:cNvSpPr>
          <p:nvPr>
            <p:ph type="sldNum" sz="quarter" idx="12"/>
          </p:nvPr>
        </p:nvSpPr>
        <p:spPr/>
        <p:txBody>
          <a:bodyPr>
            <a:normAutofit/>
          </a:bodyPr>
          <a:lstStyle/>
          <a:p>
            <a:fld id="{6D22F896-40B5-4ADD-8801-0D06FADFA095}" type="slidenum">
              <a:rPr lang="en-US" smtClean="0"/>
              <a:t>9</a:t>
            </a:fld>
            <a:endParaRPr lang="en-US" dirty="0"/>
          </a:p>
        </p:txBody>
      </p:sp>
      <p:pic>
        <p:nvPicPr>
          <p:cNvPr id="4" name="Picture 3" descr="Ajay Kumar Garg Engineering College - AKGEC | Ghaziabad">
            <a:extLst>
              <a:ext uri="{FF2B5EF4-FFF2-40B4-BE49-F238E27FC236}">
                <a16:creationId xmlns:a16="http://schemas.microsoft.com/office/drawing/2014/main" id="{D7B61C19-ABB8-4FD0-14D3-CAE293B0F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4D3E63C-40E3-EB04-7A1C-D260BEC304BA}"/>
              </a:ext>
            </a:extLst>
          </p:cNvPr>
          <p:cNvPicPr>
            <a:picLocks noChangeAspect="1"/>
          </p:cNvPicPr>
          <p:nvPr/>
        </p:nvPicPr>
        <p:blipFill>
          <a:blip r:embed="rId3"/>
          <a:stretch>
            <a:fillRect/>
          </a:stretch>
        </p:blipFill>
        <p:spPr>
          <a:xfrm>
            <a:off x="1578529" y="1194928"/>
            <a:ext cx="6972657" cy="5414594"/>
          </a:xfrm>
          <a:prstGeom prst="rect">
            <a:avLst/>
          </a:prstGeom>
        </p:spPr>
      </p:pic>
    </p:spTree>
    <p:extLst>
      <p:ext uri="{BB962C8B-B14F-4D97-AF65-F5344CB8AC3E}">
        <p14:creationId xmlns:p14="http://schemas.microsoft.com/office/powerpoint/2010/main" val="4258400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285</TotalTime>
  <Words>1388</Words>
  <Application>Microsoft Office PowerPoint</Application>
  <PresentationFormat>Widescreen</PresentationFormat>
  <Paragraphs>123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Tw Cen MT</vt:lpstr>
      <vt:lpstr>Wingdings</vt:lpstr>
      <vt:lpstr>Circuit</vt:lpstr>
      <vt:lpstr>AI ENABLED INTEGRATED APPLICATION FOR LUGGAGE CAREER SYSTEM  </vt:lpstr>
      <vt:lpstr>ABSTRACT</vt:lpstr>
      <vt:lpstr>INTRODUCTION</vt:lpstr>
      <vt:lpstr>PROBLEM STATEMENT</vt:lpstr>
      <vt:lpstr>OBJECTIVE AND SCOPE</vt:lpstr>
      <vt:lpstr>TECHNICAL REQUIREMENTS</vt:lpstr>
      <vt:lpstr>System overall architecture</vt:lpstr>
      <vt:lpstr>USE CASE DIAGRAM</vt:lpstr>
      <vt:lpstr>USE CASE DIAGRAM</vt:lpstr>
      <vt:lpstr>DATA FLOW DIAGRAM</vt:lpstr>
      <vt:lpstr>DATA FLOW DIAGRAM</vt:lpstr>
      <vt:lpstr>METHODOLGIES USED</vt:lpstr>
      <vt:lpstr>PROJECT GUI</vt:lpstr>
      <vt:lpstr>PROJECT GUI</vt:lpstr>
      <vt:lpstr>PROJECT GUI</vt:lpstr>
      <vt:lpstr>PROJECT GUI</vt:lpstr>
      <vt:lpstr>PROJECT GUI</vt:lpstr>
      <vt:lpstr>Project progress</vt:lpstr>
      <vt:lpstr>Gantt chart</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78</cp:revision>
  <dcterms:created xsi:type="dcterms:W3CDTF">2023-10-13T09:54:05Z</dcterms:created>
  <dcterms:modified xsi:type="dcterms:W3CDTF">2023-10-17T14:05:47Z</dcterms:modified>
</cp:coreProperties>
</file>